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351" r:id="rId2"/>
    <p:sldId id="443" r:id="rId3"/>
    <p:sldId id="357" r:id="rId4"/>
    <p:sldId id="343" r:id="rId5"/>
    <p:sldId id="834" r:id="rId6"/>
    <p:sldId id="342" r:id="rId7"/>
    <p:sldId id="344" r:id="rId8"/>
    <p:sldId id="345" r:id="rId9"/>
    <p:sldId id="341" r:id="rId10"/>
    <p:sldId id="349" r:id="rId11"/>
    <p:sldId id="350" r:id="rId12"/>
    <p:sldId id="300" r:id="rId13"/>
    <p:sldId id="444" r:id="rId14"/>
    <p:sldId id="260" r:id="rId15"/>
    <p:sldId id="795" r:id="rId16"/>
    <p:sldId id="835" r:id="rId17"/>
    <p:sldId id="285" r:id="rId18"/>
  </p:sldIdLst>
  <p:sldSz cx="9144000" cy="6858000" type="screen4x3"/>
  <p:notesSz cx="9939338" cy="6805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88700" autoAdjust="0"/>
  </p:normalViewPr>
  <p:slideViewPr>
    <p:cSldViewPr>
      <p:cViewPr varScale="1">
        <p:scale>
          <a:sx n="99" d="100"/>
          <a:sy n="99" d="100"/>
        </p:scale>
        <p:origin x="88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7046" cy="34028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629992" y="0"/>
            <a:ext cx="4307046" cy="340281"/>
          </a:xfrm>
          <a:prstGeom prst="rect">
            <a:avLst/>
          </a:prstGeom>
        </p:spPr>
        <p:txBody>
          <a:bodyPr vert="horz" lIns="91440" tIns="45720" rIns="91440" bIns="45720" rtlCol="0"/>
          <a:lstStyle>
            <a:lvl1pPr algn="r">
              <a:defRPr sz="1200"/>
            </a:lvl1pPr>
          </a:lstStyle>
          <a:p>
            <a:fld id="{7C549F75-0087-496C-BED4-D2FA79EF72FC}" type="datetimeFigureOut">
              <a:rPr kumimoji="1" lang="ja-JP" altLang="en-US" smtClean="0"/>
              <a:t>2022/1/17</a:t>
            </a:fld>
            <a:endParaRPr kumimoji="1" lang="ja-JP" altLang="en-US"/>
          </a:p>
        </p:txBody>
      </p:sp>
      <p:sp>
        <p:nvSpPr>
          <p:cNvPr id="4" name="フッター プレースホルダ 3"/>
          <p:cNvSpPr>
            <a:spLocks noGrp="1"/>
          </p:cNvSpPr>
          <p:nvPr>
            <p:ph type="ftr" sz="quarter" idx="2"/>
          </p:nvPr>
        </p:nvSpPr>
        <p:spPr>
          <a:xfrm>
            <a:off x="0" y="6464151"/>
            <a:ext cx="4307046" cy="34028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629992" y="6464151"/>
            <a:ext cx="4307046" cy="340281"/>
          </a:xfrm>
          <a:prstGeom prst="rect">
            <a:avLst/>
          </a:prstGeom>
        </p:spPr>
        <p:txBody>
          <a:bodyPr vert="horz" lIns="91440" tIns="45720" rIns="91440" bIns="45720" rtlCol="0" anchor="b"/>
          <a:lstStyle>
            <a:lvl1pPr algn="r">
              <a:defRPr sz="1200"/>
            </a:lvl1pPr>
          </a:lstStyle>
          <a:p>
            <a:fld id="{245B072A-471F-4E64-A769-5ED49123B4D0}" type="slidenum">
              <a:rPr kumimoji="1" lang="ja-JP" altLang="en-US" smtClean="0"/>
              <a:t>‹#›</a:t>
            </a:fld>
            <a:endParaRPr kumimoji="1" lang="ja-JP" altLang="en-US"/>
          </a:p>
        </p:txBody>
      </p:sp>
    </p:spTree>
    <p:extLst>
      <p:ext uri="{BB962C8B-B14F-4D97-AF65-F5344CB8AC3E}">
        <p14:creationId xmlns:p14="http://schemas.microsoft.com/office/powerpoint/2010/main" val="360929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7046" cy="34028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5629992" y="0"/>
            <a:ext cx="4307046" cy="340281"/>
          </a:xfrm>
          <a:prstGeom prst="rect">
            <a:avLst/>
          </a:prstGeom>
        </p:spPr>
        <p:txBody>
          <a:bodyPr vert="horz" lIns="91440" tIns="45720" rIns="91440" bIns="45720" rtlCol="0"/>
          <a:lstStyle>
            <a:lvl1pPr algn="r">
              <a:defRPr sz="1200"/>
            </a:lvl1pPr>
          </a:lstStyle>
          <a:p>
            <a:fld id="{FE3B72B1-BC69-4430-B4BB-642973700A2A}" type="datetimeFigureOut">
              <a:rPr kumimoji="1" lang="ja-JP" altLang="en-US" smtClean="0"/>
              <a:pPr/>
              <a:t>2022/1/17</a:t>
            </a:fld>
            <a:endParaRPr kumimoji="1" lang="ja-JP" altLang="en-US"/>
          </a:p>
        </p:txBody>
      </p:sp>
      <p:sp>
        <p:nvSpPr>
          <p:cNvPr id="4" name="スライド イメージ プレースホルダ 3"/>
          <p:cNvSpPr>
            <a:spLocks noGrp="1" noRot="1" noChangeAspect="1"/>
          </p:cNvSpPr>
          <p:nvPr>
            <p:ph type="sldImg" idx="2"/>
          </p:nvPr>
        </p:nvSpPr>
        <p:spPr>
          <a:xfrm>
            <a:off x="3268663" y="511175"/>
            <a:ext cx="3402012" cy="2551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993934" y="3232666"/>
            <a:ext cx="7951470" cy="3062526"/>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6464151"/>
            <a:ext cx="4307046" cy="34028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629992" y="6464151"/>
            <a:ext cx="4307046" cy="340281"/>
          </a:xfrm>
          <a:prstGeom prst="rect">
            <a:avLst/>
          </a:prstGeom>
        </p:spPr>
        <p:txBody>
          <a:bodyPr vert="horz" lIns="91440" tIns="45720" rIns="91440" bIns="45720" rtlCol="0" anchor="b"/>
          <a:lstStyle>
            <a:lvl1pPr algn="r">
              <a:defRPr sz="1200"/>
            </a:lvl1pPr>
          </a:lstStyle>
          <a:p>
            <a:fld id="{19039CC0-591B-42C5-83DC-F9565879ADB5}" type="slidenum">
              <a:rPr kumimoji="1" lang="ja-JP" altLang="en-US" smtClean="0"/>
              <a:pPr/>
              <a:t>‹#›</a:t>
            </a:fld>
            <a:endParaRPr kumimoji="1" lang="ja-JP" altLang="en-US"/>
          </a:p>
        </p:txBody>
      </p:sp>
    </p:spTree>
    <p:extLst>
      <p:ext uri="{BB962C8B-B14F-4D97-AF65-F5344CB8AC3E}">
        <p14:creationId xmlns:p14="http://schemas.microsoft.com/office/powerpoint/2010/main" val="1268245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9039CC0-591B-42C5-83DC-F9565879ADB5}" type="slidenum">
              <a:rPr kumimoji="1" lang="ja-JP" altLang="en-US" smtClean="0"/>
              <a:pPr/>
              <a:t>1</a:t>
            </a:fld>
            <a:endParaRPr kumimoji="1" lang="ja-JP" altLang="en-US"/>
          </a:p>
        </p:txBody>
      </p:sp>
    </p:spTree>
    <p:extLst>
      <p:ext uri="{BB962C8B-B14F-4D97-AF65-F5344CB8AC3E}">
        <p14:creationId xmlns:p14="http://schemas.microsoft.com/office/powerpoint/2010/main" val="32140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47B6303-7216-4775-B981-E332E9009594}" type="slidenum">
              <a:rPr kumimoji="1" lang="ja-JP" altLang="en-US" smtClean="0"/>
              <a:t>2</a:t>
            </a:fld>
            <a:endParaRPr kumimoji="1" lang="ja-JP" altLang="en-US"/>
          </a:p>
        </p:txBody>
      </p:sp>
    </p:spTree>
    <p:extLst>
      <p:ext uri="{BB962C8B-B14F-4D97-AF65-F5344CB8AC3E}">
        <p14:creationId xmlns:p14="http://schemas.microsoft.com/office/powerpoint/2010/main" val="97745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9039CC0-591B-42C5-83DC-F9565879ADB5}" type="slidenum">
              <a:rPr kumimoji="1" lang="ja-JP" altLang="en-US" smtClean="0"/>
              <a:pPr/>
              <a:t>3</a:t>
            </a:fld>
            <a:endParaRPr kumimoji="1" lang="ja-JP" altLang="en-US"/>
          </a:p>
        </p:txBody>
      </p:sp>
    </p:spTree>
    <p:extLst>
      <p:ext uri="{BB962C8B-B14F-4D97-AF65-F5344CB8AC3E}">
        <p14:creationId xmlns:p14="http://schemas.microsoft.com/office/powerpoint/2010/main" val="4232528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9039CC0-591B-42C5-83DC-F9565879ADB5}" type="slidenum">
              <a:rPr kumimoji="1" lang="ja-JP" altLang="en-US" smtClean="0"/>
              <a:pPr/>
              <a:t>9</a:t>
            </a:fld>
            <a:endParaRPr kumimoji="1" lang="ja-JP" altLang="en-US"/>
          </a:p>
        </p:txBody>
      </p:sp>
    </p:spTree>
    <p:extLst>
      <p:ext uri="{BB962C8B-B14F-4D97-AF65-F5344CB8AC3E}">
        <p14:creationId xmlns:p14="http://schemas.microsoft.com/office/powerpoint/2010/main" val="1111961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9039CC0-591B-42C5-83DC-F9565879ADB5}" type="slidenum">
              <a:rPr kumimoji="1" lang="ja-JP" altLang="en-US" smtClean="0"/>
              <a:pPr/>
              <a:t>13</a:t>
            </a:fld>
            <a:endParaRPr kumimoji="1" lang="ja-JP" altLang="en-US"/>
          </a:p>
        </p:txBody>
      </p:sp>
    </p:spTree>
    <p:extLst>
      <p:ext uri="{BB962C8B-B14F-4D97-AF65-F5344CB8AC3E}">
        <p14:creationId xmlns:p14="http://schemas.microsoft.com/office/powerpoint/2010/main" val="1459993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789C30E-D659-462E-AE55-BC8CEB50D21C}" type="slidenum">
              <a:rPr kumimoji="1" lang="ja-JP" altLang="en-US" smtClean="0"/>
              <a:t>14</a:t>
            </a:fld>
            <a:endParaRPr kumimoji="1" lang="ja-JP" altLang="en-US"/>
          </a:p>
        </p:txBody>
      </p:sp>
    </p:spTree>
    <p:extLst>
      <p:ext uri="{BB962C8B-B14F-4D97-AF65-F5344CB8AC3E}">
        <p14:creationId xmlns:p14="http://schemas.microsoft.com/office/powerpoint/2010/main" val="1171684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685800" y="2232000"/>
            <a:ext cx="7772400" cy="646331"/>
          </a:xfrm>
        </p:spPr>
        <p:txBody>
          <a:bodyPr>
            <a:spAutoFit/>
          </a:bodyPr>
          <a:lstStyle/>
          <a:p>
            <a:r>
              <a:rPr kumimoji="1" lang="ja-JP" altLang="en-US" dirty="0"/>
              <a:t>マスタ タイトルの書式設定</a:t>
            </a:r>
          </a:p>
        </p:txBody>
      </p:sp>
      <p:sp>
        <p:nvSpPr>
          <p:cNvPr id="3" name="サブタイトル 2"/>
          <p:cNvSpPr>
            <a:spLocks noGrp="1"/>
          </p:cNvSpPr>
          <p:nvPr>
            <p:ph type="subTitle" idx="1" hasCustomPrompt="1"/>
          </p:nvPr>
        </p:nvSpPr>
        <p:spPr>
          <a:xfrm>
            <a:off x="1371600" y="4608000"/>
            <a:ext cx="6400800" cy="523220"/>
          </a:xfrm>
        </p:spPr>
        <p:txBody>
          <a:bodyPr>
            <a:sp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 サブタイトルの書式設定</a:t>
            </a:r>
          </a:p>
        </p:txBody>
      </p:sp>
      <p:sp>
        <p:nvSpPr>
          <p:cNvPr id="4" name="日付プレースホルダ 3"/>
          <p:cNvSpPr>
            <a:spLocks noGrp="1"/>
          </p:cNvSpPr>
          <p:nvPr>
            <p:ph type="dt" sz="half" idx="10"/>
          </p:nvPr>
        </p:nvSpPr>
        <p:spPr/>
        <p:txBody>
          <a:bodyPr/>
          <a:lstStyle/>
          <a:p>
            <a:r>
              <a:rPr kumimoji="1" lang="en-US" altLang="ja-JP"/>
              <a:t>2021/11/01</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60F7B1B-9BB9-4A2C-A119-38AAFA42E2A6}"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r>
              <a:rPr kumimoji="1" lang="en-US" altLang="ja-JP"/>
              <a:t>2021/11/01</a:t>
            </a:r>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60F7B1B-9BB9-4A2C-A119-38AAFA42E2A6}"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日付プレースホルダ 2"/>
          <p:cNvSpPr>
            <a:spLocks noGrp="1"/>
          </p:cNvSpPr>
          <p:nvPr>
            <p:ph type="dt" sz="half" idx="10"/>
          </p:nvPr>
        </p:nvSpPr>
        <p:spPr/>
        <p:txBody>
          <a:bodyPr/>
          <a:lstStyle/>
          <a:p>
            <a:r>
              <a:rPr kumimoji="1" lang="en-US" altLang="ja-JP"/>
              <a:t>2021/11/01</a:t>
            </a:r>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60F7B1B-9BB9-4A2C-A119-38AAFA42E2A6}"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a:t>2021/11/01</a:t>
            </a:r>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60F7B1B-9BB9-4A2C-A119-38AAFA42E2A6}"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824" y="1100518"/>
            <a:ext cx="8581134" cy="4847522"/>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6386F616-B357-4A3D-936F-E8194661D031}"/>
              </a:ext>
            </a:extLst>
          </p:cNvPr>
          <p:cNvSpPr>
            <a:spLocks noGrp="1"/>
          </p:cNvSpPr>
          <p:nvPr>
            <p:ph type="title"/>
          </p:nvPr>
        </p:nvSpPr>
        <p:spPr>
          <a:xfrm>
            <a:off x="242824" y="0"/>
            <a:ext cx="8581134" cy="828897"/>
          </a:xfrm>
        </p:spPr>
        <p:txBody>
          <a:bodyPr/>
          <a:lstStyle>
            <a:lvl1pPr algn="ctr">
              <a:defRPr sz="4000"/>
            </a:lvl1pPr>
          </a:lstStyle>
          <a:p>
            <a:r>
              <a:rPr lang="en-US" dirty="0"/>
              <a:t>Click to edit Master title style</a:t>
            </a:r>
          </a:p>
        </p:txBody>
      </p:sp>
      <p:sp>
        <p:nvSpPr>
          <p:cNvPr id="26" name="日付プレースホルダー 25">
            <a:extLst>
              <a:ext uri="{FF2B5EF4-FFF2-40B4-BE49-F238E27FC236}">
                <a16:creationId xmlns:a16="http://schemas.microsoft.com/office/drawing/2014/main" id="{A1205EBA-2F2C-4379-A258-283B70AFE49B}"/>
              </a:ext>
            </a:extLst>
          </p:cNvPr>
          <p:cNvSpPr>
            <a:spLocks noGrp="1"/>
          </p:cNvSpPr>
          <p:nvPr>
            <p:ph type="dt" sz="half" idx="10"/>
          </p:nvPr>
        </p:nvSpPr>
        <p:spPr/>
        <p:txBody>
          <a:bodyPr/>
          <a:lstStyle/>
          <a:p>
            <a:r>
              <a:rPr lang="en-US" altLang="ja-JP"/>
              <a:t>2021/11/01</a:t>
            </a:r>
            <a:endParaRPr lang="en-US" dirty="0"/>
          </a:p>
        </p:txBody>
      </p:sp>
      <p:sp>
        <p:nvSpPr>
          <p:cNvPr id="27" name="フッター プレースホルダー 26">
            <a:extLst>
              <a:ext uri="{FF2B5EF4-FFF2-40B4-BE49-F238E27FC236}">
                <a16:creationId xmlns:a16="http://schemas.microsoft.com/office/drawing/2014/main" id="{755B0968-263F-443F-99E4-5AE64603CA1C}"/>
              </a:ext>
            </a:extLst>
          </p:cNvPr>
          <p:cNvSpPr>
            <a:spLocks noGrp="1"/>
          </p:cNvSpPr>
          <p:nvPr>
            <p:ph type="ftr" sz="quarter" idx="11"/>
          </p:nvPr>
        </p:nvSpPr>
        <p:spPr/>
        <p:txBody>
          <a:bodyPr/>
          <a:lstStyle/>
          <a:p>
            <a:endParaRPr lang="en-US"/>
          </a:p>
        </p:txBody>
      </p:sp>
      <p:sp>
        <p:nvSpPr>
          <p:cNvPr id="28" name="スライド番号プレースホルダー 27">
            <a:extLst>
              <a:ext uri="{FF2B5EF4-FFF2-40B4-BE49-F238E27FC236}">
                <a16:creationId xmlns:a16="http://schemas.microsoft.com/office/drawing/2014/main" id="{C92C548C-6F49-46CE-9127-8240AE645D52}"/>
              </a:ext>
            </a:extLst>
          </p:cNvPr>
          <p:cNvSpPr>
            <a:spLocks noGrp="1"/>
          </p:cNvSpPr>
          <p:nvPr>
            <p:ph type="sldNum" sz="quarter" idx="12"/>
          </p:nvPr>
        </p:nvSpPr>
        <p:spPr/>
        <p:txBody>
          <a:bodyPr/>
          <a:lstStyle/>
          <a:p>
            <a:fld id="{F7694913-EFE9-401D-8940-0ABB7735F227}" type="slidenum">
              <a:rPr lang="en-US" smtClean="0"/>
              <a:t>‹#›</a:t>
            </a:fld>
            <a:endParaRPr lang="en-US"/>
          </a:p>
        </p:txBody>
      </p:sp>
    </p:spTree>
    <p:extLst>
      <p:ext uri="{BB962C8B-B14F-4D97-AF65-F5344CB8AC3E}">
        <p14:creationId xmlns:p14="http://schemas.microsoft.com/office/powerpoint/2010/main" val="34255521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88000"/>
            <a:ext cx="8229600" cy="646331"/>
          </a:xfrm>
          <a:prstGeom prst="rect">
            <a:avLst/>
          </a:prstGeom>
        </p:spPr>
        <p:txBody>
          <a:bodyPr vert="horz" lIns="91440" tIns="45720" rIns="91440" bIns="45720" rtlCol="0" anchor="ctr">
            <a:spAutoFit/>
          </a:bodyPr>
          <a:lstStyle/>
          <a:p>
            <a:r>
              <a:rPr kumimoji="1" lang="ja-JP" altLang="en-US" dirty="0"/>
              <a:t>マスタ タイトルの書式設定</a:t>
            </a:r>
          </a:p>
        </p:txBody>
      </p:sp>
      <p:sp>
        <p:nvSpPr>
          <p:cNvPr id="3" name="テキスト プレースホルダ 2"/>
          <p:cNvSpPr>
            <a:spLocks noGrp="1"/>
          </p:cNvSpPr>
          <p:nvPr>
            <p:ph type="body" idx="1"/>
          </p:nvPr>
        </p:nvSpPr>
        <p:spPr>
          <a:xfrm>
            <a:off x="457200" y="1080000"/>
            <a:ext cx="8229600" cy="2037481"/>
          </a:xfrm>
          <a:prstGeom prst="rect">
            <a:avLst/>
          </a:prstGeom>
        </p:spPr>
        <p:txBody>
          <a:bodyPr vert="horz" lIns="91440" tIns="45720" rIns="91440" bIns="45720" rtlCol="0">
            <a:sp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457200" y="6400413"/>
            <a:ext cx="2133600" cy="276999"/>
          </a:xfrm>
          <a:prstGeom prst="rect">
            <a:avLst/>
          </a:prstGeom>
        </p:spPr>
        <p:txBody>
          <a:bodyPr vert="horz" lIns="91440" tIns="45720" rIns="91440" bIns="45720" rtlCol="0" anchor="ctr">
            <a:spAutoFit/>
          </a:bodyPr>
          <a:lstStyle>
            <a:lvl1pPr algn="l">
              <a:defRPr sz="1200">
                <a:solidFill>
                  <a:schemeClr val="tx1">
                    <a:tint val="75000"/>
                  </a:schemeClr>
                </a:solidFill>
                <a:latin typeface="Noto Sans CJK JP Regular" panose="020B0500000000000000" pitchFamily="34" charset="-128"/>
                <a:ea typeface="Noto Sans CJK JP Regular" panose="020B0500000000000000" pitchFamily="34" charset="-128"/>
              </a:defRPr>
            </a:lvl1pPr>
          </a:lstStyle>
          <a:p>
            <a:r>
              <a:rPr lang="en-US" altLang="ja-JP"/>
              <a:t>2021/11/01</a:t>
            </a:r>
            <a:endParaRPr lang="ja-JP" altLang="en-US"/>
          </a:p>
        </p:txBody>
      </p:sp>
      <p:sp>
        <p:nvSpPr>
          <p:cNvPr id="5" name="フッター プレースホルダ 4"/>
          <p:cNvSpPr>
            <a:spLocks noGrp="1"/>
          </p:cNvSpPr>
          <p:nvPr>
            <p:ph type="ftr" sz="quarter" idx="3"/>
          </p:nvPr>
        </p:nvSpPr>
        <p:spPr>
          <a:xfrm>
            <a:off x="3124200" y="6400413"/>
            <a:ext cx="2895600" cy="276999"/>
          </a:xfrm>
          <a:prstGeom prst="rect">
            <a:avLst/>
          </a:prstGeom>
        </p:spPr>
        <p:txBody>
          <a:bodyPr vert="horz" lIns="91440" tIns="45720" rIns="91440" bIns="45720" rtlCol="0" anchor="ctr">
            <a:spAutoFit/>
          </a:bodyPr>
          <a:lstStyle>
            <a:lvl1pPr algn="ctr">
              <a:defRPr sz="1200">
                <a:solidFill>
                  <a:schemeClr val="tx1">
                    <a:tint val="75000"/>
                  </a:schemeClr>
                </a:solidFill>
                <a:latin typeface="Noto Sans CJK JP Regular" panose="020B0500000000000000" pitchFamily="34" charset="-128"/>
                <a:ea typeface="Noto Sans CJK JP Regular" panose="020B0500000000000000" pitchFamily="34" charset="-128"/>
              </a:defRPr>
            </a:lvl1pPr>
          </a:lstStyle>
          <a:p>
            <a:endParaRPr lang="ja-JP" altLang="en-US"/>
          </a:p>
        </p:txBody>
      </p:sp>
      <p:sp>
        <p:nvSpPr>
          <p:cNvPr id="6" name="スライド番号プレースホルダ 5"/>
          <p:cNvSpPr>
            <a:spLocks noGrp="1"/>
          </p:cNvSpPr>
          <p:nvPr>
            <p:ph type="sldNum" sz="quarter" idx="4"/>
          </p:nvPr>
        </p:nvSpPr>
        <p:spPr>
          <a:xfrm>
            <a:off x="6553200" y="6400413"/>
            <a:ext cx="2133600" cy="276999"/>
          </a:xfrm>
          <a:prstGeom prst="rect">
            <a:avLst/>
          </a:prstGeom>
        </p:spPr>
        <p:txBody>
          <a:bodyPr vert="horz" lIns="91440" tIns="45720" rIns="91440" bIns="45720" rtlCol="0" anchor="ctr">
            <a:spAutoFit/>
          </a:bodyPr>
          <a:lstStyle>
            <a:lvl1pPr algn="r">
              <a:defRPr sz="1200">
                <a:solidFill>
                  <a:schemeClr val="tx1">
                    <a:tint val="75000"/>
                  </a:schemeClr>
                </a:solidFill>
                <a:latin typeface="Noto Sans CJK JP Regular" panose="020B0500000000000000" pitchFamily="34" charset="-128"/>
                <a:ea typeface="Noto Sans CJK JP Regular" panose="020B0500000000000000" pitchFamily="34" charset="-128"/>
              </a:defRPr>
            </a:lvl1pPr>
          </a:lstStyle>
          <a:p>
            <a:fld id="{460F7B1B-9BB9-4A2C-A119-38AAFA42E2A6}"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Lst>
  <p:hf sldNum="0" hdr="0" ftr="0" dt="0"/>
  <p:txStyles>
    <p:titleStyle>
      <a:lvl1pPr algn="ctr" defTabSz="914400" rtl="0" eaLnBrk="1" latinLnBrk="0" hangingPunct="1">
        <a:spcBef>
          <a:spcPct val="0"/>
        </a:spcBef>
        <a:buNone/>
        <a:defRPr kumimoji="1" sz="3600" kern="1200">
          <a:solidFill>
            <a:schemeClr val="tx2">
              <a:lumMod val="75000"/>
            </a:schemeClr>
          </a:solidFill>
          <a:latin typeface="Noto Sans CJK JP Medium" panose="020B0600000000000000" pitchFamily="34" charset="-128"/>
          <a:ea typeface="Noto Sans CJK JP Medium" panose="020B0600000000000000" pitchFamily="34" charset="-128"/>
          <a:cs typeface="+mj-cs"/>
        </a:defRPr>
      </a:lvl1pPr>
    </p:titleStyle>
    <p:bodyStyle>
      <a:lvl1pPr marL="342900" indent="-342900" algn="l" defTabSz="914400" rtl="0" eaLnBrk="1" latinLnBrk="0" hangingPunct="1">
        <a:spcBef>
          <a:spcPct val="20000"/>
        </a:spcBef>
        <a:buClr>
          <a:srgbClr val="FF0000"/>
        </a:buClr>
        <a:buFont typeface="Wingdings" panose="05000000000000000000" pitchFamily="2" charset="2"/>
        <a:buChar char="l"/>
        <a:defRPr kumimoji="1" sz="2800" kern="1200">
          <a:solidFill>
            <a:schemeClr val="tx1"/>
          </a:solidFill>
          <a:latin typeface="Noto Sans CJK JP Regular" panose="020B0500000000000000" pitchFamily="34" charset="-128"/>
          <a:ea typeface="Noto Sans CJK JP Regular" panose="020B0500000000000000" pitchFamily="34" charset="-128"/>
          <a:cs typeface="+mn-cs"/>
        </a:defRPr>
      </a:lvl1pPr>
      <a:lvl2pPr marL="742950" indent="-285750" algn="l" defTabSz="914400" rtl="0" eaLnBrk="1" latinLnBrk="0" hangingPunct="1">
        <a:spcBef>
          <a:spcPct val="20000"/>
        </a:spcBef>
        <a:buClr>
          <a:srgbClr val="FF0000"/>
        </a:buClr>
        <a:buFont typeface="Noto Sans CJK JP Regular" panose="020B0500000000000000" pitchFamily="34" charset="-128"/>
        <a:buChar char="‒"/>
        <a:defRPr kumimoji="1" sz="2400" kern="1200">
          <a:solidFill>
            <a:schemeClr val="tx1"/>
          </a:solidFill>
          <a:latin typeface="Noto Sans CJK JP Regular" panose="020B0500000000000000" pitchFamily="34" charset="-128"/>
          <a:ea typeface="Noto Sans CJK JP Regular" panose="020B0500000000000000" pitchFamily="34" charset="-128"/>
          <a:cs typeface="+mn-cs"/>
        </a:defRPr>
      </a:lvl2pPr>
      <a:lvl3pPr marL="1143000" indent="-228600" algn="l" defTabSz="914400" rtl="0" eaLnBrk="1" latinLnBrk="0" hangingPunct="1">
        <a:spcBef>
          <a:spcPct val="20000"/>
        </a:spcBef>
        <a:buClr>
          <a:srgbClr val="FF0000"/>
        </a:buClr>
        <a:buFont typeface="Arial" pitchFamily="34" charset="0"/>
        <a:buChar char="•"/>
        <a:defRPr kumimoji="1" sz="2000" kern="1200">
          <a:solidFill>
            <a:schemeClr val="tx1"/>
          </a:solidFill>
          <a:latin typeface="Noto Sans CJK JP Regular" panose="020B0500000000000000" pitchFamily="34" charset="-128"/>
          <a:ea typeface="Noto Sans CJK JP Regular" panose="020B0500000000000000" pitchFamily="34" charset="-128"/>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ü"/>
        <a:defRPr kumimoji="1" sz="1800" kern="1200">
          <a:solidFill>
            <a:schemeClr val="tx1"/>
          </a:solidFill>
          <a:latin typeface="Noto Sans CJK JP Regular" panose="020B0500000000000000" pitchFamily="34" charset="-128"/>
          <a:ea typeface="Noto Sans CJK JP Regular" panose="020B0500000000000000" pitchFamily="34" charset="-128"/>
          <a:cs typeface="+mn-cs"/>
        </a:defRPr>
      </a:lvl4pPr>
      <a:lvl5pPr marL="2057400" indent="-228600" algn="l" defTabSz="914400" rtl="0" eaLnBrk="1" latinLnBrk="0" hangingPunct="1">
        <a:spcBef>
          <a:spcPct val="20000"/>
        </a:spcBef>
        <a:buClr>
          <a:srgbClr val="FF0000"/>
        </a:buClr>
        <a:buFont typeface="Arial" pitchFamily="34" charset="0"/>
        <a:buChar char="»"/>
        <a:defRPr kumimoji="1" sz="1600" kern="1200">
          <a:solidFill>
            <a:schemeClr val="tx1"/>
          </a:solidFill>
          <a:latin typeface="Noto Sans CJK JP Regular" panose="020B0500000000000000" pitchFamily="34" charset="-128"/>
          <a:ea typeface="Noto Sans CJK JP Regular" panose="020B0500000000000000"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70336"/>
            <a:ext cx="7772400" cy="1569660"/>
          </a:xfrm>
        </p:spPr>
        <p:txBody>
          <a:bodyPr>
            <a:spAutoFit/>
          </a:bodyPr>
          <a:lstStyle/>
          <a:p>
            <a:r>
              <a:rPr kumimoji="1" lang="ja-JP" altLang="en-US" sz="4800" dirty="0">
                <a:cs typeface="メイリオ" panose="020B0604030504040204" pitchFamily="50" charset="-128"/>
              </a:rPr>
              <a:t>超多点観測による</a:t>
            </a:r>
            <a:br>
              <a:rPr kumimoji="1" lang="en-US" altLang="ja-JP" sz="4800" dirty="0">
                <a:cs typeface="メイリオ" panose="020B0604030504040204" pitchFamily="50" charset="-128"/>
              </a:rPr>
            </a:br>
            <a:r>
              <a:rPr kumimoji="1" lang="ja-JP" altLang="en-US" sz="4800" dirty="0">
                <a:cs typeface="メイリオ" panose="020B0604030504040204" pitchFamily="50" charset="-128"/>
              </a:rPr>
              <a:t>宇宙環境変動の理解</a:t>
            </a:r>
          </a:p>
        </p:txBody>
      </p:sp>
      <p:sp>
        <p:nvSpPr>
          <p:cNvPr id="3" name="サブタイトル 2"/>
          <p:cNvSpPr>
            <a:spLocks noGrp="1"/>
          </p:cNvSpPr>
          <p:nvPr>
            <p:ph type="subTitle" idx="1"/>
          </p:nvPr>
        </p:nvSpPr>
        <p:spPr>
          <a:xfrm>
            <a:off x="1371600" y="4608000"/>
            <a:ext cx="6400800" cy="1027974"/>
          </a:xfrm>
        </p:spPr>
        <p:txBody>
          <a:bodyPr>
            <a:spAutoFit/>
          </a:bodyPr>
          <a:lstStyle/>
          <a:p>
            <a:r>
              <a:rPr kumimoji="1" lang="ja-JP" altLang="en-US" sz="3200" dirty="0">
                <a:solidFill>
                  <a:schemeClr val="tx1"/>
                </a:solidFill>
              </a:rPr>
              <a:t>篠原 育</a:t>
            </a:r>
            <a:endParaRPr kumimoji="1" lang="en-US" altLang="ja-JP" sz="3200" dirty="0">
              <a:solidFill>
                <a:schemeClr val="tx1"/>
              </a:solidFill>
            </a:endParaRPr>
          </a:p>
          <a:p>
            <a:r>
              <a:rPr kumimoji="1" lang="en-US" altLang="ja-JP" sz="2400" dirty="0">
                <a:solidFill>
                  <a:schemeClr val="tx1"/>
                </a:solidFill>
              </a:rPr>
              <a:t>JAXA/</a:t>
            </a:r>
            <a:r>
              <a:rPr kumimoji="1" lang="ja-JP" altLang="en-US" sz="2400" dirty="0">
                <a:solidFill>
                  <a:schemeClr val="tx1"/>
                </a:solidFill>
              </a:rPr>
              <a:t>宇宙科学研究所</a:t>
            </a:r>
          </a:p>
        </p:txBody>
      </p:sp>
    </p:spTree>
    <p:extLst>
      <p:ext uri="{BB962C8B-B14F-4D97-AF65-F5344CB8AC3E}">
        <p14:creationId xmlns:p14="http://schemas.microsoft.com/office/powerpoint/2010/main" val="3136227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wrap="square">
            <a:spAutoFit/>
          </a:bodyPr>
          <a:lstStyle/>
          <a:p>
            <a:r>
              <a:rPr lang="ja-JP" altLang="en-US" sz="3600" dirty="0">
                <a:cs typeface="メイリオ" panose="020B0604030504040204" pitchFamily="50" charset="-128"/>
              </a:rPr>
              <a:t>宇宙環境と沿磁力線電流</a:t>
            </a:r>
            <a:endParaRPr kumimoji="1" lang="ja-JP" altLang="en-US" sz="3600" dirty="0">
              <a:cs typeface="メイリオ" panose="020B0604030504040204" pitchFamily="50" charset="-128"/>
            </a:endParaRPr>
          </a:p>
        </p:txBody>
      </p:sp>
      <p:sp>
        <p:nvSpPr>
          <p:cNvPr id="3" name="コンテンツ プレースホルダ 2"/>
          <p:cNvSpPr>
            <a:spLocks noGrp="1"/>
          </p:cNvSpPr>
          <p:nvPr>
            <p:ph idx="1"/>
          </p:nvPr>
        </p:nvSpPr>
        <p:spPr>
          <a:xfrm>
            <a:off x="457200" y="1080000"/>
            <a:ext cx="8229600" cy="1077218"/>
          </a:xfrm>
        </p:spPr>
        <p:txBody>
          <a:bodyPr>
            <a:spAutoFit/>
          </a:bodyPr>
          <a:lstStyle/>
          <a:p>
            <a:r>
              <a:rPr lang="ja-JP" altLang="en-US" sz="2000" dirty="0">
                <a:cs typeface="メイリオ" panose="020B0604030504040204" pitchFamily="50" charset="-128"/>
              </a:rPr>
              <a:t>磁気圏で駆動された電流によって極域電離層電流（オーロラジェット電流など）がドライブされる．</a:t>
            </a:r>
            <a:endParaRPr lang="en-US" altLang="ja-JP" sz="2000" dirty="0">
              <a:cs typeface="メイリオ" panose="020B0604030504040204" pitchFamily="50" charset="-128"/>
            </a:endParaRPr>
          </a:p>
          <a:p>
            <a:pPr marL="0" indent="0">
              <a:buNone/>
            </a:pPr>
            <a:r>
              <a:rPr lang="ja-JP" altLang="en-US" sz="2000" dirty="0">
                <a:cs typeface="メイリオ" panose="020B0604030504040204" pitchFamily="50" charset="-128"/>
              </a:rPr>
              <a:t>　（磁気圏－電離圏結合）</a:t>
            </a:r>
            <a:endParaRPr kumimoji="1" lang="ja-JP" altLang="en-US" sz="2000" dirty="0">
              <a:cs typeface="メイリオ" panose="020B0604030504040204" pitchFamily="50" charset="-128"/>
            </a:endParaRPr>
          </a:p>
        </p:txBody>
      </p:sp>
      <p:pic>
        <p:nvPicPr>
          <p:cNvPr id="5122" name="Picture 2"/>
          <p:cNvPicPr>
            <a:picLocks noChangeAspect="1" noChangeArrowheads="1"/>
          </p:cNvPicPr>
          <p:nvPr/>
        </p:nvPicPr>
        <p:blipFill>
          <a:blip r:embed="rId2" cstate="print"/>
          <a:srcRect/>
          <a:stretch>
            <a:fillRect/>
          </a:stretch>
        </p:blipFill>
        <p:spPr bwMode="auto">
          <a:xfrm>
            <a:off x="1043608" y="2248945"/>
            <a:ext cx="4225407" cy="3456384"/>
          </a:xfrm>
          <a:prstGeom prst="rect">
            <a:avLst/>
          </a:prstGeom>
          <a:noFill/>
          <a:ln w="9525">
            <a:noFill/>
            <a:miter lim="800000"/>
            <a:headEnd/>
            <a:tailEnd/>
          </a:ln>
        </p:spPr>
      </p:pic>
      <p:sp>
        <p:nvSpPr>
          <p:cNvPr id="6" name="テキスト ボックス 5"/>
          <p:cNvSpPr txBox="1"/>
          <p:nvPr/>
        </p:nvSpPr>
        <p:spPr>
          <a:xfrm>
            <a:off x="5580112" y="2699865"/>
            <a:ext cx="3346044" cy="2554545"/>
          </a:xfrm>
          <a:prstGeom prst="rect">
            <a:avLst/>
          </a:prstGeom>
          <a:noFill/>
        </p:spPr>
        <p:txBody>
          <a:bodyPr wrap="none" rtlCol="0">
            <a:spAutoFit/>
          </a:bodyPr>
          <a:lstStyle/>
          <a:p>
            <a:r>
              <a:rPr kumimoji="1" lang="ja-JP" altLang="en-US"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電離層に</a:t>
            </a:r>
            <a:r>
              <a:rPr kumimoji="1" lang="en-US" altLang="ja-JP"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FAC</a:t>
            </a:r>
            <a:r>
              <a:rPr kumimoji="1" lang="ja-JP" altLang="en-US"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を通して</a:t>
            </a:r>
            <a:endParaRPr kumimoji="1" lang="en-US" altLang="ja-JP" sz="2000" dirty="0">
              <a:latin typeface="Noto Sans CJK JP Regular" panose="020B0500000000000000" pitchFamily="34" charset="-128"/>
              <a:ea typeface="Noto Sans CJK JP Regular" panose="020B0500000000000000" pitchFamily="34" charset="-128"/>
              <a:cs typeface="メイリオ" panose="020B0604030504040204" pitchFamily="50" charset="-128"/>
            </a:endParaRPr>
          </a:p>
          <a:p>
            <a:r>
              <a:rPr kumimoji="1" lang="ja-JP" altLang="en-US"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電場が投影される</a:t>
            </a:r>
            <a:endParaRPr kumimoji="1" lang="en-US" altLang="ja-JP" sz="2000" dirty="0">
              <a:latin typeface="Noto Sans CJK JP Regular" panose="020B0500000000000000" pitchFamily="34" charset="-128"/>
              <a:ea typeface="Noto Sans CJK JP Regular" panose="020B0500000000000000" pitchFamily="34" charset="-128"/>
              <a:cs typeface="メイリオ" panose="020B0604030504040204" pitchFamily="50" charset="-128"/>
            </a:endParaRPr>
          </a:p>
          <a:p>
            <a:endParaRPr lang="en-US" altLang="ja-JP" sz="2000" dirty="0">
              <a:latin typeface="Noto Sans CJK JP Regular" panose="020B0500000000000000" pitchFamily="34" charset="-128"/>
              <a:ea typeface="Noto Sans CJK JP Regular" panose="020B0500000000000000" pitchFamily="34" charset="-128"/>
              <a:cs typeface="メイリオ" panose="020B0604030504040204" pitchFamily="50" charset="-128"/>
            </a:endParaRPr>
          </a:p>
          <a:p>
            <a:r>
              <a:rPr kumimoji="1" lang="ja-JP" altLang="en-US"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電場方向に流れる</a:t>
            </a:r>
            <a:endParaRPr kumimoji="1" lang="en-US" altLang="ja-JP" sz="2000" dirty="0">
              <a:latin typeface="Noto Sans CJK JP Regular" panose="020B0500000000000000" pitchFamily="34" charset="-128"/>
              <a:ea typeface="Noto Sans CJK JP Regular" panose="020B0500000000000000" pitchFamily="34" charset="-128"/>
              <a:cs typeface="メイリオ" panose="020B0604030504040204" pitchFamily="50" charset="-128"/>
            </a:endParaRPr>
          </a:p>
          <a:p>
            <a:r>
              <a:rPr kumimoji="1" lang="en-US" altLang="ja-JP"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Curl free </a:t>
            </a:r>
            <a:r>
              <a:rPr kumimoji="1" lang="ja-JP" altLang="en-US"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の </a:t>
            </a:r>
            <a:r>
              <a:rPr kumimoji="1" lang="en-US" altLang="ja-JP"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Pederson</a:t>
            </a:r>
            <a:r>
              <a:rPr kumimoji="1" lang="ja-JP" altLang="en-US"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電流</a:t>
            </a:r>
            <a:endParaRPr kumimoji="1" lang="en-US" altLang="ja-JP" sz="2000" dirty="0">
              <a:latin typeface="Noto Sans CJK JP Regular" panose="020B0500000000000000" pitchFamily="34" charset="-128"/>
              <a:ea typeface="Noto Sans CJK JP Regular" panose="020B0500000000000000" pitchFamily="34" charset="-128"/>
              <a:cs typeface="メイリオ" panose="020B0604030504040204" pitchFamily="50" charset="-128"/>
            </a:endParaRPr>
          </a:p>
          <a:p>
            <a:endParaRPr lang="en-US" altLang="ja-JP" sz="2000" dirty="0">
              <a:latin typeface="Noto Sans CJK JP Regular" panose="020B0500000000000000" pitchFamily="34" charset="-128"/>
              <a:ea typeface="Noto Sans CJK JP Regular" panose="020B0500000000000000" pitchFamily="34" charset="-128"/>
              <a:cs typeface="メイリオ" panose="020B0604030504040204" pitchFamily="50" charset="-128"/>
            </a:endParaRPr>
          </a:p>
          <a:p>
            <a:r>
              <a:rPr kumimoji="1" lang="ja-JP" altLang="en-US"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電場と磁場に垂直に流れる</a:t>
            </a:r>
            <a:endParaRPr kumimoji="1" lang="en-US" altLang="ja-JP" sz="2000" dirty="0">
              <a:latin typeface="Noto Sans CJK JP Regular" panose="020B0500000000000000" pitchFamily="34" charset="-128"/>
              <a:ea typeface="Noto Sans CJK JP Regular" panose="020B0500000000000000" pitchFamily="34" charset="-128"/>
              <a:cs typeface="メイリオ" panose="020B0604030504040204" pitchFamily="50" charset="-128"/>
            </a:endParaRPr>
          </a:p>
          <a:p>
            <a:r>
              <a:rPr lang="en-US" altLang="ja-JP"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Div free </a:t>
            </a:r>
            <a:r>
              <a:rPr lang="ja-JP" altLang="en-US"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の </a:t>
            </a:r>
            <a:r>
              <a:rPr lang="en-US" altLang="ja-JP"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Hall</a:t>
            </a:r>
            <a:r>
              <a:rPr lang="ja-JP" altLang="en-US"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電流</a:t>
            </a:r>
            <a:endParaRPr kumimoji="1" lang="ja-JP" altLang="en-US" sz="2000" dirty="0">
              <a:latin typeface="Noto Sans CJK JP Regular" panose="020B0500000000000000" pitchFamily="34" charset="-128"/>
              <a:ea typeface="Noto Sans CJK JP Regular" panose="020B0500000000000000" pitchFamily="34" charset="-128"/>
              <a:cs typeface="メイリオ" panose="020B0604030504040204" pitchFamily="50" charset="-128"/>
            </a:endParaRPr>
          </a:p>
        </p:txBody>
      </p:sp>
      <p:sp>
        <p:nvSpPr>
          <p:cNvPr id="5" name="テキスト ボックス 4"/>
          <p:cNvSpPr txBox="1"/>
          <p:nvPr/>
        </p:nvSpPr>
        <p:spPr>
          <a:xfrm>
            <a:off x="1728000" y="5859269"/>
            <a:ext cx="5688000" cy="830997"/>
          </a:xfrm>
          <a:prstGeom prst="rect">
            <a:avLst/>
          </a:prstGeom>
          <a:noFill/>
        </p:spPr>
        <p:txBody>
          <a:bodyPr wrap="square" rtlCol="0">
            <a:spAutoFit/>
          </a:bodyPr>
          <a:lstStyle/>
          <a:p>
            <a:r>
              <a:rPr kumimoji="1" lang="ja-JP" altLang="en-US" sz="2400" dirty="0">
                <a:solidFill>
                  <a:srgbClr val="FF0000"/>
                </a:solidFill>
                <a:latin typeface="Noto Sans CJK JP Regular" panose="020B0500000000000000" pitchFamily="34" charset="-128"/>
                <a:ea typeface="Noto Sans CJK JP Regular" panose="020B0500000000000000" pitchFamily="34" charset="-128"/>
                <a:cs typeface="メイリオ" panose="020B0604030504040204" pitchFamily="50" charset="-128"/>
              </a:rPr>
              <a:t>沿磁力線電流分布をモニターすることは，</a:t>
            </a:r>
            <a:endParaRPr kumimoji="1" lang="en-US" altLang="ja-JP" sz="2400" dirty="0">
              <a:solidFill>
                <a:srgbClr val="FF0000"/>
              </a:solidFill>
              <a:latin typeface="Noto Sans CJK JP Regular" panose="020B0500000000000000" pitchFamily="34" charset="-128"/>
              <a:ea typeface="Noto Sans CJK JP Regular" panose="020B0500000000000000" pitchFamily="34" charset="-128"/>
              <a:cs typeface="メイリオ" panose="020B0604030504040204" pitchFamily="50" charset="-128"/>
            </a:endParaRPr>
          </a:p>
          <a:p>
            <a:r>
              <a:rPr kumimoji="1" lang="ja-JP" altLang="en-US" sz="2400" dirty="0">
                <a:solidFill>
                  <a:srgbClr val="FF0000"/>
                </a:solidFill>
                <a:latin typeface="Noto Sans CJK JP Regular" panose="020B0500000000000000" pitchFamily="34" charset="-128"/>
                <a:ea typeface="Noto Sans CJK JP Regular" panose="020B0500000000000000" pitchFamily="34" charset="-128"/>
                <a:cs typeface="メイリオ" panose="020B0604030504040204" pitchFamily="50" charset="-128"/>
              </a:rPr>
              <a:t>電離層現象の直接のドライバを知ること．</a:t>
            </a:r>
          </a:p>
        </p:txBody>
      </p:sp>
    </p:spTree>
    <p:extLst>
      <p:ext uri="{BB962C8B-B14F-4D97-AF65-F5344CB8AC3E}">
        <p14:creationId xmlns:p14="http://schemas.microsoft.com/office/powerpoint/2010/main" val="1419820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18778"/>
            <a:ext cx="8316000" cy="584775"/>
          </a:xfrm>
        </p:spPr>
        <p:txBody>
          <a:bodyPr wrap="square">
            <a:spAutoFit/>
          </a:bodyPr>
          <a:lstStyle/>
          <a:p>
            <a:r>
              <a:rPr kumimoji="1" lang="ja-JP" altLang="en-US" sz="3200" dirty="0">
                <a:cs typeface="メイリオ" panose="020B0604030504040204" pitchFamily="50" charset="-128"/>
              </a:rPr>
              <a:t>商用衛星網を使った沿磁力線電流分布の観測</a:t>
            </a:r>
          </a:p>
        </p:txBody>
      </p:sp>
      <p:sp>
        <p:nvSpPr>
          <p:cNvPr id="8" name="コンテンツ プレースホルダー 7"/>
          <p:cNvSpPr>
            <a:spLocks noGrp="1"/>
          </p:cNvSpPr>
          <p:nvPr>
            <p:ph idx="1"/>
          </p:nvPr>
        </p:nvSpPr>
        <p:spPr>
          <a:xfrm>
            <a:off x="504000" y="1080000"/>
            <a:ext cx="8269200" cy="1446550"/>
          </a:xfrm>
        </p:spPr>
        <p:txBody>
          <a:bodyPr wrap="square">
            <a:spAutoFit/>
          </a:bodyPr>
          <a:lstStyle/>
          <a:p>
            <a:r>
              <a:rPr kumimoji="1" lang="ja-JP" altLang="en-US" sz="2000" dirty="0">
                <a:cs typeface="メイリオ" panose="020B0604030504040204" pitchFamily="50" charset="-128"/>
              </a:rPr>
              <a:t>約</a:t>
            </a:r>
            <a:r>
              <a:rPr kumimoji="1" lang="en-US" altLang="ja-JP" sz="2000" dirty="0">
                <a:cs typeface="メイリオ" panose="020B0604030504040204" pitchFamily="50" charset="-128"/>
              </a:rPr>
              <a:t>70</a:t>
            </a:r>
            <a:r>
              <a:rPr kumimoji="1" lang="ja-JP" altLang="en-US" sz="2000" dirty="0">
                <a:cs typeface="メイリオ" panose="020B0604030504040204" pitchFamily="50" charset="-128"/>
              </a:rPr>
              <a:t>機の</a:t>
            </a:r>
            <a:r>
              <a:rPr kumimoji="1" lang="en-US" altLang="ja-JP" sz="2000" dirty="0">
                <a:cs typeface="メイリオ" panose="020B0604030504040204" pitchFamily="50" charset="-128"/>
              </a:rPr>
              <a:t>Iridium</a:t>
            </a:r>
            <a:r>
              <a:rPr kumimoji="1" lang="ja-JP" altLang="en-US" sz="2000" dirty="0">
                <a:cs typeface="メイリオ" panose="020B0604030504040204" pitchFamily="50" charset="-128"/>
              </a:rPr>
              <a:t>衛星を使ってグローバルな</a:t>
            </a:r>
            <a:r>
              <a:rPr kumimoji="1" lang="en-US" altLang="ja-JP" sz="2000" dirty="0">
                <a:cs typeface="メイリオ" panose="020B0604030504040204" pitchFamily="50" charset="-128"/>
              </a:rPr>
              <a:t>FAC</a:t>
            </a:r>
            <a:r>
              <a:rPr kumimoji="1" lang="ja-JP" altLang="en-US" sz="2000" dirty="0">
                <a:cs typeface="メイリオ" panose="020B0604030504040204" pitchFamily="50" charset="-128"/>
              </a:rPr>
              <a:t>観測が成功している</a:t>
            </a:r>
            <a:endParaRPr kumimoji="1" lang="en-US" altLang="ja-JP" sz="2000" dirty="0">
              <a:cs typeface="メイリオ" panose="020B0604030504040204" pitchFamily="50" charset="-128"/>
            </a:endParaRPr>
          </a:p>
          <a:p>
            <a:r>
              <a:rPr lang="ja-JP" altLang="en-US" sz="2000" dirty="0">
                <a:cs typeface="メイリオ" panose="020B0604030504040204" pitchFamily="50" charset="-128"/>
              </a:rPr>
              <a:t>磁場分解能が低い（～</a:t>
            </a:r>
            <a:r>
              <a:rPr lang="en-US" altLang="ja-JP" sz="2000" dirty="0">
                <a:cs typeface="メイリオ" panose="020B0604030504040204" pitchFamily="50" charset="-128"/>
              </a:rPr>
              <a:t>32nT</a:t>
            </a:r>
            <a:r>
              <a:rPr lang="ja-JP" altLang="en-US" sz="2000" dirty="0">
                <a:cs typeface="メイリオ" panose="020B0604030504040204" pitchFamily="50" charset="-128"/>
              </a:rPr>
              <a:t>）が，大規模な</a:t>
            </a:r>
            <a:r>
              <a:rPr lang="en-US" altLang="ja-JP" sz="2000" dirty="0">
                <a:cs typeface="メイリオ" panose="020B0604030504040204" pitchFamily="50" charset="-128"/>
              </a:rPr>
              <a:t>FAC</a:t>
            </a:r>
            <a:r>
              <a:rPr lang="ja-JP" altLang="en-US" sz="2000" dirty="0">
                <a:cs typeface="メイリオ" panose="020B0604030504040204" pitchFamily="50" charset="-128"/>
              </a:rPr>
              <a:t>構造を常時モニターできる．</a:t>
            </a:r>
            <a:endParaRPr lang="en-US" altLang="ja-JP" sz="2000" dirty="0">
              <a:cs typeface="メイリオ" panose="020B0604030504040204" pitchFamily="50" charset="-128"/>
            </a:endParaRPr>
          </a:p>
          <a:p>
            <a:r>
              <a:rPr lang="ja-JP" altLang="en-US" sz="2000" dirty="0">
                <a:cs typeface="メイリオ" panose="020B0604030504040204" pitchFamily="50" charset="-128"/>
              </a:rPr>
              <a:t>同じことを高精度磁場観測で行ったら？</a:t>
            </a:r>
            <a:endParaRPr kumimoji="1" lang="ja-JP" altLang="en-US" sz="2000" dirty="0">
              <a:cs typeface="メイリオ" panose="020B0604030504040204" pitchFamily="50" charset="-128"/>
            </a:endParaRPr>
          </a:p>
        </p:txBody>
      </p:sp>
      <p:sp>
        <p:nvSpPr>
          <p:cNvPr id="7" name="AutoShape 4" descr="Ampere_Auto4"/>
          <p:cNvSpPr>
            <a:spLocks noChangeAspect="1" noChangeArrowheads="1"/>
          </p:cNvSpPr>
          <p:nvPr/>
        </p:nvSpPr>
        <p:spPr bwMode="auto">
          <a:xfrm>
            <a:off x="155575" y="-952500"/>
            <a:ext cx="5715000" cy="1990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150" name="Picture 6" descr="Ampere_Auto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74" y="2910830"/>
            <a:ext cx="4176464" cy="145480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Ampere_Aut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037996"/>
            <a:ext cx="4050904" cy="266958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Ampere_Aut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12" y="4577216"/>
            <a:ext cx="4398188" cy="144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438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spAutoFit/>
          </a:bodyPr>
          <a:lstStyle/>
          <a:p>
            <a:r>
              <a:rPr lang="en-US" altLang="ja-JP" sz="3600" dirty="0" err="1">
                <a:cs typeface="メイリオ" panose="020B0604030504040204" pitchFamily="50" charset="-128"/>
              </a:rPr>
              <a:t>Ørsted</a:t>
            </a:r>
            <a:r>
              <a:rPr lang="ja-JP" altLang="en-US" sz="3600" dirty="0">
                <a:cs typeface="メイリオ" panose="020B0604030504040204" pitchFamily="50" charset="-128"/>
              </a:rPr>
              <a:t>衛星</a:t>
            </a:r>
            <a:endParaRPr kumimoji="1" lang="ja-JP" altLang="en-US" sz="3600" dirty="0">
              <a:cs typeface="メイリオ" panose="020B0604030504040204" pitchFamily="50" charset="-128"/>
            </a:endParaRPr>
          </a:p>
        </p:txBody>
      </p:sp>
      <p:pic>
        <p:nvPicPr>
          <p:cNvPr id="1026" name="Picture 2"/>
          <p:cNvPicPr>
            <a:picLocks noChangeAspect="1" noChangeArrowheads="1"/>
          </p:cNvPicPr>
          <p:nvPr/>
        </p:nvPicPr>
        <p:blipFill>
          <a:blip r:embed="rId2" cstate="print"/>
          <a:srcRect/>
          <a:stretch>
            <a:fillRect/>
          </a:stretch>
        </p:blipFill>
        <p:spPr bwMode="auto">
          <a:xfrm>
            <a:off x="0" y="999728"/>
            <a:ext cx="4991100" cy="3581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076056" y="1124744"/>
            <a:ext cx="3739877" cy="2568349"/>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796136" y="3662504"/>
            <a:ext cx="2232248" cy="3088042"/>
          </a:xfrm>
          <a:prstGeom prst="rect">
            <a:avLst/>
          </a:prstGeom>
          <a:noFill/>
          <a:ln w="9525">
            <a:noFill/>
            <a:miter lim="800000"/>
            <a:headEnd/>
            <a:tailEnd/>
          </a:ln>
        </p:spPr>
      </p:pic>
      <p:sp>
        <p:nvSpPr>
          <p:cNvPr id="6" name="テキスト ボックス 5"/>
          <p:cNvSpPr txBox="1"/>
          <p:nvPr/>
        </p:nvSpPr>
        <p:spPr>
          <a:xfrm>
            <a:off x="323528" y="4653136"/>
            <a:ext cx="4061946" cy="830997"/>
          </a:xfrm>
          <a:prstGeom prst="rect">
            <a:avLst/>
          </a:prstGeom>
          <a:noFill/>
        </p:spPr>
        <p:txBody>
          <a:bodyPr wrap="none" rtlCol="0">
            <a:spAutoFit/>
          </a:bodyPr>
          <a:lstStyle/>
          <a:p>
            <a:r>
              <a:rPr kumimoji="1" lang="en-US" altLang="ja-JP" sz="2400" dirty="0">
                <a:latin typeface="Noto Sans CJK JP Regular" panose="020B0500000000000000" pitchFamily="34" charset="-128"/>
                <a:ea typeface="Noto Sans CJK JP Regular" panose="020B0500000000000000" pitchFamily="34" charset="-128"/>
                <a:cs typeface="メイリオ" panose="020B0604030504040204" pitchFamily="50" charset="-128"/>
              </a:rPr>
              <a:t>GPS</a:t>
            </a:r>
            <a:r>
              <a:rPr kumimoji="1" lang="ja-JP" altLang="en-US" sz="2400" dirty="0">
                <a:latin typeface="Noto Sans CJK JP Regular" panose="020B0500000000000000" pitchFamily="34" charset="-128"/>
                <a:ea typeface="Noto Sans CJK JP Regular" panose="020B0500000000000000" pitchFamily="34" charset="-128"/>
                <a:cs typeface="メイリオ" panose="020B0604030504040204" pitchFamily="50" charset="-128"/>
              </a:rPr>
              <a:t>による軌道決定</a:t>
            </a:r>
            <a:endParaRPr kumimoji="1" lang="en-US" altLang="ja-JP" sz="2400" dirty="0">
              <a:latin typeface="Noto Sans CJK JP Regular" panose="020B0500000000000000" pitchFamily="34" charset="-128"/>
              <a:ea typeface="Noto Sans CJK JP Regular" panose="020B0500000000000000" pitchFamily="34" charset="-128"/>
              <a:cs typeface="メイリオ" panose="020B0604030504040204" pitchFamily="50" charset="-128"/>
            </a:endParaRPr>
          </a:p>
          <a:p>
            <a:r>
              <a:rPr lang="ja-JP" altLang="en-US" sz="2400" dirty="0">
                <a:latin typeface="Noto Sans CJK JP Regular" panose="020B0500000000000000" pitchFamily="34" charset="-128"/>
                <a:ea typeface="Noto Sans CJK JP Regular" panose="020B0500000000000000" pitchFamily="34" charset="-128"/>
                <a:cs typeface="メイリオ" panose="020B0604030504040204" pitchFamily="50" charset="-128"/>
              </a:rPr>
              <a:t>姿勢制御は </a:t>
            </a:r>
            <a:r>
              <a:rPr lang="en-US" altLang="ja-JP" sz="2400" dirty="0">
                <a:latin typeface="Noto Sans CJK JP Regular" panose="020B0500000000000000" pitchFamily="34" charset="-128"/>
                <a:ea typeface="Noto Sans CJK JP Regular" panose="020B0500000000000000" pitchFamily="34" charset="-128"/>
                <a:cs typeface="メイリオ" panose="020B0604030504040204" pitchFamily="50" charset="-128"/>
              </a:rPr>
              <a:t>magnet-torquer</a:t>
            </a:r>
            <a:endParaRPr kumimoji="1" lang="ja-JP" altLang="en-US" sz="2400" dirty="0">
              <a:latin typeface="Noto Sans CJK JP Regular" panose="020B0500000000000000" pitchFamily="34" charset="-128"/>
              <a:ea typeface="Noto Sans CJK JP Regular" panose="020B0500000000000000" pitchFamily="34" charset="-128"/>
              <a:cs typeface="メイリオ" panose="020B0604030504040204" pitchFamily="50" charset="-128"/>
            </a:endParaRPr>
          </a:p>
        </p:txBody>
      </p:sp>
      <p:sp>
        <p:nvSpPr>
          <p:cNvPr id="7" name="正方形/長方形 6"/>
          <p:cNvSpPr/>
          <p:nvPr/>
        </p:nvSpPr>
        <p:spPr>
          <a:xfrm>
            <a:off x="323528" y="5733256"/>
            <a:ext cx="5040560" cy="707886"/>
          </a:xfrm>
          <a:prstGeom prst="rect">
            <a:avLst/>
          </a:prstGeom>
        </p:spPr>
        <p:txBody>
          <a:bodyPr wrap="square">
            <a:spAutoFit/>
          </a:bodyPr>
          <a:lstStyle/>
          <a:p>
            <a:r>
              <a:rPr lang="en-US" altLang="ja-JP"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Delta-II</a:t>
            </a:r>
            <a:r>
              <a:rPr lang="ja-JP" altLang="en-US"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ロケットで</a:t>
            </a:r>
            <a:r>
              <a:rPr lang="en-US" altLang="ja-JP"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ARGOS</a:t>
            </a:r>
            <a:r>
              <a:rPr lang="ja-JP" altLang="en-US"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衛星（</a:t>
            </a:r>
            <a:r>
              <a:rPr lang="en-US" altLang="ja-JP"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2.7t</a:t>
            </a:r>
            <a:r>
              <a:rPr lang="ja-JP" altLang="en-US"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）と共に打ち上げ</a:t>
            </a:r>
            <a:r>
              <a:rPr lang="en-US" altLang="ja-JP"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 </a:t>
            </a:r>
            <a:endParaRPr lang="ja-JP" altLang="en-US" sz="2000" dirty="0">
              <a:latin typeface="Noto Sans CJK JP Regular" panose="020B0500000000000000" pitchFamily="34" charset="-128"/>
              <a:ea typeface="Noto Sans CJK JP Regular" panose="020B0500000000000000" pitchFamily="34" charset="-128"/>
              <a:cs typeface="メイリオ" panose="020B0604030504040204" pitchFamily="50" charset="-128"/>
            </a:endParaRPr>
          </a:p>
        </p:txBody>
      </p:sp>
    </p:spTree>
    <p:extLst>
      <p:ext uri="{BB962C8B-B14F-4D97-AF65-F5344CB8AC3E}">
        <p14:creationId xmlns:p14="http://schemas.microsoft.com/office/powerpoint/2010/main" val="2295832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2000" y="303389"/>
            <a:ext cx="8820000" cy="615553"/>
          </a:xfrm>
        </p:spPr>
        <p:txBody>
          <a:bodyPr>
            <a:spAutoFit/>
          </a:bodyPr>
          <a:lstStyle/>
          <a:p>
            <a:r>
              <a:rPr lang="ja-JP" altLang="en-US" sz="3400" dirty="0">
                <a:cs typeface="メイリオ" panose="020B0604030504040204" pitchFamily="50" charset="-128"/>
              </a:rPr>
              <a:t>単一項目観測の例：高エネルギー降下電子</a:t>
            </a:r>
            <a:endParaRPr kumimoji="1" lang="ja-JP" altLang="en-US" sz="3400" baseline="30000" dirty="0">
              <a:cs typeface="メイリオ" panose="020B0604030504040204" pitchFamily="50" charset="-128"/>
            </a:endParaRPr>
          </a:p>
        </p:txBody>
      </p:sp>
      <p:sp>
        <p:nvSpPr>
          <p:cNvPr id="3" name="コンテンツ プレースホルダー 2"/>
          <p:cNvSpPr>
            <a:spLocks noGrp="1"/>
          </p:cNvSpPr>
          <p:nvPr>
            <p:ph idx="1"/>
          </p:nvPr>
        </p:nvSpPr>
        <p:spPr>
          <a:xfrm>
            <a:off x="504000" y="1080000"/>
            <a:ext cx="8172000" cy="5669244"/>
          </a:xfrm>
        </p:spPr>
        <p:txBody>
          <a:bodyPr wrap="square">
            <a:spAutoFit/>
          </a:bodyPr>
          <a:lstStyle/>
          <a:p>
            <a:r>
              <a:rPr lang="ja-JP" altLang="en-US" sz="2400" dirty="0">
                <a:latin typeface="Noto Sans CJK JP Regular" panose="020B0500000000000000" pitchFamily="34" charset="-128"/>
                <a:ea typeface="Noto Sans CJK JP Regular" panose="020B0500000000000000" pitchFamily="34" charset="-128"/>
                <a:cs typeface="メイリオ" panose="020B0604030504040204" pitchFamily="50" charset="-128"/>
              </a:rPr>
              <a:t>あらせ衛星の観測から「放射線帯の高エネルギー電子の増減にはプラズマの波が大きく関わっている」という新しい描像が見えてきた．</a:t>
            </a:r>
            <a:endParaRPr lang="en-US" altLang="ja-JP" sz="2400" dirty="0">
              <a:latin typeface="Noto Sans CJK JP Regular" panose="020B0500000000000000" pitchFamily="34" charset="-128"/>
              <a:ea typeface="Noto Sans CJK JP Regular" panose="020B0500000000000000" pitchFamily="34" charset="-128"/>
              <a:cs typeface="メイリオ" panose="020B0604030504040204" pitchFamily="50" charset="-128"/>
            </a:endParaRPr>
          </a:p>
          <a:p>
            <a:pPr lvl="1"/>
            <a:r>
              <a:rPr lang="ja-JP" altLang="en-US"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あらせ衛星と地上との連携観測の成果</a:t>
            </a:r>
          </a:p>
          <a:p>
            <a:pPr marL="0" indent="0">
              <a:buNone/>
            </a:pPr>
            <a:endParaRPr kumimoji="1" lang="en-US" altLang="ja-JP" sz="2200" dirty="0">
              <a:solidFill>
                <a:srgbClr val="FF0000"/>
              </a:solidFill>
              <a:cs typeface="メイリオ" panose="020B0604030504040204" pitchFamily="50" charset="-128"/>
            </a:endParaRPr>
          </a:p>
          <a:p>
            <a:pPr marL="0" indent="0">
              <a:buNone/>
            </a:pPr>
            <a:endParaRPr lang="en-US" altLang="ja-JP" sz="2200" dirty="0">
              <a:solidFill>
                <a:srgbClr val="FF0000"/>
              </a:solidFill>
              <a:cs typeface="メイリオ" panose="020B0604030504040204" pitchFamily="50" charset="-128"/>
            </a:endParaRPr>
          </a:p>
          <a:p>
            <a:pPr marL="0" indent="0">
              <a:buNone/>
            </a:pPr>
            <a:endParaRPr kumimoji="1" lang="en-US" altLang="ja-JP" sz="2200" dirty="0">
              <a:solidFill>
                <a:srgbClr val="FF0000"/>
              </a:solidFill>
              <a:cs typeface="メイリオ" panose="020B0604030504040204" pitchFamily="50" charset="-128"/>
            </a:endParaRPr>
          </a:p>
          <a:p>
            <a:pPr marL="0" indent="0">
              <a:buNone/>
            </a:pPr>
            <a:endParaRPr lang="en-US" altLang="ja-JP" sz="2200" dirty="0">
              <a:solidFill>
                <a:srgbClr val="FF0000"/>
              </a:solidFill>
              <a:cs typeface="メイリオ" panose="020B0604030504040204" pitchFamily="50" charset="-128"/>
            </a:endParaRPr>
          </a:p>
          <a:p>
            <a:pPr marL="0" indent="0">
              <a:buNone/>
            </a:pPr>
            <a:endParaRPr kumimoji="1" lang="en-US" altLang="ja-JP" sz="2200" dirty="0">
              <a:solidFill>
                <a:srgbClr val="FF0000"/>
              </a:solidFill>
              <a:cs typeface="メイリオ" panose="020B0604030504040204" pitchFamily="50" charset="-128"/>
            </a:endParaRPr>
          </a:p>
          <a:p>
            <a:pPr marL="0" indent="0">
              <a:buNone/>
            </a:pPr>
            <a:endParaRPr lang="en-US" altLang="ja-JP" sz="2200" dirty="0">
              <a:solidFill>
                <a:srgbClr val="FF0000"/>
              </a:solidFill>
              <a:cs typeface="メイリオ" panose="020B0604030504040204" pitchFamily="50" charset="-128"/>
            </a:endParaRPr>
          </a:p>
          <a:p>
            <a:pPr marL="0" indent="0">
              <a:buNone/>
            </a:pPr>
            <a:endParaRPr kumimoji="1" lang="en-US" altLang="ja-JP" sz="2200" dirty="0">
              <a:solidFill>
                <a:srgbClr val="FF0000"/>
              </a:solidFill>
              <a:cs typeface="メイリオ" panose="020B0604030504040204" pitchFamily="50" charset="-128"/>
            </a:endParaRPr>
          </a:p>
          <a:p>
            <a:pPr marL="0" indent="0">
              <a:buNone/>
            </a:pPr>
            <a:endParaRPr lang="en-US" altLang="ja-JP" sz="2200" dirty="0">
              <a:solidFill>
                <a:srgbClr val="FF0000"/>
              </a:solidFill>
              <a:cs typeface="メイリオ" panose="020B0604030504040204" pitchFamily="50" charset="-128"/>
            </a:endParaRPr>
          </a:p>
          <a:p>
            <a:pPr marL="0" indent="0">
              <a:buNone/>
            </a:pPr>
            <a:endParaRPr kumimoji="1" lang="en-US" altLang="ja-JP" sz="2200" dirty="0">
              <a:solidFill>
                <a:srgbClr val="FF0000"/>
              </a:solidFill>
              <a:cs typeface="メイリオ" panose="020B0604030504040204" pitchFamily="50" charset="-128"/>
            </a:endParaRPr>
          </a:p>
          <a:p>
            <a:pPr marL="0" indent="0">
              <a:buNone/>
            </a:pPr>
            <a:r>
              <a:rPr kumimoji="1" lang="ja-JP" altLang="en-US" sz="2400" dirty="0">
                <a:solidFill>
                  <a:srgbClr val="FF0000"/>
                </a:solidFill>
                <a:cs typeface="メイリオ" panose="020B0604030504040204" pitchFamily="50" charset="-128"/>
              </a:rPr>
              <a:t>しかし，単一衛星では全球的な寄与を知る事ができない．</a:t>
            </a:r>
            <a:endParaRPr kumimoji="1" lang="en-US" altLang="ja-JP" sz="2400" dirty="0">
              <a:solidFill>
                <a:srgbClr val="FF0000"/>
              </a:solidFill>
              <a:cs typeface="メイリオ" panose="020B0604030504040204" pitchFamily="50" charset="-128"/>
            </a:endParaRPr>
          </a:p>
        </p:txBody>
      </p:sp>
      <p:pic>
        <p:nvPicPr>
          <p:cNvPr id="4" name="図 3">
            <a:extLst>
              <a:ext uri="{FF2B5EF4-FFF2-40B4-BE49-F238E27FC236}">
                <a16:creationId xmlns:a16="http://schemas.microsoft.com/office/drawing/2014/main" id="{3DD50EC5-7E82-4FCD-847C-71D722998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024" y="2708920"/>
            <a:ext cx="4788112" cy="3397806"/>
          </a:xfrm>
          <a:prstGeom prst="rect">
            <a:avLst/>
          </a:prstGeom>
        </p:spPr>
      </p:pic>
      <p:sp>
        <p:nvSpPr>
          <p:cNvPr id="5" name="楕円 4">
            <a:extLst>
              <a:ext uri="{FF2B5EF4-FFF2-40B4-BE49-F238E27FC236}">
                <a16:creationId xmlns:a16="http://schemas.microsoft.com/office/drawing/2014/main" id="{4A11A767-4F8A-4AC6-81FC-7308E6DB483A}"/>
              </a:ext>
            </a:extLst>
          </p:cNvPr>
          <p:cNvSpPr/>
          <p:nvPr/>
        </p:nvSpPr>
        <p:spPr>
          <a:xfrm>
            <a:off x="599740" y="4365104"/>
            <a:ext cx="5196396" cy="635268"/>
          </a:xfrm>
          <a:prstGeom prst="ellipse">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Noto Sans CJK JP Regular" panose="020B0500000000000000" pitchFamily="34" charset="-128"/>
              <a:ea typeface="Noto Sans CJK JP Regular" panose="020B0500000000000000" pitchFamily="34" charset="-128"/>
            </a:endParaRPr>
          </a:p>
        </p:txBody>
      </p:sp>
      <p:sp>
        <p:nvSpPr>
          <p:cNvPr id="6" name="正方形/長方形 5">
            <a:extLst>
              <a:ext uri="{FF2B5EF4-FFF2-40B4-BE49-F238E27FC236}">
                <a16:creationId xmlns:a16="http://schemas.microsoft.com/office/drawing/2014/main" id="{D869EB20-8037-42FB-BF2F-3ECE3D313EB0}"/>
              </a:ext>
            </a:extLst>
          </p:cNvPr>
          <p:cNvSpPr/>
          <p:nvPr/>
        </p:nvSpPr>
        <p:spPr>
          <a:xfrm>
            <a:off x="6068749" y="3757961"/>
            <a:ext cx="2376264" cy="1261884"/>
          </a:xfrm>
          <a:prstGeom prst="rect">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400" dirty="0">
                <a:solidFill>
                  <a:srgbClr val="002060"/>
                </a:solidFill>
                <a:latin typeface="Noto Sans CJK JP Medium" panose="020B0600000000000000" pitchFamily="34" charset="-128"/>
                <a:ea typeface="Noto Sans CJK JP Medium" panose="020B0600000000000000" pitchFamily="34" charset="-128"/>
              </a:rPr>
              <a:t>あらせ軌道</a:t>
            </a:r>
            <a:endParaRPr lang="en-US" altLang="ja-JP" sz="1400" dirty="0">
              <a:solidFill>
                <a:srgbClr val="002060"/>
              </a:solidFill>
              <a:latin typeface="Noto Sans CJK JP Medium" panose="020B0600000000000000" pitchFamily="34" charset="-128"/>
              <a:ea typeface="Noto Sans CJK JP Medium" panose="020B0600000000000000" pitchFamily="34" charset="-128"/>
            </a:endParaRPr>
          </a:p>
          <a:p>
            <a:r>
              <a:rPr kumimoji="1" lang="ja-JP" altLang="en-US" sz="1200" dirty="0">
                <a:solidFill>
                  <a:schemeClr val="tx1"/>
                </a:solidFill>
                <a:latin typeface="Noto Sans CJK JP Regular" panose="020B0500000000000000" pitchFamily="34" charset="-128"/>
                <a:ea typeface="Noto Sans CJK JP Regular" panose="020B0500000000000000" pitchFamily="34" charset="-128"/>
              </a:rPr>
              <a:t>近地点高度：約</a:t>
            </a:r>
            <a:r>
              <a:rPr kumimoji="1" lang="en-US" altLang="ja-JP" sz="1200" dirty="0">
                <a:solidFill>
                  <a:schemeClr val="tx1"/>
                </a:solidFill>
                <a:latin typeface="Noto Sans CJK JP Regular" panose="020B0500000000000000" pitchFamily="34" charset="-128"/>
                <a:ea typeface="Noto Sans CJK JP Regular" panose="020B0500000000000000" pitchFamily="34" charset="-128"/>
              </a:rPr>
              <a:t>400km</a:t>
            </a:r>
          </a:p>
          <a:p>
            <a:r>
              <a:rPr kumimoji="1" lang="ja-JP" altLang="en-US" sz="1200" dirty="0">
                <a:solidFill>
                  <a:schemeClr val="tx1"/>
                </a:solidFill>
                <a:latin typeface="Noto Sans CJK JP Regular" panose="020B0500000000000000" pitchFamily="34" charset="-128"/>
                <a:ea typeface="Noto Sans CJK JP Regular" panose="020B0500000000000000" pitchFamily="34" charset="-128"/>
              </a:rPr>
              <a:t>遠地点高度：約</a:t>
            </a:r>
            <a:r>
              <a:rPr kumimoji="1" lang="en-US" altLang="ja-JP" sz="1200" dirty="0">
                <a:solidFill>
                  <a:schemeClr val="tx1"/>
                </a:solidFill>
                <a:latin typeface="Noto Sans CJK JP Regular" panose="020B0500000000000000" pitchFamily="34" charset="-128"/>
                <a:ea typeface="Noto Sans CJK JP Regular" panose="020B0500000000000000" pitchFamily="34" charset="-128"/>
              </a:rPr>
              <a:t>32,000km</a:t>
            </a:r>
          </a:p>
          <a:p>
            <a:r>
              <a:rPr kumimoji="1" lang="ja-JP" altLang="en-US" sz="1200" dirty="0">
                <a:solidFill>
                  <a:schemeClr val="tx1"/>
                </a:solidFill>
                <a:latin typeface="Noto Sans CJK JP Regular" panose="020B0500000000000000" pitchFamily="34" charset="-128"/>
                <a:ea typeface="Noto Sans CJK JP Regular" panose="020B0500000000000000" pitchFamily="34" charset="-128"/>
              </a:rPr>
              <a:t>軌道傾斜角：約</a:t>
            </a:r>
            <a:r>
              <a:rPr kumimoji="1" lang="en-US" altLang="ja-JP" sz="1200" dirty="0">
                <a:solidFill>
                  <a:schemeClr val="tx1"/>
                </a:solidFill>
                <a:latin typeface="Noto Sans CJK JP Regular" panose="020B0500000000000000" pitchFamily="34" charset="-128"/>
                <a:ea typeface="Noto Sans CJK JP Regular" panose="020B0500000000000000" pitchFamily="34" charset="-128"/>
              </a:rPr>
              <a:t>31</a:t>
            </a:r>
            <a:r>
              <a:rPr kumimoji="1" lang="ja-JP" altLang="en-US" sz="1200" dirty="0">
                <a:solidFill>
                  <a:schemeClr val="tx1"/>
                </a:solidFill>
                <a:latin typeface="Noto Sans CJK JP Regular" panose="020B0500000000000000" pitchFamily="34" charset="-128"/>
                <a:ea typeface="Noto Sans CJK JP Regular" panose="020B0500000000000000" pitchFamily="34" charset="-128"/>
              </a:rPr>
              <a:t>度</a:t>
            </a:r>
            <a:endParaRPr kumimoji="1" lang="en-US" altLang="ja-JP" sz="1200" dirty="0">
              <a:solidFill>
                <a:schemeClr val="tx1"/>
              </a:solidFill>
              <a:latin typeface="Noto Sans CJK JP Regular" panose="020B0500000000000000" pitchFamily="34" charset="-128"/>
              <a:ea typeface="Noto Sans CJK JP Regular" panose="020B0500000000000000" pitchFamily="34" charset="-128"/>
            </a:endParaRPr>
          </a:p>
          <a:p>
            <a:pPr algn="ctr"/>
            <a:endParaRPr kumimoji="1" lang="en-US" altLang="ja-JP" sz="1200" dirty="0">
              <a:solidFill>
                <a:schemeClr val="tx1"/>
              </a:solidFill>
              <a:latin typeface="Noto Sans CJK JP Regular" panose="020B0500000000000000" pitchFamily="34" charset="-128"/>
              <a:ea typeface="Noto Sans CJK JP Regular" panose="020B0500000000000000" pitchFamily="34" charset="-128"/>
            </a:endParaRPr>
          </a:p>
          <a:p>
            <a:r>
              <a:rPr kumimoji="1" lang="ja-JP" altLang="en-US" sz="1200" dirty="0">
                <a:solidFill>
                  <a:schemeClr val="tx1"/>
                </a:solidFill>
                <a:latin typeface="Noto Sans CJK JP Regular" panose="020B0500000000000000" pitchFamily="34" charset="-128"/>
                <a:ea typeface="Noto Sans CJK JP Regular" panose="020B0500000000000000" pitchFamily="34" charset="-128"/>
              </a:rPr>
              <a:t>放射線帯をくまなく探査できる</a:t>
            </a:r>
            <a:r>
              <a:rPr kumimoji="1" lang="ja-JP" altLang="en-US" sz="1400" dirty="0">
                <a:solidFill>
                  <a:schemeClr val="tx1"/>
                </a:solidFill>
                <a:latin typeface="Noto Sans CJK JP Regular" panose="020B0500000000000000" pitchFamily="34" charset="-128"/>
                <a:ea typeface="Noto Sans CJK JP Regular" panose="020B0500000000000000" pitchFamily="34" charset="-128"/>
              </a:rPr>
              <a:t>．</a:t>
            </a:r>
            <a:endParaRPr kumimoji="1" lang="en-US" altLang="ja-JP" sz="1400" dirty="0">
              <a:solidFill>
                <a:schemeClr val="tx1"/>
              </a:solidFill>
              <a:latin typeface="Noto Sans CJK JP Regular" panose="020B0500000000000000" pitchFamily="34" charset="-128"/>
              <a:ea typeface="Noto Sans CJK JP Regular" panose="020B0500000000000000" pitchFamily="34" charset="-128"/>
            </a:endParaRPr>
          </a:p>
        </p:txBody>
      </p:sp>
    </p:spTree>
    <p:extLst>
      <p:ext uri="{BB962C8B-B14F-4D97-AF65-F5344CB8AC3E}">
        <p14:creationId xmlns:p14="http://schemas.microsoft.com/office/powerpoint/2010/main" val="34601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57E2E6-A0F2-44F8-9EB9-2B593F2DA632}"/>
              </a:ext>
            </a:extLst>
          </p:cNvPr>
          <p:cNvSpPr>
            <a:spLocks noGrp="1"/>
          </p:cNvSpPr>
          <p:nvPr>
            <p:ph type="title"/>
          </p:nvPr>
        </p:nvSpPr>
        <p:spPr>
          <a:xfrm>
            <a:off x="198000" y="318778"/>
            <a:ext cx="8748000" cy="584775"/>
          </a:xfrm>
        </p:spPr>
        <p:txBody>
          <a:bodyPr wrap="square">
            <a:spAutoFit/>
          </a:bodyPr>
          <a:lstStyle/>
          <a:p>
            <a:r>
              <a:rPr kumimoji="1" lang="ja-JP" altLang="en-US" sz="3200" dirty="0">
                <a:solidFill>
                  <a:srgbClr val="002060"/>
                </a:solidFill>
                <a:cs typeface="Times New Roman" panose="02020603050405020304" pitchFamily="18" charset="0"/>
              </a:rPr>
              <a:t>超小型衛星搭載高エネルギー電子計測器の開発</a:t>
            </a:r>
          </a:p>
        </p:txBody>
      </p:sp>
      <p:sp>
        <p:nvSpPr>
          <p:cNvPr id="3" name="コンテンツ プレースホルダー 2">
            <a:extLst>
              <a:ext uri="{FF2B5EF4-FFF2-40B4-BE49-F238E27FC236}">
                <a16:creationId xmlns:a16="http://schemas.microsoft.com/office/drawing/2014/main" id="{9000BC01-3B65-4055-A56E-48DB65AC7093}"/>
              </a:ext>
            </a:extLst>
          </p:cNvPr>
          <p:cNvSpPr>
            <a:spLocks noGrp="1"/>
          </p:cNvSpPr>
          <p:nvPr>
            <p:ph idx="1"/>
          </p:nvPr>
        </p:nvSpPr>
        <p:spPr>
          <a:xfrm>
            <a:off x="540000" y="980728"/>
            <a:ext cx="8064000" cy="3801041"/>
          </a:xfrm>
        </p:spPr>
        <p:txBody>
          <a:bodyPr wrap="square">
            <a:spAutoFit/>
          </a:bodyPr>
          <a:lstStyle/>
          <a:p>
            <a:pPr marL="266700" indent="-266700">
              <a:lnSpc>
                <a:spcPct val="100000"/>
              </a:lnSpc>
              <a:spcBef>
                <a:spcPts val="600"/>
              </a:spcBef>
              <a:buClr>
                <a:srgbClr val="FF0000"/>
              </a:buClr>
              <a:buFont typeface="Wingdings" panose="05000000000000000000" pitchFamily="2" charset="2"/>
              <a:buChar char="l"/>
            </a:pPr>
            <a:r>
              <a:rPr kumimoji="1" lang="ja-JP" altLang="en-US" sz="1800" dirty="0">
                <a:solidFill>
                  <a:srgbClr val="002060"/>
                </a:solidFill>
                <a:latin typeface="Noto Sans CJK JP Medium" panose="020B0600000000000000" pitchFamily="34" charset="-128"/>
                <a:ea typeface="Noto Sans CJK JP Medium" panose="020B0600000000000000" pitchFamily="34" charset="-128"/>
              </a:rPr>
              <a:t>将来的には，多点観測により全球的に放射線帯からの降下電子のエネルギースペクトルを計測し，放射線帯電子の超高層大気への降下が，超高層大気にどのような影響を与えるのかを知りたい．</a:t>
            </a:r>
            <a:endParaRPr kumimoji="1" lang="en-US" altLang="ja-JP" sz="1800" dirty="0">
              <a:solidFill>
                <a:srgbClr val="002060"/>
              </a:solidFill>
              <a:latin typeface="Noto Sans CJK JP Medium" panose="020B0600000000000000" pitchFamily="34" charset="-128"/>
              <a:ea typeface="Noto Sans CJK JP Medium" panose="020B0600000000000000" pitchFamily="34" charset="-128"/>
            </a:endParaRPr>
          </a:p>
          <a:p>
            <a:pPr marL="266700" indent="-266700">
              <a:lnSpc>
                <a:spcPct val="100000"/>
              </a:lnSpc>
              <a:spcBef>
                <a:spcPts val="600"/>
              </a:spcBef>
              <a:buClr>
                <a:srgbClr val="FF0000"/>
              </a:buClr>
              <a:buFont typeface="Wingdings" panose="05000000000000000000" pitchFamily="2" charset="2"/>
              <a:buChar char="l"/>
            </a:pPr>
            <a:r>
              <a:rPr kumimoji="1" lang="ja-JP" altLang="en-US" sz="1800" dirty="0"/>
              <a:t>超多点による宇宙環境観測の実現を目指して，高エネルギー電子計測器の開発を行っている．</a:t>
            </a:r>
            <a:endParaRPr kumimoji="1" lang="en-US" altLang="ja-JP" sz="1800" dirty="0"/>
          </a:p>
          <a:p>
            <a:pPr marL="266700" indent="-266700">
              <a:lnSpc>
                <a:spcPct val="100000"/>
              </a:lnSpc>
              <a:spcBef>
                <a:spcPts val="600"/>
              </a:spcBef>
              <a:buClr>
                <a:srgbClr val="FF0000"/>
              </a:buClr>
              <a:buFont typeface="Wingdings" panose="05000000000000000000" pitchFamily="2" charset="2"/>
              <a:buChar char="l"/>
            </a:pPr>
            <a:r>
              <a:rPr kumimoji="1" lang="ja-JP" altLang="en-US" sz="1800" dirty="0"/>
              <a:t>九州工業大学で開発中の</a:t>
            </a:r>
            <a:r>
              <a:rPr kumimoji="1" lang="en-US" altLang="ja-JP" sz="1800" dirty="0"/>
              <a:t>BIRDS-5</a:t>
            </a:r>
            <a:r>
              <a:rPr kumimoji="1" lang="ja-JP" altLang="en-US" sz="1800" dirty="0"/>
              <a:t>衛星の</a:t>
            </a:r>
            <a:r>
              <a:rPr kumimoji="1" lang="en-US" altLang="ja-JP" sz="1800" dirty="0"/>
              <a:t>1</a:t>
            </a:r>
            <a:r>
              <a:rPr kumimoji="1" lang="ja-JP" altLang="en-US" sz="1800" dirty="0"/>
              <a:t>つに高エネルギー電子計測器を搭載する機会を頂いた．</a:t>
            </a:r>
            <a:endParaRPr kumimoji="1" lang="en-US" altLang="ja-JP" sz="1800" dirty="0"/>
          </a:p>
          <a:p>
            <a:pPr marL="266700" indent="-266700">
              <a:lnSpc>
                <a:spcPct val="100000"/>
              </a:lnSpc>
              <a:spcBef>
                <a:spcPts val="600"/>
              </a:spcBef>
              <a:buClr>
                <a:srgbClr val="FF0000"/>
              </a:buClr>
              <a:buFont typeface="Wingdings" panose="05000000000000000000" pitchFamily="2" charset="2"/>
              <a:buChar char="l"/>
            </a:pPr>
            <a:r>
              <a:rPr kumimoji="1" lang="ja-JP" altLang="en-US" sz="1800" dirty="0"/>
              <a:t>従来型の</a:t>
            </a:r>
            <a:r>
              <a:rPr kumimoji="1" lang="en-US" altLang="ja-JP" sz="1800" dirty="0"/>
              <a:t>Si</a:t>
            </a:r>
            <a:r>
              <a:rPr kumimoji="1" lang="ja-JP" altLang="en-US" sz="1800" dirty="0"/>
              <a:t>半導体計測器に加え，</a:t>
            </a:r>
            <a:r>
              <a:rPr kumimoji="1" lang="en-US" altLang="ja-JP" sz="1800" dirty="0" err="1"/>
              <a:t>CdTe</a:t>
            </a:r>
            <a:r>
              <a:rPr kumimoji="1" lang="ja-JP" altLang="en-US" sz="1800" dirty="0"/>
              <a:t>半導体による電子計測を試みる．</a:t>
            </a:r>
            <a:endParaRPr kumimoji="1" lang="en-US" altLang="ja-JP" sz="1800" dirty="0"/>
          </a:p>
          <a:p>
            <a:pPr marL="685800" lvl="1">
              <a:spcBef>
                <a:spcPts val="600"/>
              </a:spcBef>
            </a:pPr>
            <a:r>
              <a:rPr kumimoji="1" lang="ja-JP" altLang="en-US" sz="1800" dirty="0"/>
              <a:t>これまでの超小型衛星観測は </a:t>
            </a:r>
            <a:r>
              <a:rPr kumimoji="1" lang="en-US" altLang="ja-JP" sz="1800" dirty="0"/>
              <a:t>1 MeV </a:t>
            </a:r>
            <a:r>
              <a:rPr kumimoji="1" lang="ja-JP" altLang="en-US" sz="1800" dirty="0"/>
              <a:t>程度までの計測がほとんど，低高度での</a:t>
            </a:r>
            <a:r>
              <a:rPr kumimoji="1" lang="en-US" altLang="ja-JP" sz="1800" dirty="0"/>
              <a:t>NOAA</a:t>
            </a:r>
            <a:r>
              <a:rPr kumimoji="1" lang="ja-JP" altLang="en-US" sz="1800" dirty="0"/>
              <a:t>衛星などの観測も，</a:t>
            </a:r>
            <a:r>
              <a:rPr kumimoji="1" lang="en-US" altLang="ja-JP" sz="1800" dirty="0"/>
              <a:t>&gt; MeV</a:t>
            </a:r>
            <a:r>
              <a:rPr kumimoji="1" lang="ja-JP" altLang="en-US" sz="1800" dirty="0"/>
              <a:t>の計測は粗い．</a:t>
            </a:r>
            <a:endParaRPr kumimoji="1" lang="en-US" altLang="ja-JP" sz="1800" dirty="0"/>
          </a:p>
          <a:p>
            <a:pPr marL="266700" indent="-266700">
              <a:lnSpc>
                <a:spcPct val="100000"/>
              </a:lnSpc>
              <a:spcBef>
                <a:spcPts val="600"/>
              </a:spcBef>
              <a:buClr>
                <a:srgbClr val="FF0000"/>
              </a:buClr>
              <a:buFont typeface="Wingdings" panose="05000000000000000000" pitchFamily="2" charset="2"/>
              <a:buChar char="l"/>
            </a:pPr>
            <a:r>
              <a:rPr kumimoji="1" lang="ja-JP" altLang="en-US" sz="1800" dirty="0"/>
              <a:t>超小型衛星上で </a:t>
            </a:r>
            <a:r>
              <a:rPr kumimoji="1" lang="en-US" altLang="ja-JP" sz="1800" dirty="0"/>
              <a:t>100 keV – 2 MeV </a:t>
            </a:r>
            <a:r>
              <a:rPr kumimoji="1" lang="ja-JP" altLang="en-US" sz="1800" dirty="0"/>
              <a:t>までの詳細な電子エネルギースペクトルを得ることを目指す．</a:t>
            </a:r>
          </a:p>
        </p:txBody>
      </p:sp>
      <p:pic>
        <p:nvPicPr>
          <p:cNvPr id="7" name="図 6">
            <a:extLst>
              <a:ext uri="{FF2B5EF4-FFF2-40B4-BE49-F238E27FC236}">
                <a16:creationId xmlns:a16="http://schemas.microsoft.com/office/drawing/2014/main" id="{C6C227C9-6C0F-4C9B-989F-17B9A81A4B1E}"/>
              </a:ext>
            </a:extLst>
          </p:cNvPr>
          <p:cNvPicPr>
            <a:picLocks noChangeAspect="1"/>
          </p:cNvPicPr>
          <p:nvPr/>
        </p:nvPicPr>
        <p:blipFill>
          <a:blip r:embed="rId3"/>
          <a:stretch>
            <a:fillRect/>
          </a:stretch>
        </p:blipFill>
        <p:spPr>
          <a:xfrm>
            <a:off x="5436096" y="4494515"/>
            <a:ext cx="2133835" cy="2252609"/>
          </a:xfrm>
          <a:prstGeom prst="rect">
            <a:avLst/>
          </a:prstGeom>
        </p:spPr>
      </p:pic>
      <p:pic>
        <p:nvPicPr>
          <p:cNvPr id="8" name="図 7">
            <a:extLst>
              <a:ext uri="{FF2B5EF4-FFF2-40B4-BE49-F238E27FC236}">
                <a16:creationId xmlns:a16="http://schemas.microsoft.com/office/drawing/2014/main" id="{0ECF933B-F400-413B-9253-AC6BC2294C44}"/>
              </a:ext>
            </a:extLst>
          </p:cNvPr>
          <p:cNvPicPr>
            <a:picLocks noChangeAspect="1"/>
          </p:cNvPicPr>
          <p:nvPr/>
        </p:nvPicPr>
        <p:blipFill>
          <a:blip r:embed="rId4"/>
          <a:stretch>
            <a:fillRect/>
          </a:stretch>
        </p:blipFill>
        <p:spPr>
          <a:xfrm>
            <a:off x="2681304" y="4794429"/>
            <a:ext cx="2623065" cy="1967300"/>
          </a:xfrm>
          <a:prstGeom prst="rect">
            <a:avLst/>
          </a:prstGeom>
        </p:spPr>
      </p:pic>
      <p:sp>
        <p:nvSpPr>
          <p:cNvPr id="9" name="テキスト ボックス 8">
            <a:extLst>
              <a:ext uri="{FF2B5EF4-FFF2-40B4-BE49-F238E27FC236}">
                <a16:creationId xmlns:a16="http://schemas.microsoft.com/office/drawing/2014/main" id="{1499E3CE-E8C5-4681-8E4C-447F658F70DF}"/>
              </a:ext>
            </a:extLst>
          </p:cNvPr>
          <p:cNvSpPr txBox="1"/>
          <p:nvPr/>
        </p:nvSpPr>
        <p:spPr>
          <a:xfrm>
            <a:off x="107504" y="5313628"/>
            <a:ext cx="2523448" cy="830997"/>
          </a:xfrm>
          <a:prstGeom prst="rect">
            <a:avLst/>
          </a:prstGeom>
          <a:noFill/>
        </p:spPr>
        <p:txBody>
          <a:bodyPr wrap="square" rtlCol="0">
            <a:spAutoFit/>
          </a:bodyPr>
          <a:lstStyle/>
          <a:p>
            <a:r>
              <a:rPr kumimoji="1" lang="en-US" altLang="ja-JP" sz="1600" dirty="0">
                <a:latin typeface="Noto Sans CJK JP Regular" panose="020B0500000000000000" pitchFamily="34" charset="-128"/>
                <a:ea typeface="Noto Sans CJK JP Regular" panose="020B0500000000000000" pitchFamily="34" charset="-128"/>
              </a:rPr>
              <a:t>BIRDS-5</a:t>
            </a:r>
            <a:r>
              <a:rPr kumimoji="1" lang="ja-JP" altLang="en-US" sz="1600" dirty="0">
                <a:latin typeface="Noto Sans CJK JP Regular" panose="020B0500000000000000" pitchFamily="34" charset="-128"/>
                <a:ea typeface="Noto Sans CJK JP Regular" panose="020B0500000000000000" pitchFamily="34" charset="-128"/>
              </a:rPr>
              <a:t>の</a:t>
            </a:r>
            <a:r>
              <a:rPr kumimoji="1" lang="en-US" altLang="ja-JP" sz="1600" dirty="0">
                <a:latin typeface="Noto Sans CJK JP Regular" panose="020B0500000000000000" pitchFamily="34" charset="-128"/>
                <a:ea typeface="Noto Sans CJK JP Regular" panose="020B0500000000000000" pitchFamily="34" charset="-128"/>
              </a:rPr>
              <a:t>1U</a:t>
            </a:r>
            <a:r>
              <a:rPr kumimoji="1" lang="ja-JP" altLang="en-US" sz="1600" dirty="0">
                <a:latin typeface="Noto Sans CJK JP Regular" panose="020B0500000000000000" pitchFamily="34" charset="-128"/>
                <a:ea typeface="Noto Sans CJK JP Regular" panose="020B0500000000000000" pitchFamily="34" charset="-128"/>
              </a:rPr>
              <a:t>に搭載する高エネルギー電子計測器の開口部</a:t>
            </a:r>
          </a:p>
        </p:txBody>
      </p:sp>
      <p:sp>
        <p:nvSpPr>
          <p:cNvPr id="11" name="テキスト ボックス 10">
            <a:extLst>
              <a:ext uri="{FF2B5EF4-FFF2-40B4-BE49-F238E27FC236}">
                <a16:creationId xmlns:a16="http://schemas.microsoft.com/office/drawing/2014/main" id="{FDDB8BBB-F63C-4540-A133-5B983D668FC0}"/>
              </a:ext>
            </a:extLst>
          </p:cNvPr>
          <p:cNvSpPr txBox="1"/>
          <p:nvPr/>
        </p:nvSpPr>
        <p:spPr>
          <a:xfrm>
            <a:off x="7569931" y="5313628"/>
            <a:ext cx="1433213" cy="584775"/>
          </a:xfrm>
          <a:prstGeom prst="rect">
            <a:avLst/>
          </a:prstGeom>
          <a:noFill/>
        </p:spPr>
        <p:txBody>
          <a:bodyPr wrap="square">
            <a:spAutoFit/>
          </a:bodyPr>
          <a:lstStyle/>
          <a:p>
            <a:pPr algn="ctr"/>
            <a:r>
              <a:rPr lang="ja-JP" altLang="en-US" sz="1600" dirty="0">
                <a:latin typeface="Noto Sans CJK JP Regular" panose="020B0500000000000000" pitchFamily="34" charset="-128"/>
                <a:ea typeface="Noto Sans CJK JP Regular" panose="020B0500000000000000" pitchFamily="34" charset="-128"/>
              </a:rPr>
              <a:t>全球的観測のイメージ</a:t>
            </a:r>
          </a:p>
        </p:txBody>
      </p:sp>
    </p:spTree>
    <p:extLst>
      <p:ext uri="{BB962C8B-B14F-4D97-AF65-F5344CB8AC3E}">
        <p14:creationId xmlns:p14="http://schemas.microsoft.com/office/powerpoint/2010/main" val="1701170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a:extLst>
              <a:ext uri="{FF2B5EF4-FFF2-40B4-BE49-F238E27FC236}">
                <a16:creationId xmlns:a16="http://schemas.microsoft.com/office/drawing/2014/main" id="{FAF6383B-89AF-4EF8-A3B3-D7F9D065473E}"/>
              </a:ext>
            </a:extLst>
          </p:cNvPr>
          <p:cNvGrpSpPr/>
          <p:nvPr/>
        </p:nvGrpSpPr>
        <p:grpSpPr>
          <a:xfrm>
            <a:off x="311936" y="1196752"/>
            <a:ext cx="8608097" cy="5040798"/>
            <a:chOff x="42513" y="867921"/>
            <a:chExt cx="8608097" cy="5040798"/>
          </a:xfrm>
        </p:grpSpPr>
        <p:pic>
          <p:nvPicPr>
            <p:cNvPr id="68" name="図 67">
              <a:extLst>
                <a:ext uri="{FF2B5EF4-FFF2-40B4-BE49-F238E27FC236}">
                  <a16:creationId xmlns:a16="http://schemas.microsoft.com/office/drawing/2014/main" id="{B112929D-15A1-264A-8D69-B11332BC9EF7}"/>
                </a:ext>
              </a:extLst>
            </p:cNvPr>
            <p:cNvPicPr>
              <a:picLocks noChangeAspect="1"/>
            </p:cNvPicPr>
            <p:nvPr/>
          </p:nvPicPr>
          <p:blipFill rotWithShape="1">
            <a:blip r:embed="rId2"/>
            <a:srcRect b="17778"/>
            <a:stretch/>
          </p:blipFill>
          <p:spPr>
            <a:xfrm>
              <a:off x="4501413" y="1270546"/>
              <a:ext cx="4136742" cy="4345263"/>
            </a:xfrm>
            <a:prstGeom prst="rect">
              <a:avLst/>
            </a:prstGeom>
          </p:spPr>
        </p:pic>
        <p:pic>
          <p:nvPicPr>
            <p:cNvPr id="50" name="図 49">
              <a:extLst>
                <a:ext uri="{FF2B5EF4-FFF2-40B4-BE49-F238E27FC236}">
                  <a16:creationId xmlns:a16="http://schemas.microsoft.com/office/drawing/2014/main" id="{44DE8626-30A8-B042-869D-873C085B959A}"/>
                </a:ext>
              </a:extLst>
            </p:cNvPr>
            <p:cNvPicPr>
              <a:picLocks noChangeAspect="1"/>
            </p:cNvPicPr>
            <p:nvPr/>
          </p:nvPicPr>
          <p:blipFill>
            <a:blip r:embed="rId3"/>
            <a:stretch>
              <a:fillRect/>
            </a:stretch>
          </p:blipFill>
          <p:spPr>
            <a:xfrm flipH="1">
              <a:off x="91366" y="867921"/>
              <a:ext cx="3746540" cy="5040798"/>
            </a:xfrm>
            <a:prstGeom prst="rect">
              <a:avLst/>
            </a:prstGeom>
          </p:spPr>
        </p:pic>
        <p:pic>
          <p:nvPicPr>
            <p:cNvPr id="14" name="図 13">
              <a:extLst>
                <a:ext uri="{FF2B5EF4-FFF2-40B4-BE49-F238E27FC236}">
                  <a16:creationId xmlns:a16="http://schemas.microsoft.com/office/drawing/2014/main" id="{3818BF07-7555-EC44-B036-6F947A251588}"/>
                </a:ext>
              </a:extLst>
            </p:cNvPr>
            <p:cNvPicPr>
              <a:picLocks noChangeAspect="1"/>
            </p:cNvPicPr>
            <p:nvPr/>
          </p:nvPicPr>
          <p:blipFill>
            <a:blip r:embed="rId4"/>
            <a:stretch>
              <a:fillRect/>
            </a:stretch>
          </p:blipFill>
          <p:spPr>
            <a:xfrm>
              <a:off x="3225357" y="2758363"/>
              <a:ext cx="1239644" cy="1251641"/>
            </a:xfrm>
            <a:prstGeom prst="rect">
              <a:avLst/>
            </a:prstGeom>
          </p:spPr>
        </p:pic>
        <p:sp>
          <p:nvSpPr>
            <p:cNvPr id="17" name="テキスト ボックス 16">
              <a:extLst>
                <a:ext uri="{FF2B5EF4-FFF2-40B4-BE49-F238E27FC236}">
                  <a16:creationId xmlns:a16="http://schemas.microsoft.com/office/drawing/2014/main" id="{57E24475-25FF-494A-B3CB-55B434C4492B}"/>
                </a:ext>
              </a:extLst>
            </p:cNvPr>
            <p:cNvSpPr txBox="1"/>
            <p:nvPr/>
          </p:nvSpPr>
          <p:spPr>
            <a:xfrm>
              <a:off x="186497" y="1286854"/>
              <a:ext cx="1654620" cy="338554"/>
            </a:xfrm>
            <a:prstGeom prst="rect">
              <a:avLst/>
            </a:prstGeom>
            <a:noFill/>
          </p:spPr>
          <p:txBody>
            <a:bodyPr wrap="none" rtlCol="0">
              <a:spAutoFit/>
            </a:bodyPr>
            <a:lstStyle/>
            <a:p>
              <a:r>
                <a:rPr lang="ja-JP" altLang="en-US" sz="1600" dirty="0">
                  <a:latin typeface="Noto Sans CJK JP Medium" panose="020B0600000000000000" pitchFamily="34" charset="-128"/>
                  <a:ea typeface="Noto Sans CJK JP Medium" panose="020B0600000000000000" pitchFamily="34" charset="-128"/>
                </a:rPr>
                <a:t>地磁気の磁力線</a:t>
              </a:r>
            </a:p>
          </p:txBody>
        </p:sp>
        <p:cxnSp>
          <p:nvCxnSpPr>
            <p:cNvPr id="19" name="直線矢印コネクタ 18">
              <a:extLst>
                <a:ext uri="{FF2B5EF4-FFF2-40B4-BE49-F238E27FC236}">
                  <a16:creationId xmlns:a16="http://schemas.microsoft.com/office/drawing/2014/main" id="{91E4569E-EF4E-3446-9A93-936501FA81CB}"/>
                </a:ext>
              </a:extLst>
            </p:cNvPr>
            <p:cNvCxnSpPr>
              <a:cxnSpLocks/>
            </p:cNvCxnSpPr>
            <p:nvPr/>
          </p:nvCxnSpPr>
          <p:spPr>
            <a:xfrm flipH="1">
              <a:off x="2136616" y="1464074"/>
              <a:ext cx="471047"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A7A3DC77-2647-1540-90AE-E63A686E27DF}"/>
                </a:ext>
              </a:extLst>
            </p:cNvPr>
            <p:cNvSpPr txBox="1"/>
            <p:nvPr/>
          </p:nvSpPr>
          <p:spPr>
            <a:xfrm>
              <a:off x="1084223" y="5032346"/>
              <a:ext cx="2398637" cy="369332"/>
            </a:xfrm>
            <a:prstGeom prst="rect">
              <a:avLst/>
            </a:prstGeom>
            <a:solidFill>
              <a:schemeClr val="bg1"/>
            </a:solidFill>
            <a:ln>
              <a:solidFill>
                <a:srgbClr val="73FDD6"/>
              </a:solidFill>
            </a:ln>
          </p:spPr>
          <p:txBody>
            <a:bodyPr wrap="square" rtlCol="0">
              <a:spAutoFit/>
            </a:bodyPr>
            <a:lstStyle/>
            <a:p>
              <a:pPr algn="ctr"/>
              <a:r>
                <a:rPr lang="ja-JP" altLang="en-US" dirty="0">
                  <a:solidFill>
                    <a:srgbClr val="000000"/>
                  </a:solidFill>
                  <a:latin typeface="Noto Sans CJK JP Medium" panose="020B0600000000000000" pitchFamily="34" charset="-128"/>
                  <a:ea typeface="Noto Sans CJK JP Medium" panose="020B0600000000000000" pitchFamily="34" charset="-128"/>
                </a:rPr>
                <a:t>放射線帯外帯</a:t>
              </a:r>
            </a:p>
          </p:txBody>
        </p:sp>
        <p:cxnSp>
          <p:nvCxnSpPr>
            <p:cNvPr id="21" name="直線矢印コネクタ 20">
              <a:extLst>
                <a:ext uri="{FF2B5EF4-FFF2-40B4-BE49-F238E27FC236}">
                  <a16:creationId xmlns:a16="http://schemas.microsoft.com/office/drawing/2014/main" id="{1084316F-58CF-C14C-900C-3A5F9A71FC3B}"/>
                </a:ext>
              </a:extLst>
            </p:cNvPr>
            <p:cNvCxnSpPr>
              <a:cxnSpLocks/>
            </p:cNvCxnSpPr>
            <p:nvPr/>
          </p:nvCxnSpPr>
          <p:spPr>
            <a:xfrm flipV="1">
              <a:off x="1909910" y="4639398"/>
              <a:ext cx="0" cy="400521"/>
            </a:xfrm>
            <a:prstGeom prst="straightConnector1">
              <a:avLst/>
            </a:prstGeom>
            <a:ln w="38100">
              <a:solidFill>
                <a:srgbClr val="73FDD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968B9229-956C-C042-BC44-86A9CBAD3D66}"/>
                </a:ext>
              </a:extLst>
            </p:cNvPr>
            <p:cNvCxnSpPr>
              <a:cxnSpLocks/>
            </p:cNvCxnSpPr>
            <p:nvPr/>
          </p:nvCxnSpPr>
          <p:spPr>
            <a:xfrm flipV="1">
              <a:off x="3262012" y="1284534"/>
              <a:ext cx="1239060" cy="13970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円/楕円 65">
              <a:extLst>
                <a:ext uri="{FF2B5EF4-FFF2-40B4-BE49-F238E27FC236}">
                  <a16:creationId xmlns:a16="http://schemas.microsoft.com/office/drawing/2014/main" id="{ABE268BF-79EE-4648-8DE0-7CECCEA01009}"/>
                </a:ext>
              </a:extLst>
            </p:cNvPr>
            <p:cNvSpPr/>
            <p:nvPr/>
          </p:nvSpPr>
          <p:spPr>
            <a:xfrm>
              <a:off x="5087915" y="1783690"/>
              <a:ext cx="203196" cy="2074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100" b="1" dirty="0">
                  <a:latin typeface="Noto Sans CJK JP Regular" panose="020B0500000000000000" pitchFamily="34" charset="-128"/>
                  <a:ea typeface="Noto Sans CJK JP Regular" panose="020B0500000000000000" pitchFamily="34" charset="-128"/>
                </a:rPr>
                <a:t>-</a:t>
              </a:r>
              <a:endParaRPr lang="ja-JP" altLang="en-US" sz="2100" b="1">
                <a:latin typeface="Noto Sans CJK JP Regular" panose="020B0500000000000000" pitchFamily="34" charset="-128"/>
                <a:ea typeface="Noto Sans CJK JP Regular" panose="020B0500000000000000" pitchFamily="34" charset="-128"/>
              </a:endParaRPr>
            </a:p>
          </p:txBody>
        </p:sp>
        <p:sp>
          <p:nvSpPr>
            <p:cNvPr id="71" name="フリーフォーム 70">
              <a:extLst>
                <a:ext uri="{FF2B5EF4-FFF2-40B4-BE49-F238E27FC236}">
                  <a16:creationId xmlns:a16="http://schemas.microsoft.com/office/drawing/2014/main" id="{B0D3DB37-8ADD-674A-BF0E-ADD8940A8E13}"/>
                </a:ext>
              </a:extLst>
            </p:cNvPr>
            <p:cNvSpPr/>
            <p:nvPr/>
          </p:nvSpPr>
          <p:spPr>
            <a:xfrm>
              <a:off x="4501413" y="1904539"/>
              <a:ext cx="4149197" cy="3417094"/>
            </a:xfrm>
            <a:custGeom>
              <a:avLst/>
              <a:gdLst>
                <a:gd name="connsiteX0" fmla="*/ 0 w 3379808"/>
                <a:gd name="connsiteY0" fmla="*/ 0 h 2650603"/>
                <a:gd name="connsiteX1" fmla="*/ 3379808 w 3379808"/>
                <a:gd name="connsiteY1" fmla="*/ 2650603 h 2650603"/>
              </a:gdLst>
              <a:ahLst/>
              <a:cxnLst>
                <a:cxn ang="0">
                  <a:pos x="connsiteX0" y="connsiteY0"/>
                </a:cxn>
                <a:cxn ang="0">
                  <a:pos x="connsiteX1" y="connsiteY1"/>
                </a:cxn>
              </a:cxnLst>
              <a:rect l="l" t="t" r="r" b="b"/>
              <a:pathLst>
                <a:path w="3379808" h="2650603">
                  <a:moveTo>
                    <a:pt x="0" y="0"/>
                  </a:moveTo>
                  <a:lnTo>
                    <a:pt x="3379808" y="2650603"/>
                  </a:ln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Noto Sans CJK JP Regular" panose="020B0500000000000000" pitchFamily="34" charset="-128"/>
                <a:ea typeface="Noto Sans CJK JP Regular" panose="020B0500000000000000" pitchFamily="34" charset="-128"/>
              </a:endParaRPr>
            </a:p>
          </p:txBody>
        </p:sp>
        <p:sp>
          <p:nvSpPr>
            <p:cNvPr id="72" name="フリーフォーム 71">
              <a:extLst>
                <a:ext uri="{FF2B5EF4-FFF2-40B4-BE49-F238E27FC236}">
                  <a16:creationId xmlns:a16="http://schemas.microsoft.com/office/drawing/2014/main" id="{2378C48D-B416-F84D-955C-DEAFB00A9D9F}"/>
                </a:ext>
              </a:extLst>
            </p:cNvPr>
            <p:cNvSpPr/>
            <p:nvPr/>
          </p:nvSpPr>
          <p:spPr>
            <a:xfrm>
              <a:off x="4491326" y="3785187"/>
              <a:ext cx="2292469" cy="1830621"/>
            </a:xfrm>
            <a:custGeom>
              <a:avLst/>
              <a:gdLst>
                <a:gd name="connsiteX0" fmla="*/ 0 w 3379808"/>
                <a:gd name="connsiteY0" fmla="*/ 0 h 2650603"/>
                <a:gd name="connsiteX1" fmla="*/ 3379808 w 3379808"/>
                <a:gd name="connsiteY1" fmla="*/ 2650603 h 2650603"/>
              </a:gdLst>
              <a:ahLst/>
              <a:cxnLst>
                <a:cxn ang="0">
                  <a:pos x="connsiteX0" y="connsiteY0"/>
                </a:cxn>
                <a:cxn ang="0">
                  <a:pos x="connsiteX1" y="connsiteY1"/>
                </a:cxn>
              </a:cxnLst>
              <a:rect l="l" t="t" r="r" b="b"/>
              <a:pathLst>
                <a:path w="3379808" h="2650603">
                  <a:moveTo>
                    <a:pt x="0" y="0"/>
                  </a:moveTo>
                  <a:lnTo>
                    <a:pt x="3379808" y="2650603"/>
                  </a:ln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Noto Sans CJK JP Regular" panose="020B0500000000000000" pitchFamily="34" charset="-128"/>
                <a:ea typeface="Noto Sans CJK JP Regular" panose="020B0500000000000000" pitchFamily="34" charset="-128"/>
              </a:endParaRPr>
            </a:p>
          </p:txBody>
        </p:sp>
        <p:sp>
          <p:nvSpPr>
            <p:cNvPr id="81" name="テキスト ボックス 80">
              <a:extLst>
                <a:ext uri="{FF2B5EF4-FFF2-40B4-BE49-F238E27FC236}">
                  <a16:creationId xmlns:a16="http://schemas.microsoft.com/office/drawing/2014/main" id="{BCB585C8-2CF0-8444-AFDC-5A109E386F38}"/>
                </a:ext>
              </a:extLst>
            </p:cNvPr>
            <p:cNvSpPr txBox="1"/>
            <p:nvPr/>
          </p:nvSpPr>
          <p:spPr>
            <a:xfrm rot="2330375">
              <a:off x="4643501" y="4261298"/>
              <a:ext cx="2102415" cy="338554"/>
            </a:xfrm>
            <a:prstGeom prst="rect">
              <a:avLst/>
            </a:prstGeom>
            <a:noFill/>
          </p:spPr>
          <p:txBody>
            <a:bodyPr wrap="square" rtlCol="0">
              <a:spAutoFit/>
            </a:bodyPr>
            <a:lstStyle/>
            <a:p>
              <a:r>
                <a:rPr lang="en-US" altLang="ja-JP" sz="1600" b="1" dirty="0">
                  <a:solidFill>
                    <a:srgbClr val="FFC000"/>
                  </a:solidFill>
                  <a:latin typeface="Noto Sans CJK JP Regular" panose="020B0500000000000000" pitchFamily="34" charset="-128"/>
                  <a:ea typeface="Noto Sans CJK JP Regular" panose="020B0500000000000000" pitchFamily="34" charset="-128"/>
                </a:rPr>
                <a:t>Geomagnetic field</a:t>
              </a:r>
              <a:endParaRPr lang="ja-JP" altLang="en-US" sz="1600" b="1" dirty="0">
                <a:solidFill>
                  <a:srgbClr val="FFC000"/>
                </a:solidFill>
                <a:latin typeface="Noto Sans CJK JP Regular" panose="020B0500000000000000" pitchFamily="34" charset="-128"/>
                <a:ea typeface="Noto Sans CJK JP Regular" panose="020B0500000000000000" pitchFamily="34" charset="-128"/>
              </a:endParaRPr>
            </a:p>
          </p:txBody>
        </p:sp>
        <p:sp>
          <p:nvSpPr>
            <p:cNvPr id="82" name="円/楕円 81">
              <a:extLst>
                <a:ext uri="{FF2B5EF4-FFF2-40B4-BE49-F238E27FC236}">
                  <a16:creationId xmlns:a16="http://schemas.microsoft.com/office/drawing/2014/main" id="{71977BC8-FDA3-BE48-A6FE-A11F3DF0D6D5}"/>
                </a:ext>
              </a:extLst>
            </p:cNvPr>
            <p:cNvSpPr/>
            <p:nvPr/>
          </p:nvSpPr>
          <p:spPr>
            <a:xfrm>
              <a:off x="1010357" y="3093701"/>
              <a:ext cx="203196" cy="2074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100" b="1" dirty="0">
                  <a:latin typeface="Noto Sans CJK JP Regular" panose="020B0500000000000000" pitchFamily="34" charset="-128"/>
                  <a:ea typeface="Noto Sans CJK JP Regular" panose="020B0500000000000000" pitchFamily="34" charset="-128"/>
                </a:rPr>
                <a:t>-</a:t>
              </a:r>
              <a:endParaRPr lang="ja-JP" altLang="en-US" sz="2100" b="1">
                <a:latin typeface="Noto Sans CJK JP Regular" panose="020B0500000000000000" pitchFamily="34" charset="-128"/>
                <a:ea typeface="Noto Sans CJK JP Regular" panose="020B0500000000000000" pitchFamily="34" charset="-128"/>
              </a:endParaRPr>
            </a:p>
          </p:txBody>
        </p:sp>
        <p:sp>
          <p:nvSpPr>
            <p:cNvPr id="85" name="正方形/長方形 84">
              <a:extLst>
                <a:ext uri="{FF2B5EF4-FFF2-40B4-BE49-F238E27FC236}">
                  <a16:creationId xmlns:a16="http://schemas.microsoft.com/office/drawing/2014/main" id="{DEF6019A-9149-7146-BDB9-09C42A9A6966}"/>
                </a:ext>
              </a:extLst>
            </p:cNvPr>
            <p:cNvSpPr/>
            <p:nvPr/>
          </p:nvSpPr>
          <p:spPr>
            <a:xfrm>
              <a:off x="736565" y="1946371"/>
              <a:ext cx="547583" cy="376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Noto Sans CJK JP Regular" panose="020B0500000000000000" pitchFamily="34" charset="-128"/>
                <a:ea typeface="Noto Sans CJK JP Regular" panose="020B0500000000000000" pitchFamily="34" charset="-128"/>
              </a:endParaRPr>
            </a:p>
          </p:txBody>
        </p:sp>
        <p:sp>
          <p:nvSpPr>
            <p:cNvPr id="84" name="テキスト ボックス 83">
              <a:extLst>
                <a:ext uri="{FF2B5EF4-FFF2-40B4-BE49-F238E27FC236}">
                  <a16:creationId xmlns:a16="http://schemas.microsoft.com/office/drawing/2014/main" id="{57D5DEC4-CF8E-8948-AAE8-758FB612CDBE}"/>
                </a:ext>
              </a:extLst>
            </p:cNvPr>
            <p:cNvSpPr txBox="1"/>
            <p:nvPr/>
          </p:nvSpPr>
          <p:spPr>
            <a:xfrm>
              <a:off x="160063" y="1764186"/>
              <a:ext cx="1510841" cy="584775"/>
            </a:xfrm>
            <a:prstGeom prst="rect">
              <a:avLst/>
            </a:prstGeom>
            <a:noFill/>
          </p:spPr>
          <p:txBody>
            <a:bodyPr wrap="square" rtlCol="0">
              <a:spAutoFit/>
            </a:bodyPr>
            <a:lstStyle/>
            <a:p>
              <a:pPr algn="ctr"/>
              <a:r>
                <a:rPr lang="ja-JP" altLang="en-US" sz="1600" dirty="0">
                  <a:solidFill>
                    <a:srgbClr val="00B050"/>
                  </a:solidFill>
                  <a:latin typeface="Noto Sans CJK JP Medium" panose="020B0600000000000000" pitchFamily="34" charset="-128"/>
                  <a:ea typeface="Noto Sans CJK JP Medium" panose="020B0600000000000000" pitchFamily="34" charset="-128"/>
                </a:rPr>
                <a:t>高エネルギー電子</a:t>
              </a:r>
            </a:p>
          </p:txBody>
        </p:sp>
        <p:cxnSp>
          <p:nvCxnSpPr>
            <p:cNvPr id="107" name="直線矢印コネクタ 106">
              <a:extLst>
                <a:ext uri="{FF2B5EF4-FFF2-40B4-BE49-F238E27FC236}">
                  <a16:creationId xmlns:a16="http://schemas.microsoft.com/office/drawing/2014/main" id="{0359FC45-F137-5948-BE51-D66A6E2743B4}"/>
                </a:ext>
              </a:extLst>
            </p:cNvPr>
            <p:cNvCxnSpPr>
              <a:cxnSpLocks/>
            </p:cNvCxnSpPr>
            <p:nvPr/>
          </p:nvCxnSpPr>
          <p:spPr>
            <a:xfrm>
              <a:off x="5299486" y="1991149"/>
              <a:ext cx="764794" cy="624975"/>
            </a:xfrm>
            <a:prstGeom prst="straightConnector1">
              <a:avLst/>
            </a:prstGeom>
            <a:ln w="57150">
              <a:solidFill>
                <a:srgbClr val="00B05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F393037F-3915-7A4C-9E72-65BCCFA17A5E}"/>
                </a:ext>
              </a:extLst>
            </p:cNvPr>
            <p:cNvSpPr txBox="1"/>
            <p:nvPr/>
          </p:nvSpPr>
          <p:spPr>
            <a:xfrm rot="2353274">
              <a:off x="5214896" y="1483176"/>
              <a:ext cx="1359975" cy="830997"/>
            </a:xfrm>
            <a:prstGeom prst="rect">
              <a:avLst/>
            </a:prstGeom>
            <a:noFill/>
          </p:spPr>
          <p:txBody>
            <a:bodyPr wrap="square" rtlCol="0">
              <a:spAutoFit/>
            </a:bodyPr>
            <a:lstStyle/>
            <a:p>
              <a:pPr algn="ctr"/>
              <a:r>
                <a:rPr lang="en-US" altLang="ja-JP" sz="1600" b="1" dirty="0">
                  <a:solidFill>
                    <a:srgbClr val="66FF66"/>
                  </a:solidFill>
                  <a:latin typeface="Noto Sans CJK JP Regular" panose="020B0500000000000000" pitchFamily="34" charset="-128"/>
                  <a:ea typeface="Noto Sans CJK JP Regular" panose="020B0500000000000000" pitchFamily="34" charset="-128"/>
                </a:rPr>
                <a:t>High energy electrons</a:t>
              </a:r>
              <a:endParaRPr lang="ja-JP" altLang="en-US" sz="1600" b="1" dirty="0">
                <a:solidFill>
                  <a:srgbClr val="66FF66"/>
                </a:solidFill>
                <a:latin typeface="Noto Sans CJK JP Regular" panose="020B0500000000000000" pitchFamily="34" charset="-128"/>
                <a:ea typeface="Noto Sans CJK JP Regular" panose="020B0500000000000000" pitchFamily="34" charset="-128"/>
              </a:endParaRPr>
            </a:p>
          </p:txBody>
        </p:sp>
        <p:sp>
          <p:nvSpPr>
            <p:cNvPr id="4" name="直方体 3">
              <a:extLst>
                <a:ext uri="{FF2B5EF4-FFF2-40B4-BE49-F238E27FC236}">
                  <a16:creationId xmlns:a16="http://schemas.microsoft.com/office/drawing/2014/main" id="{082C3DE6-FF86-F647-8C6A-4278B82F9478}"/>
                </a:ext>
              </a:extLst>
            </p:cNvPr>
            <p:cNvSpPr/>
            <p:nvPr/>
          </p:nvSpPr>
          <p:spPr>
            <a:xfrm rot="13059096">
              <a:off x="6494133" y="3072289"/>
              <a:ext cx="1080000" cy="5400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Noto Sans CJK JP Regular" panose="020B0500000000000000" pitchFamily="34" charset="-128"/>
                <a:ea typeface="Noto Sans CJK JP Regular" panose="020B0500000000000000" pitchFamily="34" charset="-128"/>
              </a:endParaRPr>
            </a:p>
          </p:txBody>
        </p:sp>
        <p:sp>
          <p:nvSpPr>
            <p:cNvPr id="28" name="テキスト ボックス 27">
              <a:extLst>
                <a:ext uri="{FF2B5EF4-FFF2-40B4-BE49-F238E27FC236}">
                  <a16:creationId xmlns:a16="http://schemas.microsoft.com/office/drawing/2014/main" id="{8855EF19-7887-4046-8253-6310C5A3FADC}"/>
                </a:ext>
              </a:extLst>
            </p:cNvPr>
            <p:cNvSpPr txBox="1"/>
            <p:nvPr/>
          </p:nvSpPr>
          <p:spPr>
            <a:xfrm rot="2076429">
              <a:off x="7454534" y="3868258"/>
              <a:ext cx="1192718" cy="338554"/>
            </a:xfrm>
            <a:prstGeom prst="rect">
              <a:avLst/>
            </a:prstGeom>
            <a:noFill/>
          </p:spPr>
          <p:txBody>
            <a:bodyPr wrap="square" rtlCol="0">
              <a:spAutoFit/>
            </a:bodyPr>
            <a:lstStyle/>
            <a:p>
              <a:pPr algn="ctr"/>
              <a:r>
                <a:rPr lang="en-US" altLang="ja-JP" sz="1600" b="1" dirty="0">
                  <a:solidFill>
                    <a:srgbClr val="73FDD6"/>
                  </a:solidFill>
                  <a:latin typeface="Noto Sans CJK JP Regular" panose="020B0500000000000000" pitchFamily="34" charset="-128"/>
                  <a:ea typeface="Noto Sans CJK JP Regular" panose="020B0500000000000000" pitchFamily="34" charset="-128"/>
                </a:rPr>
                <a:t>BIRDS5-J</a:t>
              </a:r>
              <a:endParaRPr lang="ja-JP" altLang="en-US" sz="1600" b="1" dirty="0">
                <a:solidFill>
                  <a:srgbClr val="73FDD6"/>
                </a:solidFill>
                <a:latin typeface="Noto Sans CJK JP Regular" panose="020B0500000000000000" pitchFamily="34" charset="-128"/>
                <a:ea typeface="Noto Sans CJK JP Regular" panose="020B0500000000000000" pitchFamily="34" charset="-128"/>
              </a:endParaRPr>
            </a:p>
          </p:txBody>
        </p:sp>
        <p:sp>
          <p:nvSpPr>
            <p:cNvPr id="33" name="テキスト ボックス 32">
              <a:extLst>
                <a:ext uri="{FF2B5EF4-FFF2-40B4-BE49-F238E27FC236}">
                  <a16:creationId xmlns:a16="http://schemas.microsoft.com/office/drawing/2014/main" id="{07107305-1DAA-BF44-86DD-20B6B55CBE1B}"/>
                </a:ext>
              </a:extLst>
            </p:cNvPr>
            <p:cNvSpPr txBox="1"/>
            <p:nvPr/>
          </p:nvSpPr>
          <p:spPr>
            <a:xfrm rot="2105156">
              <a:off x="6375554" y="2237502"/>
              <a:ext cx="1544800" cy="338554"/>
            </a:xfrm>
            <a:prstGeom prst="rect">
              <a:avLst/>
            </a:prstGeom>
            <a:noFill/>
          </p:spPr>
          <p:txBody>
            <a:bodyPr wrap="square" rtlCol="0">
              <a:spAutoFit/>
            </a:bodyPr>
            <a:lstStyle/>
            <a:p>
              <a:pPr algn="ctr"/>
              <a:r>
                <a:rPr lang="en-US" altLang="ja-JP" sz="1600" b="1" dirty="0">
                  <a:solidFill>
                    <a:schemeClr val="bg1"/>
                  </a:solidFill>
                  <a:latin typeface="Noto Sans CJK JP Regular" panose="020B0500000000000000" pitchFamily="34" charset="-128"/>
                  <a:ea typeface="Noto Sans CJK JP Regular" panose="020B0500000000000000" pitchFamily="34" charset="-128"/>
                </a:rPr>
                <a:t>PINO FOV</a:t>
              </a:r>
              <a:endParaRPr lang="ja-JP" altLang="en-US" sz="1600" b="1" dirty="0">
                <a:solidFill>
                  <a:schemeClr val="bg1"/>
                </a:solidFill>
                <a:latin typeface="Noto Sans CJK JP Regular" panose="020B0500000000000000" pitchFamily="34" charset="-128"/>
                <a:ea typeface="Noto Sans CJK JP Regular" panose="020B0500000000000000" pitchFamily="34" charset="-128"/>
              </a:endParaRPr>
            </a:p>
          </p:txBody>
        </p:sp>
        <p:sp>
          <p:nvSpPr>
            <p:cNvPr id="35" name="テキスト ボックス 34">
              <a:extLst>
                <a:ext uri="{FF2B5EF4-FFF2-40B4-BE49-F238E27FC236}">
                  <a16:creationId xmlns:a16="http://schemas.microsoft.com/office/drawing/2014/main" id="{91C942E7-29D9-9D4A-AB18-1E3947BB9F1B}"/>
                </a:ext>
              </a:extLst>
            </p:cNvPr>
            <p:cNvSpPr txBox="1"/>
            <p:nvPr/>
          </p:nvSpPr>
          <p:spPr>
            <a:xfrm rot="2348596">
              <a:off x="4787966" y="3343866"/>
              <a:ext cx="2740229" cy="646331"/>
            </a:xfrm>
            <a:prstGeom prst="rect">
              <a:avLst/>
            </a:prstGeom>
            <a:noFill/>
          </p:spPr>
          <p:txBody>
            <a:bodyPr wrap="square" rtlCol="0">
              <a:spAutoFit/>
            </a:bodyPr>
            <a:lstStyle/>
            <a:p>
              <a:pPr algn="ctr"/>
              <a:r>
                <a:rPr lang="en-US" altLang="ja-JP" b="1" dirty="0">
                  <a:solidFill>
                    <a:schemeClr val="bg1"/>
                  </a:solidFill>
                  <a:latin typeface="Noto Sans CJK JP Regular" panose="020B0500000000000000" pitchFamily="34" charset="-128"/>
                  <a:ea typeface="Noto Sans CJK JP Regular" panose="020B0500000000000000" pitchFamily="34" charset="-128"/>
                </a:rPr>
                <a:t>PINO observes</a:t>
              </a:r>
            </a:p>
            <a:p>
              <a:pPr algn="ctr"/>
              <a:r>
                <a:rPr lang="en-US" altLang="ja-JP" b="1" dirty="0">
                  <a:solidFill>
                    <a:schemeClr val="bg1"/>
                  </a:solidFill>
                  <a:latin typeface="Noto Sans CJK JP Regular" panose="020B0500000000000000" pitchFamily="34" charset="-128"/>
                  <a:ea typeface="Noto Sans CJK JP Regular" panose="020B0500000000000000" pitchFamily="34" charset="-128"/>
                </a:rPr>
                <a:t>precipitating electrons </a:t>
              </a:r>
              <a:endParaRPr lang="ja-JP" altLang="en-US" b="1" dirty="0">
                <a:solidFill>
                  <a:schemeClr val="bg1"/>
                </a:solidFill>
                <a:latin typeface="Noto Sans CJK JP Regular" panose="020B0500000000000000" pitchFamily="34" charset="-128"/>
                <a:ea typeface="Noto Sans CJK JP Regular" panose="020B0500000000000000" pitchFamily="34" charset="-128"/>
              </a:endParaRPr>
            </a:p>
          </p:txBody>
        </p:sp>
        <p:sp>
          <p:nvSpPr>
            <p:cNvPr id="37" name="正方形/長方形 36">
              <a:extLst>
                <a:ext uri="{FF2B5EF4-FFF2-40B4-BE49-F238E27FC236}">
                  <a16:creationId xmlns:a16="http://schemas.microsoft.com/office/drawing/2014/main" id="{2F89292D-9B1F-0B43-B458-B9294164E5DB}"/>
                </a:ext>
              </a:extLst>
            </p:cNvPr>
            <p:cNvSpPr/>
            <p:nvPr/>
          </p:nvSpPr>
          <p:spPr>
            <a:xfrm>
              <a:off x="257086" y="4151320"/>
              <a:ext cx="547583" cy="376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Noto Sans CJK JP Regular" panose="020B0500000000000000" pitchFamily="34" charset="-128"/>
                <a:ea typeface="Noto Sans CJK JP Regular" panose="020B0500000000000000" pitchFamily="34" charset="-128"/>
              </a:endParaRPr>
            </a:p>
          </p:txBody>
        </p:sp>
        <p:sp>
          <p:nvSpPr>
            <p:cNvPr id="31" name="テキスト ボックス 30">
              <a:extLst>
                <a:ext uri="{FF2B5EF4-FFF2-40B4-BE49-F238E27FC236}">
                  <a16:creationId xmlns:a16="http://schemas.microsoft.com/office/drawing/2014/main" id="{A18C116F-9880-2446-A5F4-9E620D365A52}"/>
                </a:ext>
              </a:extLst>
            </p:cNvPr>
            <p:cNvSpPr txBox="1"/>
            <p:nvPr/>
          </p:nvSpPr>
          <p:spPr>
            <a:xfrm>
              <a:off x="42513" y="4235736"/>
              <a:ext cx="1067689" cy="584775"/>
            </a:xfrm>
            <a:prstGeom prst="rect">
              <a:avLst/>
            </a:prstGeom>
            <a:noFill/>
          </p:spPr>
          <p:txBody>
            <a:bodyPr wrap="square" rtlCol="0">
              <a:spAutoFit/>
            </a:bodyPr>
            <a:lstStyle/>
            <a:p>
              <a:pPr algn="ctr"/>
              <a:r>
                <a:rPr lang="ja-JP" altLang="en-US" sz="1600" dirty="0">
                  <a:solidFill>
                    <a:srgbClr val="FF0000"/>
                  </a:solidFill>
                  <a:latin typeface="Noto Sans CJK JP Medium" panose="020B0600000000000000" pitchFamily="34" charset="-128"/>
                  <a:ea typeface="Noto Sans CJK JP Medium" panose="020B0600000000000000" pitchFamily="34" charset="-128"/>
                </a:rPr>
                <a:t>プラズマ波動</a:t>
              </a:r>
            </a:p>
          </p:txBody>
        </p:sp>
        <p:pic>
          <p:nvPicPr>
            <p:cNvPr id="41" name="図 40">
              <a:extLst>
                <a:ext uri="{FF2B5EF4-FFF2-40B4-BE49-F238E27FC236}">
                  <a16:creationId xmlns:a16="http://schemas.microsoft.com/office/drawing/2014/main" id="{DC266FE0-252F-AA4E-8241-61E507A783AF}"/>
                </a:ext>
              </a:extLst>
            </p:cNvPr>
            <p:cNvPicPr>
              <a:picLocks noChangeAspect="1"/>
            </p:cNvPicPr>
            <p:nvPr/>
          </p:nvPicPr>
          <p:blipFill>
            <a:blip r:embed="rId5"/>
            <a:stretch>
              <a:fillRect/>
            </a:stretch>
          </p:blipFill>
          <p:spPr>
            <a:xfrm rot="16010037">
              <a:off x="1455652" y="3390218"/>
              <a:ext cx="464616" cy="217229"/>
            </a:xfrm>
            <a:prstGeom prst="rect">
              <a:avLst/>
            </a:prstGeom>
          </p:spPr>
        </p:pic>
        <p:sp>
          <p:nvSpPr>
            <p:cNvPr id="42" name="円/楕円 41">
              <a:extLst>
                <a:ext uri="{FF2B5EF4-FFF2-40B4-BE49-F238E27FC236}">
                  <a16:creationId xmlns:a16="http://schemas.microsoft.com/office/drawing/2014/main" id="{80C9B151-5F9D-6C41-9ACF-D12A812CEE4C}"/>
                </a:ext>
              </a:extLst>
            </p:cNvPr>
            <p:cNvSpPr/>
            <p:nvPr/>
          </p:nvSpPr>
          <p:spPr>
            <a:xfrm>
              <a:off x="1664755" y="2963066"/>
              <a:ext cx="203196" cy="2074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100" b="1" dirty="0">
                  <a:latin typeface="Noto Sans CJK JP Regular" panose="020B0500000000000000" pitchFamily="34" charset="-128"/>
                  <a:ea typeface="Noto Sans CJK JP Regular" panose="020B0500000000000000" pitchFamily="34" charset="-128"/>
                </a:rPr>
                <a:t>-</a:t>
              </a:r>
              <a:endParaRPr lang="ja-JP" altLang="en-US" sz="2100" b="1">
                <a:latin typeface="Noto Sans CJK JP Regular" panose="020B0500000000000000" pitchFamily="34" charset="-128"/>
                <a:ea typeface="Noto Sans CJK JP Regular" panose="020B0500000000000000" pitchFamily="34" charset="-128"/>
              </a:endParaRPr>
            </a:p>
          </p:txBody>
        </p:sp>
        <p:cxnSp>
          <p:nvCxnSpPr>
            <p:cNvPr id="43" name="直線矢印コネクタ 42">
              <a:extLst>
                <a:ext uri="{FF2B5EF4-FFF2-40B4-BE49-F238E27FC236}">
                  <a16:creationId xmlns:a16="http://schemas.microsoft.com/office/drawing/2014/main" id="{25499BC6-25E5-C245-BB77-B45379132FC4}"/>
                </a:ext>
              </a:extLst>
            </p:cNvPr>
            <p:cNvCxnSpPr>
              <a:cxnSpLocks/>
            </p:cNvCxnSpPr>
            <p:nvPr/>
          </p:nvCxnSpPr>
          <p:spPr>
            <a:xfrm flipV="1">
              <a:off x="699859" y="3511629"/>
              <a:ext cx="845067" cy="659708"/>
            </a:xfrm>
            <a:prstGeom prst="straightConnector1">
              <a:avLst/>
            </a:prstGeom>
            <a:ln w="317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C692EFDC-BA2D-1C4D-A5C9-2EF0643518F5}"/>
                </a:ext>
              </a:extLst>
            </p:cNvPr>
            <p:cNvCxnSpPr>
              <a:cxnSpLocks/>
            </p:cNvCxnSpPr>
            <p:nvPr/>
          </p:nvCxnSpPr>
          <p:spPr>
            <a:xfrm>
              <a:off x="1034982" y="2325333"/>
              <a:ext cx="309332" cy="207259"/>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円/楕円 50">
              <a:extLst>
                <a:ext uri="{FF2B5EF4-FFF2-40B4-BE49-F238E27FC236}">
                  <a16:creationId xmlns:a16="http://schemas.microsoft.com/office/drawing/2014/main" id="{5B1ED46A-E360-854B-9D40-54F2FE8FD6C9}"/>
                </a:ext>
              </a:extLst>
            </p:cNvPr>
            <p:cNvSpPr/>
            <p:nvPr/>
          </p:nvSpPr>
          <p:spPr>
            <a:xfrm>
              <a:off x="2071694" y="3802544"/>
              <a:ext cx="203196" cy="2074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100" b="1" dirty="0">
                  <a:latin typeface="Noto Sans CJK JP Regular" panose="020B0500000000000000" pitchFamily="34" charset="-128"/>
                  <a:ea typeface="Noto Sans CJK JP Regular" panose="020B0500000000000000" pitchFamily="34" charset="-128"/>
                </a:rPr>
                <a:t>-</a:t>
              </a:r>
              <a:endParaRPr lang="ja-JP" altLang="en-US" sz="2100" b="1">
                <a:latin typeface="Noto Sans CJK JP Regular" panose="020B0500000000000000" pitchFamily="34" charset="-128"/>
                <a:ea typeface="Noto Sans CJK JP Regular" panose="020B0500000000000000" pitchFamily="34" charset="-128"/>
              </a:endParaRPr>
            </a:p>
          </p:txBody>
        </p:sp>
        <p:sp>
          <p:nvSpPr>
            <p:cNvPr id="52" name="円/楕円 51">
              <a:extLst>
                <a:ext uri="{FF2B5EF4-FFF2-40B4-BE49-F238E27FC236}">
                  <a16:creationId xmlns:a16="http://schemas.microsoft.com/office/drawing/2014/main" id="{D5AC0BE8-DC4D-A74D-8780-56F55DA79230}"/>
                </a:ext>
              </a:extLst>
            </p:cNvPr>
            <p:cNvSpPr/>
            <p:nvPr/>
          </p:nvSpPr>
          <p:spPr>
            <a:xfrm>
              <a:off x="1670904" y="4010003"/>
              <a:ext cx="203196" cy="2074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100" b="1" dirty="0">
                  <a:latin typeface="Noto Sans CJK JP Regular" panose="020B0500000000000000" pitchFamily="34" charset="-128"/>
                  <a:ea typeface="Noto Sans CJK JP Regular" panose="020B0500000000000000" pitchFamily="34" charset="-128"/>
                </a:rPr>
                <a:t>-</a:t>
              </a:r>
              <a:endParaRPr lang="ja-JP" altLang="en-US" sz="2100" b="1">
                <a:latin typeface="Noto Sans CJK JP Regular" panose="020B0500000000000000" pitchFamily="34" charset="-128"/>
                <a:ea typeface="Noto Sans CJK JP Regular" panose="020B0500000000000000" pitchFamily="34" charset="-128"/>
              </a:endParaRPr>
            </a:p>
          </p:txBody>
        </p:sp>
        <p:sp>
          <p:nvSpPr>
            <p:cNvPr id="57" name="円/楕円 56">
              <a:extLst>
                <a:ext uri="{FF2B5EF4-FFF2-40B4-BE49-F238E27FC236}">
                  <a16:creationId xmlns:a16="http://schemas.microsoft.com/office/drawing/2014/main" id="{10122A6A-3203-814F-A74B-5CBA17C07805}"/>
                </a:ext>
              </a:extLst>
            </p:cNvPr>
            <p:cNvSpPr/>
            <p:nvPr/>
          </p:nvSpPr>
          <p:spPr>
            <a:xfrm>
              <a:off x="1377504" y="2530570"/>
              <a:ext cx="203196" cy="2074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100" b="1" dirty="0">
                  <a:latin typeface="Noto Sans CJK JP Regular" panose="020B0500000000000000" pitchFamily="34" charset="-128"/>
                  <a:ea typeface="Noto Sans CJK JP Regular" panose="020B0500000000000000" pitchFamily="34" charset="-128"/>
                </a:rPr>
                <a:t>-</a:t>
              </a:r>
              <a:endParaRPr lang="ja-JP" altLang="en-US" sz="2100" b="1">
                <a:latin typeface="Noto Sans CJK JP Regular" panose="020B0500000000000000" pitchFamily="34" charset="-128"/>
                <a:ea typeface="Noto Sans CJK JP Regular" panose="020B0500000000000000" pitchFamily="34" charset="-128"/>
              </a:endParaRPr>
            </a:p>
          </p:txBody>
        </p:sp>
        <p:sp>
          <p:nvSpPr>
            <p:cNvPr id="58" name="円/楕円 57">
              <a:extLst>
                <a:ext uri="{FF2B5EF4-FFF2-40B4-BE49-F238E27FC236}">
                  <a16:creationId xmlns:a16="http://schemas.microsoft.com/office/drawing/2014/main" id="{2FBF1085-43C3-9D4F-B90B-7F4DC7BD0502}"/>
                </a:ext>
              </a:extLst>
            </p:cNvPr>
            <p:cNvSpPr/>
            <p:nvPr/>
          </p:nvSpPr>
          <p:spPr>
            <a:xfrm>
              <a:off x="2146399" y="4379600"/>
              <a:ext cx="203196" cy="2074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100" b="1" dirty="0">
                  <a:latin typeface="Noto Sans CJK JP Regular" panose="020B0500000000000000" pitchFamily="34" charset="-128"/>
                  <a:ea typeface="Noto Sans CJK JP Regular" panose="020B0500000000000000" pitchFamily="34" charset="-128"/>
                </a:rPr>
                <a:t>-</a:t>
              </a:r>
              <a:endParaRPr lang="ja-JP" altLang="en-US" sz="2100" b="1">
                <a:latin typeface="Noto Sans CJK JP Regular" panose="020B0500000000000000" pitchFamily="34" charset="-128"/>
                <a:ea typeface="Noto Sans CJK JP Regular" panose="020B0500000000000000" pitchFamily="34" charset="-128"/>
              </a:endParaRPr>
            </a:p>
          </p:txBody>
        </p:sp>
        <p:sp>
          <p:nvSpPr>
            <p:cNvPr id="59" name="円/楕円 58">
              <a:extLst>
                <a:ext uri="{FF2B5EF4-FFF2-40B4-BE49-F238E27FC236}">
                  <a16:creationId xmlns:a16="http://schemas.microsoft.com/office/drawing/2014/main" id="{6D60DE41-5398-8940-8F17-C1D2F8D3885D}"/>
                </a:ext>
              </a:extLst>
            </p:cNvPr>
            <p:cNvSpPr/>
            <p:nvPr/>
          </p:nvSpPr>
          <p:spPr>
            <a:xfrm>
              <a:off x="1156517" y="3820060"/>
              <a:ext cx="203196" cy="2074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100" b="1" dirty="0">
                  <a:latin typeface="Noto Sans CJK JP Regular" panose="020B0500000000000000" pitchFamily="34" charset="-128"/>
                  <a:ea typeface="Noto Sans CJK JP Regular" panose="020B0500000000000000" pitchFamily="34" charset="-128"/>
                </a:rPr>
                <a:t>-</a:t>
              </a:r>
              <a:endParaRPr lang="ja-JP" altLang="en-US" sz="2100" b="1">
                <a:latin typeface="Noto Sans CJK JP Regular" panose="020B0500000000000000" pitchFamily="34" charset="-128"/>
                <a:ea typeface="Noto Sans CJK JP Regular" panose="020B0500000000000000" pitchFamily="34" charset="-128"/>
              </a:endParaRPr>
            </a:p>
          </p:txBody>
        </p:sp>
        <p:sp>
          <p:nvSpPr>
            <p:cNvPr id="60" name="円/楕円 59">
              <a:extLst>
                <a:ext uri="{FF2B5EF4-FFF2-40B4-BE49-F238E27FC236}">
                  <a16:creationId xmlns:a16="http://schemas.microsoft.com/office/drawing/2014/main" id="{CCDEB572-BBE5-AB4C-AAAD-7802BF796587}"/>
                </a:ext>
              </a:extLst>
            </p:cNvPr>
            <p:cNvSpPr/>
            <p:nvPr/>
          </p:nvSpPr>
          <p:spPr>
            <a:xfrm>
              <a:off x="2181944" y="3407898"/>
              <a:ext cx="203196" cy="20745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100" b="1" dirty="0">
                  <a:latin typeface="Noto Sans CJK JP Regular" panose="020B0500000000000000" pitchFamily="34" charset="-128"/>
                  <a:ea typeface="Noto Sans CJK JP Regular" panose="020B0500000000000000" pitchFamily="34" charset="-128"/>
                </a:rPr>
                <a:t>-</a:t>
              </a:r>
              <a:endParaRPr lang="ja-JP" altLang="en-US" sz="2100" b="1">
                <a:latin typeface="Noto Sans CJK JP Regular" panose="020B0500000000000000" pitchFamily="34" charset="-128"/>
                <a:ea typeface="Noto Sans CJK JP Regular" panose="020B0500000000000000" pitchFamily="34" charset="-128"/>
              </a:endParaRPr>
            </a:p>
          </p:txBody>
        </p:sp>
        <p:sp>
          <p:nvSpPr>
            <p:cNvPr id="26" name="フリーフォーム 25">
              <a:extLst>
                <a:ext uri="{FF2B5EF4-FFF2-40B4-BE49-F238E27FC236}">
                  <a16:creationId xmlns:a16="http://schemas.microsoft.com/office/drawing/2014/main" id="{2213141E-B342-7B49-8F7E-1BD79989ACCE}"/>
                </a:ext>
              </a:extLst>
            </p:cNvPr>
            <p:cNvSpPr/>
            <p:nvPr/>
          </p:nvSpPr>
          <p:spPr>
            <a:xfrm>
              <a:off x="1820655" y="2555157"/>
              <a:ext cx="1448656" cy="393420"/>
            </a:xfrm>
            <a:custGeom>
              <a:avLst/>
              <a:gdLst>
                <a:gd name="connsiteX0" fmla="*/ 0 w 1931541"/>
                <a:gd name="connsiteY0" fmla="*/ 524560 h 524560"/>
                <a:gd name="connsiteX1" fmla="*/ 184935 w 1931541"/>
                <a:gd name="connsiteY1" fmla="*/ 308803 h 524560"/>
                <a:gd name="connsiteX2" fmla="*/ 462337 w 1931541"/>
                <a:gd name="connsiteY2" fmla="*/ 134142 h 524560"/>
                <a:gd name="connsiteX3" fmla="*/ 780836 w 1931541"/>
                <a:gd name="connsiteY3" fmla="*/ 31401 h 524560"/>
                <a:gd name="connsiteX4" fmla="*/ 1191802 w 1931541"/>
                <a:gd name="connsiteY4" fmla="*/ 578 h 524560"/>
                <a:gd name="connsiteX5" fmla="*/ 1489753 w 1931541"/>
                <a:gd name="connsiteY5" fmla="*/ 51949 h 524560"/>
                <a:gd name="connsiteX6" fmla="*/ 1797977 w 1931541"/>
                <a:gd name="connsiteY6" fmla="*/ 144416 h 524560"/>
                <a:gd name="connsiteX7" fmla="*/ 1931541 w 1931541"/>
                <a:gd name="connsiteY7" fmla="*/ 206061 h 5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1541" h="524560">
                  <a:moveTo>
                    <a:pt x="0" y="524560"/>
                  </a:moveTo>
                  <a:cubicBezTo>
                    <a:pt x="53939" y="449216"/>
                    <a:pt x="107879" y="373873"/>
                    <a:pt x="184935" y="308803"/>
                  </a:cubicBezTo>
                  <a:cubicBezTo>
                    <a:pt x="261991" y="243733"/>
                    <a:pt x="363020" y="180376"/>
                    <a:pt x="462337" y="134142"/>
                  </a:cubicBezTo>
                  <a:cubicBezTo>
                    <a:pt x="561654" y="87908"/>
                    <a:pt x="659259" y="53662"/>
                    <a:pt x="780836" y="31401"/>
                  </a:cubicBezTo>
                  <a:cubicBezTo>
                    <a:pt x="902413" y="9140"/>
                    <a:pt x="1073649" y="-2847"/>
                    <a:pt x="1191802" y="578"/>
                  </a:cubicBezTo>
                  <a:cubicBezTo>
                    <a:pt x="1309955" y="4003"/>
                    <a:pt x="1388724" y="27976"/>
                    <a:pt x="1489753" y="51949"/>
                  </a:cubicBezTo>
                  <a:cubicBezTo>
                    <a:pt x="1590782" y="75922"/>
                    <a:pt x="1724346" y="118731"/>
                    <a:pt x="1797977" y="144416"/>
                  </a:cubicBezTo>
                  <a:cubicBezTo>
                    <a:pt x="1871608" y="170101"/>
                    <a:pt x="1901574" y="188081"/>
                    <a:pt x="1931541" y="206061"/>
                  </a:cubicBezTo>
                </a:path>
              </a:pathLst>
            </a:custGeom>
            <a:noFill/>
            <a:ln w="57150">
              <a:solidFill>
                <a:srgbClr val="00B050"/>
              </a:solidFill>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accent6">
                    <a:lumMod val="50000"/>
                  </a:schemeClr>
                </a:solidFill>
                <a:latin typeface="Noto Sans CJK JP Regular" panose="020B0500000000000000" pitchFamily="34" charset="-128"/>
                <a:ea typeface="Noto Sans CJK JP Regular" panose="020B0500000000000000" pitchFamily="34" charset="-128"/>
              </a:endParaRPr>
            </a:p>
          </p:txBody>
        </p:sp>
        <p:sp>
          <p:nvSpPr>
            <p:cNvPr id="46" name="パイ 45">
              <a:extLst>
                <a:ext uri="{FF2B5EF4-FFF2-40B4-BE49-F238E27FC236}">
                  <a16:creationId xmlns:a16="http://schemas.microsoft.com/office/drawing/2014/main" id="{6CB2E6E7-8788-6840-A0D4-FAFE78D3B5CE}"/>
                </a:ext>
              </a:extLst>
            </p:cNvPr>
            <p:cNvSpPr/>
            <p:nvPr/>
          </p:nvSpPr>
          <p:spPr>
            <a:xfrm rot="19909463">
              <a:off x="6136395" y="2495600"/>
              <a:ext cx="1080000" cy="1080000"/>
            </a:xfrm>
            <a:prstGeom prst="pie">
              <a:avLst>
                <a:gd name="adj1" fmla="val 13139186"/>
                <a:gd name="adj2" fmla="val 16200000"/>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latin typeface="Noto Sans CJK JP Regular" panose="020B0500000000000000" pitchFamily="34" charset="-128"/>
                <a:ea typeface="Noto Sans CJK JP Regular" panose="020B0500000000000000" pitchFamily="34" charset="-128"/>
              </a:endParaRPr>
            </a:p>
          </p:txBody>
        </p:sp>
        <p:sp>
          <p:nvSpPr>
            <p:cNvPr id="47" name="円弧 46">
              <a:extLst>
                <a:ext uri="{FF2B5EF4-FFF2-40B4-BE49-F238E27FC236}">
                  <a16:creationId xmlns:a16="http://schemas.microsoft.com/office/drawing/2014/main" id="{35A7458F-5431-9242-A846-C2B71F977F1D}"/>
                </a:ext>
              </a:extLst>
            </p:cNvPr>
            <p:cNvSpPr/>
            <p:nvPr/>
          </p:nvSpPr>
          <p:spPr>
            <a:xfrm rot="5400000">
              <a:off x="5624389" y="2099631"/>
              <a:ext cx="1053875" cy="563923"/>
            </a:xfrm>
            <a:prstGeom prst="arc">
              <a:avLst>
                <a:gd name="adj1" fmla="val 18398486"/>
                <a:gd name="adj2" fmla="val 0"/>
              </a:avLst>
            </a:prstGeom>
            <a:noFill/>
            <a:ln w="38100">
              <a:solidFill>
                <a:schemeClr val="bg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latin typeface="Noto Sans CJK JP Regular" panose="020B0500000000000000" pitchFamily="34" charset="-128"/>
                <a:ea typeface="Noto Sans CJK JP Regular" panose="020B0500000000000000" pitchFamily="34" charset="-128"/>
              </a:endParaRPr>
            </a:p>
          </p:txBody>
        </p:sp>
        <p:cxnSp>
          <p:nvCxnSpPr>
            <p:cNvPr id="63" name="直線矢印コネクタ 62">
              <a:extLst>
                <a:ext uri="{FF2B5EF4-FFF2-40B4-BE49-F238E27FC236}">
                  <a16:creationId xmlns:a16="http://schemas.microsoft.com/office/drawing/2014/main" id="{90392588-D80D-E444-86D2-46A6F63C05C5}"/>
                </a:ext>
              </a:extLst>
            </p:cNvPr>
            <p:cNvCxnSpPr>
              <a:cxnSpLocks/>
            </p:cNvCxnSpPr>
            <p:nvPr/>
          </p:nvCxnSpPr>
          <p:spPr>
            <a:xfrm flipH="1">
              <a:off x="6629056" y="2455717"/>
              <a:ext cx="191484" cy="2513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29CDD713-87F4-449A-98D3-58AECAB8D3D5}"/>
                </a:ext>
              </a:extLst>
            </p:cNvPr>
            <p:cNvCxnSpPr>
              <a:cxnSpLocks/>
            </p:cNvCxnSpPr>
            <p:nvPr/>
          </p:nvCxnSpPr>
          <p:spPr>
            <a:xfrm>
              <a:off x="3262012" y="2908530"/>
              <a:ext cx="1229314" cy="27072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A73F5C27-9B47-47F4-9C30-BBBB5700CA6B}"/>
                </a:ext>
              </a:extLst>
            </p:cNvPr>
            <p:cNvSpPr/>
            <p:nvPr/>
          </p:nvSpPr>
          <p:spPr>
            <a:xfrm>
              <a:off x="3262276" y="2685805"/>
              <a:ext cx="179049" cy="222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Noto Sans CJK JP Regular" panose="020B0500000000000000" pitchFamily="34" charset="-128"/>
                <a:ea typeface="Noto Sans CJK JP Regular" panose="020B0500000000000000" pitchFamily="34" charset="-128"/>
              </a:endParaRPr>
            </a:p>
          </p:txBody>
        </p:sp>
      </p:grpSp>
      <p:sp>
        <p:nvSpPr>
          <p:cNvPr id="2" name="テキスト ボックス 1">
            <a:extLst>
              <a:ext uri="{FF2B5EF4-FFF2-40B4-BE49-F238E27FC236}">
                <a16:creationId xmlns:a16="http://schemas.microsoft.com/office/drawing/2014/main" id="{72ADA19F-0336-4669-8640-C773AC1AEA79}"/>
              </a:ext>
            </a:extLst>
          </p:cNvPr>
          <p:cNvSpPr txBox="1"/>
          <p:nvPr/>
        </p:nvSpPr>
        <p:spPr>
          <a:xfrm>
            <a:off x="205659" y="6074588"/>
            <a:ext cx="8758829" cy="400110"/>
          </a:xfrm>
          <a:prstGeom prst="rect">
            <a:avLst/>
          </a:prstGeom>
          <a:solidFill>
            <a:schemeClr val="bg1"/>
          </a:solidFill>
        </p:spPr>
        <p:txBody>
          <a:bodyPr wrap="square" rtlCol="0">
            <a:spAutoFit/>
          </a:bodyPr>
          <a:lstStyle/>
          <a:p>
            <a:r>
              <a:rPr kumimoji="1" lang="ja-JP" altLang="en-US" sz="2000" dirty="0">
                <a:solidFill>
                  <a:srgbClr val="FF0000"/>
                </a:solidFill>
                <a:latin typeface="Noto Sans CJK JP Regular" panose="020B0500000000000000" pitchFamily="34" charset="-128"/>
                <a:ea typeface="Noto Sans CJK JP Regular" panose="020B0500000000000000" pitchFamily="34" charset="-128"/>
              </a:rPr>
              <a:t>高エネルギー電子の超高層大気への降下は，放射線帯消失のキープロセス．</a:t>
            </a:r>
            <a:endParaRPr kumimoji="1" lang="en-US" altLang="ja-JP" sz="2000" dirty="0">
              <a:solidFill>
                <a:srgbClr val="FF0000"/>
              </a:solidFill>
              <a:latin typeface="Noto Sans CJK JP Regular" panose="020B0500000000000000" pitchFamily="34" charset="-128"/>
              <a:ea typeface="Noto Sans CJK JP Regular" panose="020B0500000000000000" pitchFamily="34" charset="-128"/>
            </a:endParaRPr>
          </a:p>
        </p:txBody>
      </p:sp>
      <p:sp>
        <p:nvSpPr>
          <p:cNvPr id="3" name="タイトル 2">
            <a:extLst>
              <a:ext uri="{FF2B5EF4-FFF2-40B4-BE49-F238E27FC236}">
                <a16:creationId xmlns:a16="http://schemas.microsoft.com/office/drawing/2014/main" id="{F0A975FC-F049-4744-893B-7F08953B9FF1}"/>
              </a:ext>
            </a:extLst>
          </p:cNvPr>
          <p:cNvSpPr>
            <a:spLocks noGrp="1"/>
          </p:cNvSpPr>
          <p:nvPr>
            <p:ph type="title"/>
          </p:nvPr>
        </p:nvSpPr>
        <p:spPr>
          <a:xfrm>
            <a:off x="457200" y="288000"/>
            <a:ext cx="8229600" cy="646331"/>
          </a:xfrm>
        </p:spPr>
        <p:txBody>
          <a:bodyPr/>
          <a:lstStyle/>
          <a:p>
            <a:r>
              <a:rPr lang="ja-JP" altLang="en-US" dirty="0"/>
              <a:t>放射線帯からの降下電子の全球的計測</a:t>
            </a:r>
          </a:p>
        </p:txBody>
      </p:sp>
      <p:sp>
        <p:nvSpPr>
          <p:cNvPr id="6" name="テキスト ボックス 5">
            <a:extLst>
              <a:ext uri="{FF2B5EF4-FFF2-40B4-BE49-F238E27FC236}">
                <a16:creationId xmlns:a16="http://schemas.microsoft.com/office/drawing/2014/main" id="{816F3061-99A9-4213-B28B-46B2F0BD562E}"/>
              </a:ext>
            </a:extLst>
          </p:cNvPr>
          <p:cNvSpPr txBox="1"/>
          <p:nvPr/>
        </p:nvSpPr>
        <p:spPr>
          <a:xfrm>
            <a:off x="1090081" y="930057"/>
            <a:ext cx="7154328" cy="646331"/>
          </a:xfrm>
          <a:prstGeom prst="rect">
            <a:avLst/>
          </a:prstGeom>
          <a:solidFill>
            <a:schemeClr val="bg1"/>
          </a:solidFill>
        </p:spPr>
        <p:txBody>
          <a:bodyPr wrap="square" rtlCol="0">
            <a:spAutoFit/>
          </a:bodyPr>
          <a:lstStyle/>
          <a:p>
            <a:r>
              <a:rPr kumimoji="1" lang="ja-JP" altLang="en-US" dirty="0">
                <a:latin typeface="Noto Sans CJK JP Regular" panose="020B0500000000000000" pitchFamily="34" charset="-128"/>
                <a:ea typeface="Noto Sans CJK JP Regular" panose="020B0500000000000000" pitchFamily="34" charset="-128"/>
              </a:rPr>
              <a:t>放射線帯から降下してくる高エネルギー電子を複数の低高度衛星で全球的に計測したい．→　</a:t>
            </a:r>
            <a:r>
              <a:rPr kumimoji="1" lang="en-US" altLang="ja-JP" dirty="0">
                <a:latin typeface="Noto Sans CJK JP Regular" panose="020B0500000000000000" pitchFamily="34" charset="-128"/>
                <a:ea typeface="Noto Sans CJK JP Regular" panose="020B0500000000000000" pitchFamily="34" charset="-128"/>
              </a:rPr>
              <a:t>BIRDS-5</a:t>
            </a:r>
            <a:r>
              <a:rPr lang="ja-JP" altLang="en-US" dirty="0">
                <a:latin typeface="Noto Sans CJK JP Regular" panose="020B0500000000000000" pitchFamily="34" charset="-128"/>
                <a:ea typeface="Noto Sans CJK JP Regular" panose="020B0500000000000000" pitchFamily="34" charset="-128"/>
              </a:rPr>
              <a:t> 等と「</a:t>
            </a:r>
            <a:r>
              <a:rPr kumimoji="1" lang="ja-JP" altLang="en-US" dirty="0">
                <a:latin typeface="Noto Sans CJK JP Regular" panose="020B0500000000000000" pitchFamily="34" charset="-128"/>
                <a:ea typeface="Noto Sans CJK JP Regular" panose="020B0500000000000000" pitchFamily="34" charset="-128"/>
              </a:rPr>
              <a:t>あらせ」等との同時観測</a:t>
            </a:r>
          </a:p>
        </p:txBody>
      </p:sp>
    </p:spTree>
    <p:extLst>
      <p:ext uri="{BB962C8B-B14F-4D97-AF65-F5344CB8AC3E}">
        <p14:creationId xmlns:p14="http://schemas.microsoft.com/office/powerpoint/2010/main" val="2013158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2E83F03-4C9E-40AA-9CCA-1DC9C0FEFB4B}"/>
              </a:ext>
            </a:extLst>
          </p:cNvPr>
          <p:cNvSpPr>
            <a:spLocks noGrp="1"/>
          </p:cNvSpPr>
          <p:nvPr>
            <p:ph type="title"/>
          </p:nvPr>
        </p:nvSpPr>
        <p:spPr>
          <a:xfrm>
            <a:off x="457200" y="288000"/>
            <a:ext cx="8229600" cy="646331"/>
          </a:xfrm>
        </p:spPr>
        <p:txBody>
          <a:bodyPr/>
          <a:lstStyle/>
          <a:p>
            <a:r>
              <a:rPr lang="ja-JP" altLang="en-US" dirty="0"/>
              <a:t>地球周辺における将来の宇宙環境計測</a:t>
            </a:r>
          </a:p>
        </p:txBody>
      </p:sp>
      <p:pic>
        <p:nvPicPr>
          <p:cNvPr id="6" name="図 5">
            <a:extLst>
              <a:ext uri="{FF2B5EF4-FFF2-40B4-BE49-F238E27FC236}">
                <a16:creationId xmlns:a16="http://schemas.microsoft.com/office/drawing/2014/main" id="{0F014F70-E54C-4518-ADD7-3C790A2A3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256" y="1052736"/>
            <a:ext cx="6297488" cy="4235061"/>
          </a:xfrm>
          <a:prstGeom prst="rect">
            <a:avLst/>
          </a:prstGeom>
        </p:spPr>
      </p:pic>
      <p:sp>
        <p:nvSpPr>
          <p:cNvPr id="7" name="テキスト ボックス 6">
            <a:extLst>
              <a:ext uri="{FF2B5EF4-FFF2-40B4-BE49-F238E27FC236}">
                <a16:creationId xmlns:a16="http://schemas.microsoft.com/office/drawing/2014/main" id="{375CE69A-8798-4448-9E27-EFE26E8D8AD2}"/>
              </a:ext>
            </a:extLst>
          </p:cNvPr>
          <p:cNvSpPr txBox="1"/>
          <p:nvPr/>
        </p:nvSpPr>
        <p:spPr>
          <a:xfrm>
            <a:off x="320712" y="5426683"/>
            <a:ext cx="8363272" cy="1200329"/>
          </a:xfrm>
          <a:prstGeom prst="rect">
            <a:avLst/>
          </a:prstGeom>
          <a:noFill/>
        </p:spPr>
        <p:txBody>
          <a:bodyPr wrap="square" rtlCol="0">
            <a:spAutoFit/>
          </a:bodyPr>
          <a:lstStyle/>
          <a:p>
            <a:pPr marL="342900" indent="-342900">
              <a:buClr>
                <a:srgbClr val="FF0000"/>
              </a:buClr>
              <a:buFont typeface="Wingdings" panose="05000000000000000000" pitchFamily="2" charset="2"/>
              <a:buChar char="l"/>
            </a:pPr>
            <a:r>
              <a:rPr kumimoji="1" lang="ja-JP" altLang="en-US" dirty="0">
                <a:latin typeface="Noto Sans CJK JP Regular" panose="020B0500000000000000" pitchFamily="34" charset="-128"/>
                <a:ea typeface="Noto Sans CJK JP Regular" panose="020B0500000000000000" pitchFamily="34" charset="-128"/>
              </a:rPr>
              <a:t>図は</a:t>
            </a:r>
            <a:r>
              <a:rPr kumimoji="1" lang="en-US" altLang="ja-JP" dirty="0">
                <a:latin typeface="Noto Sans CJK JP Regular" panose="020B0500000000000000" pitchFamily="34" charset="-128"/>
                <a:ea typeface="Noto Sans CJK JP Regular" panose="020B0500000000000000" pitchFamily="34" charset="-128"/>
              </a:rPr>
              <a:t>1990</a:t>
            </a:r>
            <a:r>
              <a:rPr kumimoji="1" lang="ja-JP" altLang="en-US" dirty="0">
                <a:latin typeface="Noto Sans CJK JP Regular" panose="020B0500000000000000" pitchFamily="34" charset="-128"/>
                <a:ea typeface="Noto Sans CJK JP Regular" panose="020B0500000000000000" pitchFamily="34" charset="-128"/>
              </a:rPr>
              <a:t>年代に実施された，</a:t>
            </a:r>
            <a:r>
              <a:rPr kumimoji="1" lang="en-US" altLang="ja-JP" dirty="0">
                <a:latin typeface="Noto Sans CJK JP Regular" panose="020B0500000000000000" pitchFamily="34" charset="-128"/>
                <a:ea typeface="Noto Sans CJK JP Regular" panose="020B0500000000000000" pitchFamily="34" charset="-128"/>
              </a:rPr>
              <a:t>International Solar-Terrestrial Program (ISTP)</a:t>
            </a:r>
            <a:r>
              <a:rPr kumimoji="1" lang="ja-JP" altLang="en-US" dirty="0">
                <a:latin typeface="Noto Sans CJK JP Regular" panose="020B0500000000000000" pitchFamily="34" charset="-128"/>
                <a:ea typeface="Noto Sans CJK JP Regular" panose="020B0500000000000000" pitchFamily="34" charset="-128"/>
              </a:rPr>
              <a:t>の衛星群．各機関により，あらゆる領域の観測がカバーされた．</a:t>
            </a:r>
            <a:endParaRPr kumimoji="1" lang="en-US" altLang="ja-JP" dirty="0">
              <a:latin typeface="Noto Sans CJK JP Regular" panose="020B0500000000000000" pitchFamily="34" charset="-128"/>
              <a:ea typeface="Noto Sans CJK JP Regular" panose="020B0500000000000000" pitchFamily="34" charset="-128"/>
            </a:endParaRPr>
          </a:p>
          <a:p>
            <a:pPr marL="342900" indent="-342900">
              <a:buClr>
                <a:srgbClr val="FF0000"/>
              </a:buClr>
              <a:buFont typeface="Wingdings" panose="05000000000000000000" pitchFamily="2" charset="2"/>
              <a:buChar char="l"/>
            </a:pPr>
            <a:r>
              <a:rPr kumimoji="1" lang="en-US" altLang="ja-JP" dirty="0">
                <a:latin typeface="Noto Sans CJK JP Regular" panose="020B0500000000000000" pitchFamily="34" charset="-128"/>
                <a:ea typeface="Noto Sans CJK JP Regular" panose="020B0500000000000000" pitchFamily="34" charset="-128"/>
              </a:rPr>
              <a:t>2020</a:t>
            </a:r>
            <a:r>
              <a:rPr kumimoji="1" lang="ja-JP" altLang="en-US" dirty="0">
                <a:latin typeface="Noto Sans CJK JP Regular" panose="020B0500000000000000" pitchFamily="34" charset="-128"/>
                <a:ea typeface="Noto Sans CJK JP Regular" panose="020B0500000000000000" pitchFamily="34" charset="-128"/>
              </a:rPr>
              <a:t>年代後半～</a:t>
            </a:r>
            <a:r>
              <a:rPr kumimoji="1" lang="en-US" altLang="ja-JP" dirty="0">
                <a:latin typeface="Noto Sans CJK JP Regular" panose="020B0500000000000000" pitchFamily="34" charset="-128"/>
                <a:ea typeface="Noto Sans CJK JP Regular" panose="020B0500000000000000" pitchFamily="34" charset="-128"/>
              </a:rPr>
              <a:t>2030</a:t>
            </a:r>
            <a:r>
              <a:rPr kumimoji="1" lang="ja-JP" altLang="en-US" dirty="0">
                <a:latin typeface="Noto Sans CJK JP Regular" panose="020B0500000000000000" pitchFamily="34" charset="-128"/>
                <a:ea typeface="Noto Sans CJK JP Regular" panose="020B0500000000000000" pitchFamily="34" charset="-128"/>
              </a:rPr>
              <a:t>年代は，これらを超小型衛星のコンステレーションで置き換えたような，国際協力による観測計画の検討が始まりつつある．</a:t>
            </a:r>
          </a:p>
        </p:txBody>
      </p:sp>
    </p:spTree>
    <p:extLst>
      <p:ext uri="{BB962C8B-B14F-4D97-AF65-F5344CB8AC3E}">
        <p14:creationId xmlns:p14="http://schemas.microsoft.com/office/powerpoint/2010/main" val="2181661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72557"/>
            <a:ext cx="8229600" cy="1077218"/>
          </a:xfrm>
        </p:spPr>
        <p:txBody>
          <a:bodyPr wrap="square">
            <a:spAutoFit/>
          </a:bodyPr>
          <a:lstStyle/>
          <a:p>
            <a:r>
              <a:rPr lang="ja-JP" altLang="en-US" dirty="0">
                <a:cs typeface="メイリオ" panose="020B0604030504040204" pitchFamily="50" charset="-128"/>
              </a:rPr>
              <a:t>まとめ</a:t>
            </a:r>
            <a:br>
              <a:rPr lang="en-US" altLang="ja-JP" sz="3200" dirty="0">
                <a:cs typeface="メイリオ" panose="020B0604030504040204" pitchFamily="50" charset="-128"/>
              </a:rPr>
            </a:br>
            <a:r>
              <a:rPr kumimoji="1" lang="ja-JP" altLang="en-US" sz="2800" dirty="0">
                <a:cs typeface="メイリオ" panose="020B0604030504040204" pitchFamily="50" charset="-128"/>
              </a:rPr>
              <a:t>超小型衛星による宇宙環境のネットワーク観測</a:t>
            </a:r>
          </a:p>
        </p:txBody>
      </p:sp>
      <p:sp>
        <p:nvSpPr>
          <p:cNvPr id="4" name="コンテンツ プレースホルダ 3"/>
          <p:cNvSpPr>
            <a:spLocks noGrp="1"/>
          </p:cNvSpPr>
          <p:nvPr>
            <p:ph idx="1"/>
          </p:nvPr>
        </p:nvSpPr>
        <p:spPr>
          <a:xfrm>
            <a:off x="457200" y="1340768"/>
            <a:ext cx="8229600" cy="5016758"/>
          </a:xfrm>
        </p:spPr>
        <p:txBody>
          <a:bodyPr>
            <a:spAutoFit/>
          </a:bodyPr>
          <a:lstStyle/>
          <a:p>
            <a:r>
              <a:rPr lang="ja-JP" altLang="en-US" sz="2000" dirty="0">
                <a:cs typeface="メイリオ" panose="020B0604030504040204" pitchFamily="50" charset="-128"/>
              </a:rPr>
              <a:t>地球周辺の宇宙空間における宇宙環境変動を理解を大きく飛躍させるための超小型衛星によるネットワーク観測への期待を，例を交えながら紹介させて頂いた．</a:t>
            </a:r>
            <a:endParaRPr lang="en-US" altLang="ja-JP" sz="2000" dirty="0">
              <a:cs typeface="メイリオ" panose="020B0604030504040204" pitchFamily="50" charset="-128"/>
            </a:endParaRPr>
          </a:p>
          <a:p>
            <a:r>
              <a:rPr lang="ja-JP" altLang="en-US" sz="2000" dirty="0">
                <a:cs typeface="メイリオ" panose="020B0604030504040204" pitchFamily="50" charset="-128"/>
              </a:rPr>
              <a:t>これらの観測は，観測項目に応じて，宇宙環境変動の研究に留まらず，超高層大気から固体地球までの広い研究分野をカバーした，ミッションとすることができる．</a:t>
            </a:r>
            <a:endParaRPr lang="en-US" altLang="ja-JP" sz="2000" dirty="0">
              <a:cs typeface="メイリオ" panose="020B0604030504040204" pitchFamily="50" charset="-128"/>
            </a:endParaRPr>
          </a:p>
          <a:p>
            <a:r>
              <a:rPr lang="ja-JP" altLang="en-US" sz="2000" dirty="0">
                <a:cs typeface="メイリオ" panose="020B0604030504040204" pitchFamily="50" charset="-128"/>
              </a:rPr>
              <a:t>寿命が短くとも，安価であれば，繰り返し同じ衛星を打ち上げることで，長期的な地球磁場変動のモニターができる未来に繋げたい．</a:t>
            </a:r>
            <a:endParaRPr lang="en-US" altLang="ja-JP" sz="2000" dirty="0">
              <a:cs typeface="メイリオ" panose="020B0604030504040204" pitchFamily="50" charset="-128"/>
            </a:endParaRPr>
          </a:p>
          <a:p>
            <a:r>
              <a:rPr lang="ja-JP" altLang="en-US" sz="2000" dirty="0">
                <a:cs typeface="メイリオ" panose="020B0604030504040204" pitchFamily="50" charset="-128"/>
              </a:rPr>
              <a:t>世界的にも，</a:t>
            </a:r>
            <a:r>
              <a:rPr lang="en-US" altLang="ja-JP" sz="2000" dirty="0">
                <a:cs typeface="メイリオ" panose="020B0604030504040204" pitchFamily="50" charset="-128"/>
              </a:rPr>
              <a:t>2020</a:t>
            </a:r>
            <a:r>
              <a:rPr lang="ja-JP" altLang="en-US" sz="2000" dirty="0">
                <a:cs typeface="メイリオ" panose="020B0604030504040204" pitchFamily="50" charset="-128"/>
              </a:rPr>
              <a:t>年代後半から</a:t>
            </a:r>
            <a:r>
              <a:rPr lang="en-US" altLang="ja-JP" sz="2000" dirty="0">
                <a:cs typeface="メイリオ" panose="020B0604030504040204" pitchFamily="50" charset="-128"/>
              </a:rPr>
              <a:t>2030</a:t>
            </a:r>
            <a:r>
              <a:rPr lang="ja-JP" altLang="en-US" sz="2000" dirty="0">
                <a:cs typeface="メイリオ" panose="020B0604030504040204" pitchFamily="50" charset="-128"/>
              </a:rPr>
              <a:t>年代にむけて地球周辺の宇宙空間における</a:t>
            </a:r>
            <a:r>
              <a:rPr kumimoji="1" lang="ja-JP" altLang="en-US" sz="2000" dirty="0">
                <a:cs typeface="メイリオ" panose="020B0604030504040204" pitchFamily="50" charset="-128"/>
              </a:rPr>
              <a:t>コンステレーション観測の検討が，各国ではじまっており，日本としても従来と同様に大きな貢献をしたい．</a:t>
            </a:r>
            <a:endParaRPr kumimoji="1" lang="en-US" altLang="ja-JP" sz="2000" dirty="0">
              <a:cs typeface="メイリオ" panose="020B0604030504040204" pitchFamily="50" charset="-128"/>
            </a:endParaRPr>
          </a:p>
          <a:p>
            <a:r>
              <a:rPr kumimoji="1" lang="ja-JP" altLang="en-US" sz="2000" dirty="0">
                <a:cs typeface="メイリオ" panose="020B0604030504040204" pitchFamily="50" charset="-128"/>
              </a:rPr>
              <a:t>惑星周辺における宇宙環境探査への応用にも繋げたい．</a:t>
            </a:r>
            <a:endParaRPr kumimoji="1" lang="en-US" altLang="ja-JP" sz="2000" dirty="0">
              <a:cs typeface="メイリオ" panose="020B0604030504040204" pitchFamily="50" charset="-128"/>
            </a:endParaRPr>
          </a:p>
          <a:p>
            <a:pPr lvl="1"/>
            <a:r>
              <a:rPr lang="ja-JP" altLang="en-US" sz="2000" dirty="0">
                <a:cs typeface="メイリオ" panose="020B0604030504040204" pitchFamily="50" charset="-128"/>
              </a:rPr>
              <a:t>地球周辺での衛星観測の行き詰まりの打開策は，将来の惑星探査の発展への解決策に繋がるはず．（究極的には惑星探査＝＞地球観測のリソースが必要．）</a:t>
            </a:r>
            <a:endParaRPr kumimoji="1" lang="en-US" altLang="ja-JP" sz="2000" dirty="0">
              <a:cs typeface="メイリオ" panose="020B0604030504040204"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F65D7D2-BAA9-4C2A-AF7A-9D0C8F2B7770}"/>
              </a:ext>
            </a:extLst>
          </p:cNvPr>
          <p:cNvSpPr>
            <a:spLocks noGrp="1"/>
          </p:cNvSpPr>
          <p:nvPr>
            <p:ph type="title"/>
          </p:nvPr>
        </p:nvSpPr>
        <p:spPr>
          <a:xfrm>
            <a:off x="457200" y="288000"/>
            <a:ext cx="8229600" cy="646331"/>
          </a:xfrm>
        </p:spPr>
        <p:txBody>
          <a:bodyPr/>
          <a:lstStyle/>
          <a:p>
            <a:r>
              <a:rPr lang="ja-JP" altLang="en-US" dirty="0"/>
              <a:t>宇宙環境変動とは？</a:t>
            </a:r>
            <a:endParaRPr kumimoji="1" lang="ja-JP" altLang="en-US" dirty="0"/>
          </a:p>
        </p:txBody>
      </p:sp>
      <p:sp>
        <p:nvSpPr>
          <p:cNvPr id="25" name="Rectangle 4"/>
          <p:cNvSpPr>
            <a:spLocks noChangeArrowheads="1"/>
          </p:cNvSpPr>
          <p:nvPr/>
        </p:nvSpPr>
        <p:spPr bwMode="auto">
          <a:xfrm>
            <a:off x="755576" y="6086321"/>
            <a:ext cx="7200000" cy="644336"/>
          </a:xfrm>
          <a:prstGeom prst="rect">
            <a:avLst/>
          </a:prstGeom>
          <a:noFill/>
          <a:ln w="9525">
            <a:noFill/>
            <a:miter lim="800000"/>
            <a:headEnd/>
            <a:tailEnd/>
          </a:ln>
          <a:effectLst/>
        </p:spPr>
        <p:txBody>
          <a:bodyPr wrap="square" anchor="ctr"/>
          <a:lstStyle/>
          <a:p>
            <a:pPr marL="285750" indent="-285750">
              <a:buClr>
                <a:srgbClr val="FF0000"/>
              </a:buClr>
              <a:buFont typeface="Wingdings" panose="05000000000000000000" pitchFamily="2" charset="2"/>
              <a:buChar char="l"/>
            </a:pPr>
            <a:r>
              <a:rPr lang="ja-JP" altLang="en-US" sz="1600" dirty="0">
                <a:latin typeface="Noto Sans CJK JP Regular" panose="020B0500000000000000" pitchFamily="34" charset="-128"/>
                <a:ea typeface="Noto Sans CJK JP Regular" panose="020B0500000000000000" pitchFamily="34" charset="-128"/>
              </a:rPr>
              <a:t>太陽風の変化にあわせて，磁気圏内に様々なプラズマ現象が発生する．</a:t>
            </a:r>
          </a:p>
          <a:p>
            <a:pPr marL="285750" indent="-285750">
              <a:buClr>
                <a:srgbClr val="FF0000"/>
              </a:buClr>
              <a:buFont typeface="Wingdings" panose="05000000000000000000" pitchFamily="2" charset="2"/>
              <a:buChar char="l"/>
            </a:pPr>
            <a:r>
              <a:rPr lang="ja-JP" altLang="en-US" sz="1600" dirty="0">
                <a:latin typeface="Noto Sans CJK JP Regular" panose="020B0500000000000000" pitchFamily="34" charset="-128"/>
                <a:ea typeface="Noto Sans CJK JP Regular" panose="020B0500000000000000" pitchFamily="34" charset="-128"/>
              </a:rPr>
              <a:t>オーロラは磁気圏から大気に高エネルギー粒子が降り込むことで発生する．</a:t>
            </a:r>
          </a:p>
        </p:txBody>
      </p:sp>
      <p:sp>
        <p:nvSpPr>
          <p:cNvPr id="6" name="正方形/長方形 5">
            <a:extLst>
              <a:ext uri="{FF2B5EF4-FFF2-40B4-BE49-F238E27FC236}">
                <a16:creationId xmlns:a16="http://schemas.microsoft.com/office/drawing/2014/main" id="{376E3A15-6C35-41CB-B250-FDB78EFB5B99}"/>
              </a:ext>
            </a:extLst>
          </p:cNvPr>
          <p:cNvSpPr/>
          <p:nvPr/>
        </p:nvSpPr>
        <p:spPr>
          <a:xfrm>
            <a:off x="414000" y="1002214"/>
            <a:ext cx="8316000" cy="338554"/>
          </a:xfrm>
          <a:prstGeom prst="rect">
            <a:avLst/>
          </a:prstGeom>
        </p:spPr>
        <p:txBody>
          <a:bodyPr wrap="square">
            <a:spAutoFit/>
          </a:bodyPr>
          <a:lstStyle/>
          <a:p>
            <a:r>
              <a:rPr lang="ja-JP" altLang="en-US" sz="1600" dirty="0">
                <a:latin typeface="Noto Sans CJK JP Regular" panose="020B0500000000000000" pitchFamily="34" charset="-128"/>
                <a:ea typeface="Noto Sans CJK JP Regular" panose="020B0500000000000000" pitchFamily="34" charset="-128"/>
              </a:rPr>
              <a:t>惑星周辺では，太陽風を介して太陽活動の影響をうけて様々なことが宇宙空間で発生する．</a:t>
            </a:r>
          </a:p>
        </p:txBody>
      </p:sp>
      <p:grpSp>
        <p:nvGrpSpPr>
          <p:cNvPr id="10" name="グループ化 9">
            <a:extLst>
              <a:ext uri="{FF2B5EF4-FFF2-40B4-BE49-F238E27FC236}">
                <a16:creationId xmlns:a16="http://schemas.microsoft.com/office/drawing/2014/main" id="{9CD3C340-EA55-4818-AC9C-68B375D92265}"/>
              </a:ext>
            </a:extLst>
          </p:cNvPr>
          <p:cNvGrpSpPr/>
          <p:nvPr/>
        </p:nvGrpSpPr>
        <p:grpSpPr>
          <a:xfrm>
            <a:off x="1362098" y="1459324"/>
            <a:ext cx="6496760" cy="4558206"/>
            <a:chOff x="1362098" y="1459324"/>
            <a:chExt cx="6496760" cy="4558206"/>
          </a:xfrm>
        </p:grpSpPr>
        <p:pic>
          <p:nvPicPr>
            <p:cNvPr id="8" name="図 7">
              <a:extLst>
                <a:ext uri="{FF2B5EF4-FFF2-40B4-BE49-F238E27FC236}">
                  <a16:creationId xmlns:a16="http://schemas.microsoft.com/office/drawing/2014/main" id="{AA454299-85A4-4851-AEBB-80EC837DBF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5161" y="1459324"/>
              <a:ext cx="6447657" cy="4558206"/>
            </a:xfrm>
            <a:prstGeom prst="rect">
              <a:avLst/>
            </a:prstGeom>
          </p:spPr>
        </p:pic>
        <p:sp>
          <p:nvSpPr>
            <p:cNvPr id="21" name="Text Box 4"/>
            <p:cNvSpPr txBox="1">
              <a:spLocks noChangeArrowheads="1"/>
            </p:cNvSpPr>
            <p:nvPr/>
          </p:nvSpPr>
          <p:spPr bwMode="auto">
            <a:xfrm>
              <a:off x="1362098" y="3472385"/>
              <a:ext cx="973343" cy="400110"/>
            </a:xfrm>
            <a:prstGeom prst="rect">
              <a:avLst/>
            </a:prstGeom>
            <a:noFill/>
            <a:ln w="9525" algn="ctr">
              <a:noFill/>
              <a:miter lim="800000"/>
              <a:headEnd/>
              <a:tailEnd/>
            </a:ln>
          </p:spPr>
          <p:txBody>
            <a:bodyPr wrap="none">
              <a:spAutoFit/>
            </a:bodyPr>
            <a:lstStyle/>
            <a:p>
              <a:r>
                <a:rPr lang="ja-JP" altLang="en-US" sz="2000" dirty="0">
                  <a:solidFill>
                    <a:schemeClr val="bg1"/>
                  </a:solidFill>
                  <a:latin typeface="Noto Sans CJK JP Medium" panose="020B0600000000000000" pitchFamily="34" charset="-128"/>
                  <a:ea typeface="Noto Sans CJK JP Medium" panose="020B0600000000000000" pitchFamily="34" charset="-128"/>
                  <a:cs typeface="Meiryo UI" panose="020B0604030504040204" pitchFamily="50" charset="-128"/>
                </a:rPr>
                <a:t>太陽風</a:t>
              </a:r>
            </a:p>
          </p:txBody>
        </p:sp>
        <p:sp>
          <p:nvSpPr>
            <p:cNvPr id="22" name="Text Box 4"/>
            <p:cNvSpPr txBox="1">
              <a:spLocks noChangeArrowheads="1"/>
            </p:cNvSpPr>
            <p:nvPr/>
          </p:nvSpPr>
          <p:spPr bwMode="auto">
            <a:xfrm>
              <a:off x="4355976" y="1581210"/>
              <a:ext cx="3502882" cy="523220"/>
            </a:xfrm>
            <a:prstGeom prst="rect">
              <a:avLst/>
            </a:prstGeom>
            <a:noFill/>
            <a:ln w="9525" algn="ctr">
              <a:noFill/>
              <a:miter lim="800000"/>
              <a:headEnd/>
              <a:tailEnd/>
            </a:ln>
          </p:spPr>
          <p:txBody>
            <a:bodyPr wrap="none">
              <a:spAutoFit/>
            </a:bodyPr>
            <a:lstStyle/>
            <a:p>
              <a:r>
                <a:rPr lang="ja-JP" altLang="en-US" sz="2800" dirty="0">
                  <a:solidFill>
                    <a:schemeClr val="bg1"/>
                  </a:solidFill>
                  <a:latin typeface="Noto Sans CJK JP Medium" panose="020B0600000000000000" pitchFamily="34" charset="-128"/>
                  <a:ea typeface="Noto Sans CJK JP Medium" panose="020B0600000000000000" pitchFamily="34" charset="-128"/>
                  <a:cs typeface="Meiryo UI" panose="020B0604030504040204" pitchFamily="50" charset="-128"/>
                </a:rPr>
                <a:t>地球周辺の宇宙空間</a:t>
              </a:r>
            </a:p>
          </p:txBody>
        </p:sp>
        <p:sp>
          <p:nvSpPr>
            <p:cNvPr id="23" name="Text Box 4"/>
            <p:cNvSpPr txBox="1">
              <a:spLocks noChangeArrowheads="1"/>
            </p:cNvSpPr>
            <p:nvPr/>
          </p:nvSpPr>
          <p:spPr bwMode="auto">
            <a:xfrm>
              <a:off x="4306036" y="3272330"/>
              <a:ext cx="1210588" cy="400110"/>
            </a:xfrm>
            <a:prstGeom prst="rect">
              <a:avLst/>
            </a:prstGeom>
            <a:noFill/>
            <a:ln w="9525" algn="ctr">
              <a:noFill/>
              <a:miter lim="800000"/>
              <a:headEnd/>
              <a:tailEnd/>
            </a:ln>
          </p:spPr>
          <p:txBody>
            <a:bodyPr wrap="none">
              <a:spAutoFit/>
            </a:bodyPr>
            <a:lstStyle/>
            <a:p>
              <a:r>
                <a:rPr lang="ja-JP" altLang="en-US" sz="2000" dirty="0">
                  <a:solidFill>
                    <a:schemeClr val="bg1"/>
                  </a:solidFill>
                  <a:latin typeface="Noto Sans CJK JP Medium" panose="020B0600000000000000" pitchFamily="34" charset="-128"/>
                  <a:ea typeface="Noto Sans CJK JP Medium" panose="020B0600000000000000" pitchFamily="34" charset="-128"/>
                  <a:cs typeface="Meiryo UI" panose="020B0604030504040204" pitchFamily="50" charset="-128"/>
                </a:rPr>
                <a:t>オーロラ</a:t>
              </a:r>
            </a:p>
          </p:txBody>
        </p:sp>
        <p:sp>
          <p:nvSpPr>
            <p:cNvPr id="14" name="テキスト ボックス 13">
              <a:extLst>
                <a:ext uri="{FF2B5EF4-FFF2-40B4-BE49-F238E27FC236}">
                  <a16:creationId xmlns:a16="http://schemas.microsoft.com/office/drawing/2014/main" id="{2429B8F2-86E2-4F0D-A909-20D080862DE0}"/>
                </a:ext>
              </a:extLst>
            </p:cNvPr>
            <p:cNvSpPr txBox="1"/>
            <p:nvPr/>
          </p:nvSpPr>
          <p:spPr>
            <a:xfrm>
              <a:off x="7027288" y="5688931"/>
              <a:ext cx="710665" cy="246221"/>
            </a:xfrm>
            <a:prstGeom prst="rect">
              <a:avLst/>
            </a:prstGeom>
            <a:noFill/>
          </p:spPr>
          <p:txBody>
            <a:bodyPr wrap="square" rtlCol="0">
              <a:spAutoFit/>
            </a:bodyPr>
            <a:lstStyle/>
            <a:p>
              <a:r>
                <a:rPr kumimoji="1" lang="en-US" altLang="ja-JP" sz="1000" dirty="0">
                  <a:solidFill>
                    <a:schemeClr val="bg1"/>
                  </a:solidFill>
                  <a:latin typeface="游ゴシック" panose="020B0400000000000000" pitchFamily="50" charset="-128"/>
                  <a:ea typeface="游ゴシック" panose="020B0400000000000000" pitchFamily="50" charset="-128"/>
                </a:rPr>
                <a:t>© JAXA</a:t>
              </a:r>
              <a:endParaRPr kumimoji="1" lang="ja-JP" altLang="en-US" sz="1000" dirty="0">
                <a:solidFill>
                  <a:schemeClr val="bg1"/>
                </a:solidFill>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2189184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3"/>
          <p:cNvSpPr>
            <a:spLocks noGrp="1"/>
          </p:cNvSpPr>
          <p:nvPr>
            <p:ph type="title"/>
          </p:nvPr>
        </p:nvSpPr>
        <p:spPr>
          <a:xfrm>
            <a:off x="457200" y="288000"/>
            <a:ext cx="8229600" cy="646331"/>
          </a:xfrm>
        </p:spPr>
        <p:txBody>
          <a:bodyPr wrap="square">
            <a:spAutoFit/>
          </a:bodyPr>
          <a:lstStyle/>
          <a:p>
            <a:pPr eaLnBrk="1" hangingPunct="1"/>
            <a:r>
              <a:rPr lang="ja-JP" altLang="en-US" dirty="0">
                <a:solidFill>
                  <a:srgbClr val="002060"/>
                </a:solidFill>
                <a:cs typeface="メイリオ" panose="020B0604030504040204" pitchFamily="50" charset="-128"/>
              </a:rPr>
              <a:t>宇宙嵐と放射線帯変動</a:t>
            </a:r>
          </a:p>
        </p:txBody>
      </p:sp>
      <p:sp>
        <p:nvSpPr>
          <p:cNvPr id="4" name="コンテンツ プレースホルダー 3"/>
          <p:cNvSpPr>
            <a:spLocks noGrp="1"/>
          </p:cNvSpPr>
          <p:nvPr>
            <p:ph idx="4294967295"/>
          </p:nvPr>
        </p:nvSpPr>
        <p:spPr>
          <a:xfrm>
            <a:off x="398463" y="4365625"/>
            <a:ext cx="8347075" cy="2141538"/>
          </a:xfrm>
          <a:noFill/>
          <a:ln w="19050">
            <a:noFill/>
            <a:prstDash val="sysDot"/>
          </a:ln>
        </p:spPr>
        <p:txBody>
          <a:bodyPr wrap="square">
            <a:spAutoFit/>
          </a:bodyPr>
          <a:lstStyle/>
          <a:p>
            <a:pPr marL="288000" indent="-288000"/>
            <a:r>
              <a:rPr kumimoji="1" lang="ja-JP" altLang="en-US" sz="1800" dirty="0">
                <a:cs typeface="メイリオ" panose="020B0604030504040204" pitchFamily="50" charset="-128"/>
              </a:rPr>
              <a:t>放射線帯は，太陽活動による大きな擾乱（太陽面爆発に伴うコロナ質量放出（</a:t>
            </a:r>
            <a:r>
              <a:rPr kumimoji="1" lang="en-US" altLang="ja-JP" sz="1800" dirty="0">
                <a:cs typeface="メイリオ" panose="020B0604030504040204" pitchFamily="50" charset="-128"/>
              </a:rPr>
              <a:t>CME</a:t>
            </a:r>
            <a:r>
              <a:rPr kumimoji="1" lang="ja-JP" altLang="en-US" sz="1800" dirty="0">
                <a:cs typeface="メイリオ" panose="020B0604030504040204" pitchFamily="50" charset="-128"/>
              </a:rPr>
              <a:t>）や太陽の自転の効果によって現れる</a:t>
            </a:r>
            <a:r>
              <a:rPr lang="ja-JP" altLang="en-US" sz="1800" dirty="0">
                <a:cs typeface="メイリオ" panose="020B0604030504040204" pitchFamily="50" charset="-128"/>
              </a:rPr>
              <a:t>擾乱（</a:t>
            </a:r>
            <a:r>
              <a:rPr lang="en-US" altLang="ja-JP" sz="1800" dirty="0">
                <a:cs typeface="メイリオ" panose="020B0604030504040204" pitchFamily="50" charset="-128"/>
              </a:rPr>
              <a:t>CIR</a:t>
            </a:r>
            <a:r>
              <a:rPr lang="ja-JP" altLang="en-US" sz="1800" dirty="0">
                <a:cs typeface="メイリオ" panose="020B0604030504040204" pitchFamily="50" charset="-128"/>
              </a:rPr>
              <a:t>）など</a:t>
            </a:r>
            <a:r>
              <a:rPr kumimoji="1" lang="ja-JP" altLang="en-US" sz="1800" dirty="0">
                <a:cs typeface="メイリオ" panose="020B0604030504040204" pitchFamily="50" charset="-128"/>
              </a:rPr>
              <a:t>）に反応して形成・消失を繰り返す．</a:t>
            </a:r>
            <a:endParaRPr kumimoji="1" lang="en-US" altLang="ja-JP" sz="1800" dirty="0">
              <a:cs typeface="メイリオ" panose="020B0604030504040204" pitchFamily="50" charset="-128"/>
            </a:endParaRPr>
          </a:p>
          <a:p>
            <a:pPr marL="288000" indent="-288000"/>
            <a:r>
              <a:rPr kumimoji="1" lang="ja-JP" altLang="en-US" sz="1800" dirty="0">
                <a:cs typeface="メイリオ" panose="020B0604030504040204" pitchFamily="50" charset="-128"/>
              </a:rPr>
              <a:t>個別の現象における放射線帯変動の</a:t>
            </a:r>
            <a:r>
              <a:rPr lang="ja-JP" altLang="en-US" sz="1800" dirty="0">
                <a:cs typeface="メイリオ" panose="020B0604030504040204" pitchFamily="50" charset="-128"/>
              </a:rPr>
              <a:t>様相は多様であり，この多様性が何によって決まるのかを理解する必要がある．</a:t>
            </a:r>
            <a:endParaRPr lang="en-US" altLang="ja-JP" sz="1800" dirty="0">
              <a:cs typeface="メイリオ" panose="020B0604030504040204" pitchFamily="50" charset="-128"/>
            </a:endParaRPr>
          </a:p>
          <a:p>
            <a:pPr marL="288000" indent="-288000"/>
            <a:r>
              <a:rPr kumimoji="1" lang="ja-JP" altLang="en-US" sz="1800" dirty="0">
                <a:cs typeface="メイリオ" panose="020B0604030504040204" pitchFamily="50" charset="-128"/>
              </a:rPr>
              <a:t>大きな宇宙嵐が発生すると，私たちの生活にも大きな影響を及ぼす可能性があり，宇宙天気予測の基礎研究としても宇宙環境変動の理解は重要．</a:t>
            </a:r>
          </a:p>
        </p:txBody>
      </p:sp>
      <p:grpSp>
        <p:nvGrpSpPr>
          <p:cNvPr id="3" name="グループ化 2"/>
          <p:cNvGrpSpPr/>
          <p:nvPr/>
        </p:nvGrpSpPr>
        <p:grpSpPr>
          <a:xfrm>
            <a:off x="390890" y="948784"/>
            <a:ext cx="8362220" cy="3416320"/>
            <a:chOff x="395536" y="1462343"/>
            <a:chExt cx="8362220" cy="3416320"/>
          </a:xfrm>
        </p:grpSpPr>
        <p:pic>
          <p:nvPicPr>
            <p:cNvPr id="6" name="Picture 2" descr="http://sprg.isas.jaxa.jp/researchTeam/spacePlasma/mission/ERG/img/ISAS_H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1001" y="1623389"/>
              <a:ext cx="5226755" cy="303925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4005228" y="4414881"/>
              <a:ext cx="3966150" cy="369332"/>
            </a:xfrm>
            <a:prstGeom prst="rect">
              <a:avLst/>
            </a:prstGeom>
            <a:solidFill>
              <a:schemeClr val="bg1"/>
            </a:solidFill>
          </p:spPr>
          <p:txBody>
            <a:bodyPr wrap="none" rtlCol="0">
              <a:spAutoFit/>
            </a:bodyPr>
            <a:lstStyle/>
            <a:p>
              <a:r>
                <a:rPr lang="ja-JP" altLang="en-US" dirty="0">
                  <a:latin typeface="Noto Sans CJK JP Regular" panose="020B0500000000000000" pitchFamily="34" charset="-128"/>
                  <a:ea typeface="Noto Sans CJK JP Regular" panose="020B0500000000000000" pitchFamily="34" charset="-128"/>
                  <a:cs typeface="メイリオ" panose="020B0604030504040204" pitchFamily="50" charset="-128"/>
                </a:rPr>
                <a:t>通年日（</a:t>
              </a:r>
              <a:r>
                <a:rPr lang="en-US" altLang="ja-JP" dirty="0">
                  <a:latin typeface="Noto Sans CJK JP Regular" panose="020B0500000000000000" pitchFamily="34" charset="-128"/>
                  <a:ea typeface="Noto Sans CJK JP Regular" panose="020B0500000000000000" pitchFamily="34" charset="-128"/>
                  <a:cs typeface="メイリオ" panose="020B0604030504040204" pitchFamily="50" charset="-128"/>
                </a:rPr>
                <a:t>1993</a:t>
              </a:r>
              <a:r>
                <a:rPr lang="ja-JP" altLang="en-US" dirty="0">
                  <a:latin typeface="Noto Sans CJK JP Regular" panose="020B0500000000000000" pitchFamily="34" charset="-128"/>
                  <a:ea typeface="Noto Sans CJK JP Regular" panose="020B0500000000000000" pitchFamily="34" charset="-128"/>
                  <a:cs typeface="メイリオ" panose="020B0604030504040204" pitchFamily="50" charset="-128"/>
                </a:rPr>
                <a:t>年の</a:t>
              </a:r>
              <a:r>
                <a:rPr lang="en-US" altLang="ja-JP" dirty="0">
                  <a:latin typeface="Noto Sans CJK JP Regular" panose="020B0500000000000000" pitchFamily="34" charset="-128"/>
                  <a:ea typeface="Noto Sans CJK JP Regular" panose="020B0500000000000000" pitchFamily="34" charset="-128"/>
                  <a:cs typeface="メイリオ" panose="020B0604030504040204" pitchFamily="50" charset="-128"/>
                </a:rPr>
                <a:t>1-180</a:t>
              </a:r>
              <a:r>
                <a:rPr lang="ja-JP" altLang="en-US" dirty="0">
                  <a:latin typeface="Noto Sans CJK JP Regular" panose="020B0500000000000000" pitchFamily="34" charset="-128"/>
                  <a:ea typeface="Noto Sans CJK JP Regular" panose="020B0500000000000000" pitchFamily="34" charset="-128"/>
                  <a:cs typeface="メイリオ" panose="020B0604030504040204" pitchFamily="50" charset="-128"/>
                </a:rPr>
                <a:t>日を表示）</a:t>
              </a:r>
              <a:endParaRPr kumimoji="1" lang="ja-JP" altLang="en-US" dirty="0">
                <a:latin typeface="Noto Sans CJK JP Regular" panose="020B0500000000000000" pitchFamily="34" charset="-128"/>
                <a:ea typeface="Noto Sans CJK JP Regular" panose="020B0500000000000000" pitchFamily="34" charset="-128"/>
                <a:cs typeface="メイリオ" panose="020B0604030504040204" pitchFamily="50" charset="-128"/>
              </a:endParaRPr>
            </a:p>
          </p:txBody>
        </p:sp>
        <p:sp>
          <p:nvSpPr>
            <p:cNvPr id="8" name="テキスト ボックス 7"/>
            <p:cNvSpPr txBox="1"/>
            <p:nvPr/>
          </p:nvSpPr>
          <p:spPr>
            <a:xfrm rot="16200000">
              <a:off x="1968386" y="2985837"/>
              <a:ext cx="3416320" cy="369332"/>
            </a:xfrm>
            <a:prstGeom prst="rect">
              <a:avLst/>
            </a:prstGeom>
            <a:solidFill>
              <a:schemeClr val="bg1"/>
            </a:solidFill>
          </p:spPr>
          <p:txBody>
            <a:bodyPr wrap="none" rtlCol="0">
              <a:spAutoFit/>
            </a:bodyPr>
            <a:lstStyle/>
            <a:p>
              <a:r>
                <a:rPr kumimoji="1" lang="ja-JP" altLang="en-US" dirty="0">
                  <a:latin typeface="Noto Sans CJK JP Regular" panose="020B0500000000000000" pitchFamily="34" charset="-128"/>
                  <a:ea typeface="Noto Sans CJK JP Regular" panose="020B0500000000000000" pitchFamily="34" charset="-128"/>
                  <a:cs typeface="メイリオ" panose="020B0604030504040204" pitchFamily="50" charset="-128"/>
                </a:rPr>
                <a:t>地球からの距離（</a:t>
              </a:r>
              <a:r>
                <a:rPr kumimoji="1" lang="en-US" altLang="ja-JP" dirty="0">
                  <a:latin typeface="Noto Sans CJK JP Regular" panose="020B0500000000000000" pitchFamily="34" charset="-128"/>
                  <a:ea typeface="Noto Sans CJK JP Regular" panose="020B0500000000000000" pitchFamily="34" charset="-128"/>
                  <a:cs typeface="メイリオ" panose="020B0604030504040204" pitchFamily="50" charset="-128"/>
                </a:rPr>
                <a:t>×</a:t>
              </a:r>
              <a:r>
                <a:rPr kumimoji="1" lang="ja-JP" altLang="en-US" dirty="0">
                  <a:latin typeface="Noto Sans CJK JP Regular" panose="020B0500000000000000" pitchFamily="34" charset="-128"/>
                  <a:ea typeface="Noto Sans CJK JP Regular" panose="020B0500000000000000" pitchFamily="34" charset="-128"/>
                  <a:cs typeface="メイリオ" panose="020B0604030504040204" pitchFamily="50" charset="-128"/>
                </a:rPr>
                <a:t>地球半径）</a:t>
              </a:r>
            </a:p>
          </p:txBody>
        </p:sp>
        <p:sp>
          <p:nvSpPr>
            <p:cNvPr id="9" name="テキスト ボックス 8"/>
            <p:cNvSpPr txBox="1"/>
            <p:nvPr/>
          </p:nvSpPr>
          <p:spPr>
            <a:xfrm>
              <a:off x="3707904" y="1554886"/>
              <a:ext cx="4740400" cy="276999"/>
            </a:xfrm>
            <a:prstGeom prst="rect">
              <a:avLst/>
            </a:prstGeom>
            <a:solidFill>
              <a:schemeClr val="bg1"/>
            </a:solidFill>
          </p:spPr>
          <p:txBody>
            <a:bodyPr wrap="none" rtlCol="0">
              <a:spAutoFit/>
            </a:bodyPr>
            <a:lstStyle/>
            <a:p>
              <a:r>
                <a:rPr lang="ja-JP" altLang="en-US" sz="1200" dirty="0">
                  <a:latin typeface="Noto Sans CJK JP Regular" panose="020B0500000000000000" pitchFamily="34" charset="-128"/>
                  <a:ea typeface="Noto Sans CJK JP Regular" panose="020B0500000000000000" pitchFamily="34" charset="-128"/>
                  <a:cs typeface="メイリオ" panose="020B0604030504040204" pitchFamily="50" charset="-128"/>
                </a:rPr>
                <a:t>「あけぼの」衛星の観測（</a:t>
              </a:r>
              <a:r>
                <a:rPr lang="en-US" altLang="ja-JP" sz="1200" dirty="0">
                  <a:latin typeface="Noto Sans CJK JP Regular" panose="020B0500000000000000" pitchFamily="34" charset="-128"/>
                  <a:ea typeface="Noto Sans CJK JP Regular" panose="020B0500000000000000" pitchFamily="34" charset="-128"/>
                  <a:cs typeface="メイリオ" panose="020B0604030504040204" pitchFamily="50" charset="-128"/>
                </a:rPr>
                <a:t>2.5</a:t>
              </a:r>
              <a:r>
                <a:rPr lang="ja-JP" altLang="en-US" sz="1200" dirty="0">
                  <a:latin typeface="Noto Sans CJK JP Regular" panose="020B0500000000000000" pitchFamily="34" charset="-128"/>
                  <a:ea typeface="Noto Sans CJK JP Regular" panose="020B0500000000000000" pitchFamily="34" charset="-128"/>
                  <a:cs typeface="メイリオ" panose="020B0604030504040204" pitchFamily="50" charset="-128"/>
                </a:rPr>
                <a:t>メガ電子ボルト以上の電子線強度）</a:t>
              </a:r>
              <a:endParaRPr lang="en-US" altLang="ja-JP" sz="1200" dirty="0">
                <a:latin typeface="Noto Sans CJK JP Regular" panose="020B0500000000000000" pitchFamily="34" charset="-128"/>
                <a:ea typeface="Noto Sans CJK JP Regular" panose="020B0500000000000000" pitchFamily="34" charset="-128"/>
                <a:cs typeface="メイリオ" panose="020B0604030504040204" pitchFamily="50" charset="-128"/>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306407"/>
              <a:ext cx="2770463"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線矢印コネクタ 10"/>
            <p:cNvCxnSpPr/>
            <p:nvPr/>
          </p:nvCxnSpPr>
          <p:spPr>
            <a:xfrm>
              <a:off x="2051720" y="3235054"/>
              <a:ext cx="1944216" cy="325023"/>
            </a:xfrm>
            <a:prstGeom prst="straightConnector1">
              <a:avLst/>
            </a:prstGeom>
            <a:ln w="31750">
              <a:solidFill>
                <a:srgbClr val="6600FF"/>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2483768" y="2984013"/>
              <a:ext cx="1512168" cy="267690"/>
            </a:xfrm>
            <a:prstGeom prst="straightConnector1">
              <a:avLst/>
            </a:prstGeom>
            <a:ln w="31750">
              <a:solidFill>
                <a:srgbClr val="6600FF"/>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947723" y="2779780"/>
              <a:ext cx="502061" cy="276999"/>
            </a:xfrm>
            <a:prstGeom prst="rect">
              <a:avLst/>
            </a:prstGeom>
            <a:noFill/>
          </p:spPr>
          <p:txBody>
            <a:bodyPr wrap="none" rtlCol="0">
              <a:spAutoFit/>
            </a:bodyPr>
            <a:lstStyle/>
            <a:p>
              <a:r>
                <a:rPr kumimoji="1" lang="ja-JP" altLang="en-US" sz="1200" b="1" dirty="0">
                  <a:solidFill>
                    <a:srgbClr val="6600FF"/>
                  </a:solidFill>
                  <a:latin typeface="Noto Sans CJK JP Regular" panose="020B0500000000000000" pitchFamily="34" charset="-128"/>
                  <a:ea typeface="Noto Sans CJK JP Regular" panose="020B0500000000000000" pitchFamily="34" charset="-128"/>
                  <a:cs typeface="メイリオ" panose="020B0604030504040204" pitchFamily="50" charset="-128"/>
                </a:rPr>
                <a:t>外帯</a:t>
              </a:r>
            </a:p>
          </p:txBody>
        </p:sp>
        <p:sp>
          <p:nvSpPr>
            <p:cNvPr id="14" name="テキスト ボックス 13"/>
            <p:cNvSpPr txBox="1"/>
            <p:nvPr/>
          </p:nvSpPr>
          <p:spPr>
            <a:xfrm>
              <a:off x="2947723" y="3602551"/>
              <a:ext cx="502061" cy="276999"/>
            </a:xfrm>
            <a:prstGeom prst="rect">
              <a:avLst/>
            </a:prstGeom>
            <a:noFill/>
          </p:spPr>
          <p:txBody>
            <a:bodyPr wrap="none" rtlCol="0">
              <a:spAutoFit/>
            </a:bodyPr>
            <a:lstStyle/>
            <a:p>
              <a:r>
                <a:rPr lang="ja-JP" altLang="en-US" sz="1200" b="1" dirty="0">
                  <a:solidFill>
                    <a:srgbClr val="6600FF"/>
                  </a:solidFill>
                  <a:latin typeface="Noto Sans CJK JP Regular" panose="020B0500000000000000" pitchFamily="34" charset="-128"/>
                  <a:ea typeface="Noto Sans CJK JP Regular" panose="020B0500000000000000" pitchFamily="34" charset="-128"/>
                  <a:cs typeface="メイリオ" panose="020B0604030504040204" pitchFamily="50" charset="-128"/>
                </a:rPr>
                <a:t>内</a:t>
              </a:r>
              <a:r>
                <a:rPr kumimoji="1" lang="ja-JP" altLang="en-US" sz="1200" b="1" dirty="0">
                  <a:solidFill>
                    <a:srgbClr val="6600FF"/>
                  </a:solidFill>
                  <a:latin typeface="Noto Sans CJK JP Regular" panose="020B0500000000000000" pitchFamily="34" charset="-128"/>
                  <a:ea typeface="Noto Sans CJK JP Regular" panose="020B0500000000000000" pitchFamily="34" charset="-128"/>
                  <a:cs typeface="メイリオ" panose="020B0604030504040204" pitchFamily="50" charset="-128"/>
                </a:rPr>
                <a:t>帯</a:t>
              </a:r>
            </a:p>
          </p:txBody>
        </p:sp>
        <p:cxnSp>
          <p:nvCxnSpPr>
            <p:cNvPr id="15" name="直線コネクタ 14"/>
            <p:cNvCxnSpPr/>
            <p:nvPr/>
          </p:nvCxnSpPr>
          <p:spPr>
            <a:xfrm>
              <a:off x="1827010" y="3170503"/>
              <a:ext cx="1080120" cy="17355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325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wrap="square">
            <a:spAutoFit/>
          </a:bodyPr>
          <a:lstStyle/>
          <a:p>
            <a:r>
              <a:rPr lang="ja-JP" altLang="en-US" sz="3600" dirty="0">
                <a:cs typeface="メイリオ" panose="020B0604030504040204" pitchFamily="50" charset="-128"/>
              </a:rPr>
              <a:t>宇宙環境変動の研究手法</a:t>
            </a:r>
          </a:p>
        </p:txBody>
      </p:sp>
      <p:sp>
        <p:nvSpPr>
          <p:cNvPr id="3" name="コンテンツ プレースホルダー 2"/>
          <p:cNvSpPr>
            <a:spLocks noGrp="1"/>
          </p:cNvSpPr>
          <p:nvPr>
            <p:ph idx="1"/>
          </p:nvPr>
        </p:nvSpPr>
        <p:spPr>
          <a:xfrm>
            <a:off x="457200" y="1080000"/>
            <a:ext cx="8229600" cy="2862322"/>
          </a:xfrm>
        </p:spPr>
        <p:txBody>
          <a:bodyPr>
            <a:spAutoFit/>
          </a:bodyPr>
          <a:lstStyle/>
          <a:p>
            <a:r>
              <a:rPr lang="ja-JP" altLang="en-US" sz="2400" dirty="0">
                <a:cs typeface="メイリオ" panose="020B0604030504040204" pitchFamily="50" charset="-128"/>
              </a:rPr>
              <a:t>衛星・探査機などの飛翔体観測によって</a:t>
            </a:r>
            <a:endParaRPr lang="en-US" altLang="ja-JP" sz="2400" dirty="0">
              <a:cs typeface="メイリオ" panose="020B0604030504040204" pitchFamily="50" charset="-128"/>
            </a:endParaRPr>
          </a:p>
          <a:p>
            <a:pPr lvl="1"/>
            <a:r>
              <a:rPr lang="ja-JP" altLang="en-US" sz="2000" dirty="0">
                <a:cs typeface="メイリオ" panose="020B0604030504040204" pitchFamily="50" charset="-128"/>
              </a:rPr>
              <a:t>目には見えない物理量（高エネルギー粒子，プラズマ，電磁場）を現象が起きている</a:t>
            </a:r>
            <a:r>
              <a:rPr lang="ja-JP" altLang="en-US" sz="2000" dirty="0">
                <a:solidFill>
                  <a:srgbClr val="FF0000"/>
                </a:solidFill>
                <a:latin typeface="Noto Sans CJK JP Medium" panose="020B0600000000000000" pitchFamily="34" charset="-128"/>
                <a:ea typeface="Noto Sans CJK JP Medium" panose="020B0600000000000000" pitchFamily="34" charset="-128"/>
                <a:cs typeface="メイリオ" panose="020B0604030504040204" pitchFamily="50" charset="-128"/>
              </a:rPr>
              <a:t>「その場」</a:t>
            </a:r>
            <a:r>
              <a:rPr lang="ja-JP" altLang="en-US" sz="2000" dirty="0">
                <a:cs typeface="メイリオ" panose="020B0604030504040204" pitchFamily="50" charset="-128"/>
              </a:rPr>
              <a:t>で観測し，</a:t>
            </a:r>
          </a:p>
          <a:p>
            <a:pPr lvl="1"/>
            <a:r>
              <a:rPr lang="ja-JP" altLang="en-US" sz="2000" dirty="0">
                <a:cs typeface="メイリオ" panose="020B0604030504040204" pitchFamily="50" charset="-128"/>
              </a:rPr>
              <a:t>現象に隠された物理プロセスを解明することで，</a:t>
            </a:r>
          </a:p>
          <a:p>
            <a:pPr lvl="1"/>
            <a:r>
              <a:rPr lang="ja-JP" altLang="en-US" sz="2000" dirty="0">
                <a:cs typeface="メイリオ" panose="020B0604030504040204" pitchFamily="50" charset="-128"/>
              </a:rPr>
              <a:t>太陽－地球惑星系システムにおける宇宙環境の変動の仕組みを理解する．</a:t>
            </a:r>
            <a:endParaRPr lang="en-US" altLang="ja-JP" sz="2000" dirty="0">
              <a:cs typeface="メイリオ" panose="020B0604030504040204" pitchFamily="50" charset="-128"/>
            </a:endParaRPr>
          </a:p>
          <a:p>
            <a:pPr lvl="1"/>
            <a:r>
              <a:rPr lang="ja-JP" altLang="en-US" sz="2000" dirty="0">
                <a:cs typeface="メイリオ" panose="020B0604030504040204" pitchFamily="50" charset="-128"/>
              </a:rPr>
              <a:t>更に，直接訪れることのできない場所（遠い天体現象など）でおこる現象の理解に繋げる．</a:t>
            </a:r>
            <a:endParaRPr kumimoji="1" lang="ja-JP" altLang="en-US" sz="2000" dirty="0"/>
          </a:p>
        </p:txBody>
      </p:sp>
    </p:spTree>
    <p:extLst>
      <p:ext uri="{BB962C8B-B14F-4D97-AF65-F5344CB8AC3E}">
        <p14:creationId xmlns:p14="http://schemas.microsoft.com/office/powerpoint/2010/main" val="2063833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03389"/>
            <a:ext cx="8229600" cy="615553"/>
          </a:xfrm>
        </p:spPr>
        <p:txBody>
          <a:bodyPr>
            <a:spAutoFit/>
          </a:bodyPr>
          <a:lstStyle/>
          <a:p>
            <a:r>
              <a:rPr kumimoji="1" lang="ja-JP" altLang="en-US" sz="3400" dirty="0"/>
              <a:t>超小型衛星ネットワーク観測</a:t>
            </a:r>
          </a:p>
        </p:txBody>
      </p:sp>
      <p:sp>
        <p:nvSpPr>
          <p:cNvPr id="7" name="コンテンツ プレースホルダー 6">
            <a:extLst>
              <a:ext uri="{FF2B5EF4-FFF2-40B4-BE49-F238E27FC236}">
                <a16:creationId xmlns:a16="http://schemas.microsoft.com/office/drawing/2014/main" id="{82B35D52-0CAE-4BCE-94BD-C35BB5F03570}"/>
              </a:ext>
            </a:extLst>
          </p:cNvPr>
          <p:cNvSpPr>
            <a:spLocks noGrp="1"/>
          </p:cNvSpPr>
          <p:nvPr>
            <p:ph idx="1"/>
          </p:nvPr>
        </p:nvSpPr>
        <p:spPr>
          <a:xfrm>
            <a:off x="457200" y="1080000"/>
            <a:ext cx="8229600" cy="2677656"/>
          </a:xfrm>
        </p:spPr>
        <p:txBody>
          <a:bodyPr/>
          <a:lstStyle/>
          <a:p>
            <a:pPr marL="0" indent="0">
              <a:buNone/>
            </a:pPr>
            <a:r>
              <a:rPr lang="ja-JP" altLang="en-US" sz="2000" dirty="0">
                <a:solidFill>
                  <a:srgbClr val="002060"/>
                </a:solidFill>
                <a:latin typeface="Noto Sans CJK JP Medium" panose="020B0600000000000000" pitchFamily="34" charset="-128"/>
                <a:ea typeface="Noto Sans CJK JP Medium" panose="020B0600000000000000" pitchFamily="34" charset="-128"/>
              </a:rPr>
              <a:t>宇宙からの地球・惑星観測：</a:t>
            </a:r>
            <a:r>
              <a:rPr lang="ja-JP" altLang="en-US" sz="2000" dirty="0"/>
              <a:t>宇宙空間と地球・惑星がどのように繋がっていて，地球・惑星環境が宇宙からどのように影響を受けているのかを理解したい．</a:t>
            </a:r>
          </a:p>
          <a:p>
            <a:r>
              <a:rPr lang="ja-JP" altLang="en-US" sz="2000" dirty="0"/>
              <a:t>これまでのアプローチは「局所的な観測の積み重ね」と「局所的な観測の総合化」（多様な観測項目）で現象の理解を試みていた．</a:t>
            </a:r>
          </a:p>
          <a:p>
            <a:r>
              <a:rPr lang="ja-JP" altLang="en-US" sz="2000" dirty="0"/>
              <a:t>これまでのアプローチとはまったく異なる超小型衛星ネットワーク観測によって，グローバルな「その場」観測を実現することで，ブレークスルーを得たい．</a:t>
            </a:r>
            <a:endParaRPr lang="ja-JP" altLang="en-US" dirty="0"/>
          </a:p>
        </p:txBody>
      </p:sp>
      <p:sp>
        <p:nvSpPr>
          <p:cNvPr id="9" name="テキスト ボックス 8">
            <a:extLst>
              <a:ext uri="{FF2B5EF4-FFF2-40B4-BE49-F238E27FC236}">
                <a16:creationId xmlns:a16="http://schemas.microsoft.com/office/drawing/2014/main" id="{232B623C-09F9-442D-B02A-03983726B2D4}"/>
              </a:ext>
            </a:extLst>
          </p:cNvPr>
          <p:cNvSpPr txBox="1"/>
          <p:nvPr/>
        </p:nvSpPr>
        <p:spPr>
          <a:xfrm>
            <a:off x="457200" y="3842752"/>
            <a:ext cx="8229600" cy="2754600"/>
          </a:xfrm>
          <a:prstGeom prst="rect">
            <a:avLst/>
          </a:prstGeom>
          <a:noFill/>
          <a:ln w="19050">
            <a:solidFill>
              <a:srgbClr val="002060"/>
            </a:solidFill>
            <a:prstDash val="sysDot"/>
          </a:ln>
        </p:spPr>
        <p:txBody>
          <a:bodyPr wrap="square">
            <a:spAutoFit/>
          </a:bodyPr>
          <a:lstStyle/>
          <a:p>
            <a:pPr>
              <a:spcBef>
                <a:spcPts val="600"/>
              </a:spcBef>
            </a:pPr>
            <a:r>
              <a:rPr lang="ja-JP" altLang="en-US" dirty="0">
                <a:solidFill>
                  <a:srgbClr val="002060"/>
                </a:solidFill>
                <a:latin typeface="Noto Sans CJK JP Medium" panose="020B0600000000000000" pitchFamily="34" charset="-128"/>
                <a:ea typeface="Noto Sans CJK JP Medium" panose="020B0600000000000000" pitchFamily="34" charset="-128"/>
              </a:rPr>
              <a:t>従来の中・大型総合衛星から小型限定機能の多衛星へ</a:t>
            </a:r>
          </a:p>
          <a:p>
            <a:pPr marL="285750" indent="-285750">
              <a:spcBef>
                <a:spcPts val="600"/>
              </a:spcBef>
              <a:buClr>
                <a:srgbClr val="FF0000"/>
              </a:buClr>
              <a:buFont typeface="Noto Sans CJK JP Regular" panose="020B0500000000000000" pitchFamily="34" charset="-128"/>
              <a:buChar char="‒"/>
            </a:pPr>
            <a:r>
              <a:rPr lang="en-US" altLang="ja-JP" sz="1600" dirty="0">
                <a:latin typeface="Noto Sans CJK JP Regular" panose="020B0500000000000000" pitchFamily="34" charset="-128"/>
                <a:ea typeface="Noto Sans CJK JP Regular" panose="020B0500000000000000" pitchFamily="34" charset="-128"/>
              </a:rPr>
              <a:t>1</a:t>
            </a:r>
            <a:r>
              <a:rPr lang="ja-JP" altLang="en-US" sz="1600" dirty="0">
                <a:latin typeface="Noto Sans CJK JP Regular" panose="020B0500000000000000" pitchFamily="34" charset="-128"/>
                <a:ea typeface="Noto Sans CJK JP Regular" panose="020B0500000000000000" pitchFamily="34" charset="-128"/>
              </a:rPr>
              <a:t>点で総合観測することには限界がある．</a:t>
            </a:r>
          </a:p>
          <a:p>
            <a:pPr marL="285750" indent="-285750">
              <a:spcBef>
                <a:spcPts val="600"/>
              </a:spcBef>
              <a:buClr>
                <a:srgbClr val="FF0000"/>
              </a:buClr>
              <a:buFont typeface="Noto Sans CJK JP Regular" panose="020B0500000000000000" pitchFamily="34" charset="-128"/>
              <a:buChar char="‒"/>
            </a:pPr>
            <a:r>
              <a:rPr lang="ja-JP" altLang="en-US" sz="1600" dirty="0">
                <a:latin typeface="Noto Sans CJK JP Regular" panose="020B0500000000000000" pitchFamily="34" charset="-128"/>
                <a:ea typeface="Noto Sans CJK JP Regular" panose="020B0500000000000000" pitchFamily="34" charset="-128"/>
              </a:rPr>
              <a:t>限定機能でも多衛星化することでグローバル・スナップショットを得ることを目指す．</a:t>
            </a:r>
          </a:p>
          <a:p>
            <a:pPr marL="285750" indent="-285750">
              <a:spcBef>
                <a:spcPts val="600"/>
              </a:spcBef>
              <a:buClr>
                <a:srgbClr val="FF0000"/>
              </a:buClr>
              <a:buFont typeface="Noto Sans CJK JP Regular" panose="020B0500000000000000" pitchFamily="34" charset="-128"/>
              <a:buChar char="‒"/>
            </a:pPr>
            <a:r>
              <a:rPr lang="ja-JP" altLang="en-US" sz="1600" dirty="0">
                <a:latin typeface="Noto Sans CJK JP Regular" panose="020B0500000000000000" pitchFamily="34" charset="-128"/>
                <a:ea typeface="Noto Sans CJK JP Regular" panose="020B0500000000000000" pitchFamily="34" charset="-128"/>
              </a:rPr>
              <a:t>限定機能であっても，観測項目の異なる衛星を組み合わせることで従来にない，柔軟な観測項目の実現ができる．</a:t>
            </a:r>
          </a:p>
          <a:p>
            <a:pPr marL="285750" indent="-285750">
              <a:spcBef>
                <a:spcPts val="600"/>
              </a:spcBef>
              <a:buClr>
                <a:srgbClr val="FF0000"/>
              </a:buClr>
              <a:buFont typeface="Noto Sans CJK JP Regular" panose="020B0500000000000000" pitchFamily="34" charset="-128"/>
              <a:buChar char="‒"/>
            </a:pPr>
            <a:r>
              <a:rPr lang="ja-JP" altLang="en-US" sz="1600" dirty="0">
                <a:latin typeface="Noto Sans CJK JP Regular" panose="020B0500000000000000" pitchFamily="34" charset="-128"/>
                <a:ea typeface="Noto Sans CJK JP Regular" panose="020B0500000000000000" pitchFamily="34" charset="-128"/>
              </a:rPr>
              <a:t>ネットワーク観測化することで，</a:t>
            </a:r>
            <a:r>
              <a:rPr lang="en-US" altLang="ja-JP" sz="1600" dirty="0">
                <a:latin typeface="Noto Sans CJK JP Regular" panose="020B0500000000000000" pitchFamily="34" charset="-128"/>
                <a:ea typeface="Noto Sans CJK JP Regular" panose="020B0500000000000000" pitchFamily="34" charset="-128"/>
              </a:rPr>
              <a:t>1</a:t>
            </a:r>
            <a:r>
              <a:rPr lang="ja-JP" altLang="en-US" sz="1600" dirty="0">
                <a:latin typeface="Noto Sans CJK JP Regular" panose="020B0500000000000000" pitchFamily="34" charset="-128"/>
                <a:ea typeface="Noto Sans CJK JP Regular" panose="020B0500000000000000" pitchFamily="34" charset="-128"/>
              </a:rPr>
              <a:t>つの衛星を置き換え可能なノードとすることで，観測技術のアップデート機会が増える，結果的な長期間継続観測が可能となる，などが期待できる．</a:t>
            </a:r>
          </a:p>
          <a:p>
            <a:pPr>
              <a:spcBef>
                <a:spcPts val="600"/>
              </a:spcBef>
            </a:pPr>
            <a:r>
              <a:rPr lang="ja-JP" altLang="en-US" dirty="0">
                <a:solidFill>
                  <a:srgbClr val="FF0000"/>
                </a:solidFill>
                <a:latin typeface="Noto Sans CJK JP Medium" panose="020B0600000000000000" pitchFamily="34" charset="-128"/>
                <a:ea typeface="Noto Sans CJK JP Medium" panose="020B0600000000000000" pitchFamily="34" charset="-128"/>
              </a:rPr>
              <a:t>地球・惑星環境を理解する上で大きなメリット</a:t>
            </a:r>
          </a:p>
        </p:txBody>
      </p:sp>
    </p:spTree>
    <p:extLst>
      <p:ext uri="{BB962C8B-B14F-4D97-AF65-F5344CB8AC3E}">
        <p14:creationId xmlns:p14="http://schemas.microsoft.com/office/powerpoint/2010/main" val="1913363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8000"/>
            <a:ext cx="8229600" cy="646331"/>
          </a:xfrm>
        </p:spPr>
        <p:txBody>
          <a:bodyPr wrap="square">
            <a:spAutoFit/>
          </a:bodyPr>
          <a:lstStyle/>
          <a:p>
            <a:r>
              <a:rPr lang="ja-JP" altLang="en-US" sz="3600" dirty="0">
                <a:cs typeface="メイリオ" panose="020B0604030504040204" pitchFamily="50" charset="-128"/>
              </a:rPr>
              <a:t>宇宙環境変動観測のこれまでの方向性</a:t>
            </a:r>
            <a:endParaRPr kumimoji="1" lang="ja-JP" altLang="en-US" sz="3600" dirty="0">
              <a:cs typeface="メイリオ" panose="020B0604030504040204" pitchFamily="50" charset="-128"/>
            </a:endParaRPr>
          </a:p>
        </p:txBody>
      </p:sp>
      <p:sp>
        <p:nvSpPr>
          <p:cNvPr id="3" name="コンテンツ プレースホルダー 2"/>
          <p:cNvSpPr>
            <a:spLocks noGrp="1"/>
          </p:cNvSpPr>
          <p:nvPr>
            <p:ph idx="1"/>
          </p:nvPr>
        </p:nvSpPr>
        <p:spPr>
          <a:xfrm>
            <a:off x="457200" y="1080000"/>
            <a:ext cx="8229600" cy="4031873"/>
          </a:xfrm>
        </p:spPr>
        <p:txBody>
          <a:bodyPr>
            <a:spAutoFit/>
          </a:bodyPr>
          <a:lstStyle/>
          <a:p>
            <a:r>
              <a:rPr kumimoji="1" lang="ja-JP" altLang="en-US" sz="2000" dirty="0">
                <a:solidFill>
                  <a:srgbClr val="0070C0"/>
                </a:solidFill>
                <a:cs typeface="メイリオ" panose="020B0604030504040204" pitchFamily="50" charset="-128"/>
              </a:rPr>
              <a:t>１衛星における観測項目の充実</a:t>
            </a:r>
            <a:endParaRPr kumimoji="1" lang="en-US" altLang="ja-JP" sz="2000" dirty="0">
              <a:solidFill>
                <a:srgbClr val="0070C0"/>
              </a:solidFill>
              <a:cs typeface="メイリオ" panose="020B0604030504040204" pitchFamily="50" charset="-128"/>
            </a:endParaRPr>
          </a:p>
          <a:p>
            <a:pPr marL="0" indent="0">
              <a:buNone/>
            </a:pPr>
            <a:r>
              <a:rPr kumimoji="1" lang="ja-JP" altLang="en-US" sz="2000" dirty="0">
                <a:cs typeface="メイリオ" panose="020B0604030504040204" pitchFamily="50" charset="-128"/>
              </a:rPr>
              <a:t>　（観測エネルギー・周波数帯の広域化，高時間分解能）</a:t>
            </a:r>
            <a:endParaRPr kumimoji="1" lang="en-US" altLang="ja-JP" sz="2000" dirty="0">
              <a:cs typeface="メイリオ" panose="020B0604030504040204" pitchFamily="50" charset="-128"/>
            </a:endParaRPr>
          </a:p>
          <a:p>
            <a:pPr marL="0" indent="0">
              <a:buNone/>
            </a:pPr>
            <a:r>
              <a:rPr lang="en-US" altLang="ja-JP" sz="2000" dirty="0">
                <a:cs typeface="メイリオ" panose="020B0604030504040204" pitchFamily="50" charset="-128"/>
              </a:rPr>
              <a:t>	</a:t>
            </a:r>
            <a:r>
              <a:rPr kumimoji="1" lang="ja-JP" altLang="en-US" sz="2000" dirty="0">
                <a:cs typeface="メイリオ" panose="020B0604030504040204" pitchFamily="50" charset="-128"/>
              </a:rPr>
              <a:t>観測機器の性能向上</a:t>
            </a:r>
            <a:endParaRPr kumimoji="1" lang="en-US" altLang="ja-JP" sz="2000" dirty="0">
              <a:cs typeface="メイリオ" panose="020B0604030504040204" pitchFamily="50" charset="-128"/>
            </a:endParaRPr>
          </a:p>
          <a:p>
            <a:r>
              <a:rPr lang="ja-JP" altLang="en-US" sz="2000" dirty="0">
                <a:solidFill>
                  <a:srgbClr val="0070C0"/>
                </a:solidFill>
                <a:cs typeface="メイリオ" panose="020B0604030504040204" pitchFamily="50" charset="-128"/>
              </a:rPr>
              <a:t>より詳細なデータの地上への伝送</a:t>
            </a:r>
            <a:endParaRPr lang="en-US" altLang="ja-JP" sz="2000" dirty="0">
              <a:solidFill>
                <a:srgbClr val="0070C0"/>
              </a:solidFill>
              <a:cs typeface="メイリオ" panose="020B0604030504040204" pitchFamily="50" charset="-128"/>
            </a:endParaRPr>
          </a:p>
          <a:p>
            <a:pPr marL="0" indent="0">
              <a:buNone/>
            </a:pPr>
            <a:r>
              <a:rPr lang="ja-JP" altLang="en-US" sz="2000" dirty="0">
                <a:cs typeface="メイリオ" panose="020B0604030504040204" pitchFamily="50" charset="-128"/>
              </a:rPr>
              <a:t>　（プラズマ波動の波形，１カウント毎の粒子情報，など）</a:t>
            </a:r>
            <a:endParaRPr lang="en-US" altLang="ja-JP" sz="2000" dirty="0">
              <a:cs typeface="メイリオ" panose="020B0604030504040204" pitchFamily="50" charset="-128"/>
            </a:endParaRPr>
          </a:p>
          <a:p>
            <a:pPr marL="0" indent="0">
              <a:buNone/>
            </a:pPr>
            <a:r>
              <a:rPr lang="en-US" altLang="ja-JP" sz="2000" dirty="0">
                <a:cs typeface="メイリオ" panose="020B0604030504040204" pitchFamily="50" charset="-128"/>
              </a:rPr>
              <a:t>	</a:t>
            </a:r>
            <a:r>
              <a:rPr lang="ja-JP" altLang="en-US" sz="2000" dirty="0">
                <a:cs typeface="メイリオ" panose="020B0604030504040204" pitchFamily="50" charset="-128"/>
              </a:rPr>
              <a:t>大容量データレコーダの搭載，</a:t>
            </a:r>
            <a:endParaRPr lang="en-US" altLang="ja-JP" sz="2000" dirty="0">
              <a:cs typeface="メイリオ" panose="020B0604030504040204" pitchFamily="50" charset="-128"/>
            </a:endParaRPr>
          </a:p>
          <a:p>
            <a:pPr marL="0" indent="0">
              <a:buNone/>
            </a:pPr>
            <a:r>
              <a:rPr lang="en-US" altLang="ja-JP" sz="2000" dirty="0">
                <a:cs typeface="メイリオ" panose="020B0604030504040204" pitchFamily="50" charset="-128"/>
              </a:rPr>
              <a:t>	</a:t>
            </a:r>
            <a:r>
              <a:rPr lang="ja-JP" altLang="en-US" sz="2000" dirty="0">
                <a:cs typeface="メイリオ" panose="020B0604030504040204" pitchFamily="50" charset="-128"/>
              </a:rPr>
              <a:t>テレメトリ回線の増大</a:t>
            </a:r>
            <a:endParaRPr lang="en-US" altLang="ja-JP" sz="2000" dirty="0">
              <a:cs typeface="メイリオ" panose="020B0604030504040204" pitchFamily="50" charset="-128"/>
            </a:endParaRPr>
          </a:p>
          <a:p>
            <a:r>
              <a:rPr lang="ja-JP" altLang="en-US" sz="2000" dirty="0">
                <a:solidFill>
                  <a:srgbClr val="0070C0"/>
                </a:solidFill>
                <a:cs typeface="メイリオ" panose="020B0604030504040204" pitchFamily="50" charset="-128"/>
              </a:rPr>
              <a:t>編隊観測から現象の時・空間変動の分離</a:t>
            </a:r>
            <a:endParaRPr lang="en-US" altLang="ja-JP" sz="2000" dirty="0">
              <a:solidFill>
                <a:srgbClr val="0070C0"/>
              </a:solidFill>
              <a:cs typeface="メイリオ" panose="020B0604030504040204" pitchFamily="50" charset="-128"/>
            </a:endParaRPr>
          </a:p>
          <a:p>
            <a:pPr marL="0" indent="0">
              <a:buNone/>
            </a:pPr>
            <a:r>
              <a:rPr lang="en-US" altLang="ja-JP" sz="2000" dirty="0">
                <a:cs typeface="メイリオ" panose="020B0604030504040204" pitchFamily="50" charset="-128"/>
              </a:rPr>
              <a:t>	4</a:t>
            </a:r>
            <a:r>
              <a:rPr lang="ja-JP" altLang="en-US" sz="2000" dirty="0">
                <a:cs typeface="メイリオ" panose="020B0604030504040204" pitchFamily="50" charset="-128"/>
              </a:rPr>
              <a:t>以上の多衛星化</a:t>
            </a:r>
            <a:endParaRPr lang="en-US" altLang="ja-JP" sz="2000" dirty="0">
              <a:cs typeface="メイリオ" panose="020B0604030504040204" pitchFamily="50" charset="-128"/>
            </a:endParaRPr>
          </a:p>
          <a:p>
            <a:r>
              <a:rPr lang="ja-JP" altLang="en-US" sz="2000" dirty="0">
                <a:solidFill>
                  <a:srgbClr val="0070C0"/>
                </a:solidFill>
                <a:cs typeface="メイリオ" panose="020B0604030504040204" pitchFamily="50" charset="-128"/>
              </a:rPr>
              <a:t>撮像機器</a:t>
            </a:r>
            <a:r>
              <a:rPr lang="en-US" altLang="ja-JP" sz="2000" dirty="0">
                <a:solidFill>
                  <a:srgbClr val="0070C0"/>
                </a:solidFill>
                <a:cs typeface="メイリオ" panose="020B0604030504040204" pitchFamily="50" charset="-128"/>
              </a:rPr>
              <a:t>(</a:t>
            </a:r>
            <a:r>
              <a:rPr lang="ja-JP" altLang="en-US" sz="2000" dirty="0">
                <a:solidFill>
                  <a:srgbClr val="0070C0"/>
                </a:solidFill>
                <a:cs typeface="メイリオ" panose="020B0604030504040204" pitchFamily="50" charset="-128"/>
              </a:rPr>
              <a:t>オーロラ観測や</a:t>
            </a:r>
            <a:r>
              <a:rPr lang="en-US" altLang="ja-JP" sz="2000" dirty="0">
                <a:solidFill>
                  <a:srgbClr val="0070C0"/>
                </a:solidFill>
                <a:cs typeface="メイリオ" panose="020B0604030504040204" pitchFamily="50" charset="-128"/>
              </a:rPr>
              <a:t>ENA</a:t>
            </a:r>
            <a:r>
              <a:rPr lang="ja-JP" altLang="en-US" sz="2000" dirty="0">
                <a:solidFill>
                  <a:srgbClr val="0070C0"/>
                </a:solidFill>
                <a:cs typeface="メイリオ" panose="020B0604030504040204" pitchFamily="50" charset="-128"/>
              </a:rPr>
              <a:t>観測</a:t>
            </a:r>
            <a:r>
              <a:rPr lang="en-US" altLang="ja-JP" sz="2000" dirty="0">
                <a:solidFill>
                  <a:srgbClr val="0070C0"/>
                </a:solidFill>
                <a:cs typeface="メイリオ" panose="020B0604030504040204" pitchFamily="50" charset="-128"/>
              </a:rPr>
              <a:t>)</a:t>
            </a:r>
            <a:r>
              <a:rPr lang="ja-JP" altLang="en-US" sz="2000" dirty="0">
                <a:solidFill>
                  <a:srgbClr val="0070C0"/>
                </a:solidFill>
                <a:cs typeface="メイリオ" panose="020B0604030504040204" pitchFamily="50" charset="-128"/>
              </a:rPr>
              <a:t>の搭載</a:t>
            </a:r>
            <a:r>
              <a:rPr lang="ja-JP" altLang="en-US" sz="2000" dirty="0">
                <a:cs typeface="メイリオ" panose="020B0604030504040204" pitchFamily="50" charset="-128"/>
              </a:rPr>
              <a:t>，</a:t>
            </a:r>
            <a:r>
              <a:rPr lang="ja-JP" altLang="en-US" sz="2000" dirty="0">
                <a:solidFill>
                  <a:srgbClr val="0070C0"/>
                </a:solidFill>
                <a:cs typeface="メイリオ" panose="020B0604030504040204" pitchFamily="50" charset="-128"/>
              </a:rPr>
              <a:t>地上観測ネットワークとの連携</a:t>
            </a:r>
            <a:r>
              <a:rPr lang="ja-JP" altLang="en-US" sz="2000" dirty="0">
                <a:cs typeface="メイリオ" panose="020B0604030504040204" pitchFamily="50" charset="-128"/>
              </a:rPr>
              <a:t>，など</a:t>
            </a:r>
            <a:r>
              <a:rPr lang="en-US" altLang="ja-JP" sz="2000" dirty="0">
                <a:cs typeface="メイリオ" panose="020B0604030504040204" pitchFamily="50" charset="-128"/>
              </a:rPr>
              <a:t>…</a:t>
            </a:r>
            <a:endParaRPr kumimoji="1" lang="ja-JP" altLang="en-US" sz="2000" dirty="0">
              <a:cs typeface="メイリオ" panose="020B0604030504040204" pitchFamily="50" charset="-128"/>
            </a:endParaRPr>
          </a:p>
        </p:txBody>
      </p:sp>
      <p:sp>
        <p:nvSpPr>
          <p:cNvPr id="7" name="右矢印 6"/>
          <p:cNvSpPr/>
          <p:nvPr/>
        </p:nvSpPr>
        <p:spPr>
          <a:xfrm>
            <a:off x="648000" y="1872000"/>
            <a:ext cx="675421" cy="216024"/>
          </a:xfrm>
          <a:prstGeom prst="rightArrow">
            <a:avLst>
              <a:gd name="adj1" fmla="val 50000"/>
              <a:gd name="adj2" fmla="val 1346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Noto Sans CJK JP Regular" panose="020B0500000000000000" pitchFamily="34" charset="-128"/>
              <a:ea typeface="Noto Sans CJK JP Regular" panose="020B0500000000000000" pitchFamily="34" charset="-128"/>
            </a:endParaRPr>
          </a:p>
        </p:txBody>
      </p:sp>
      <p:sp>
        <p:nvSpPr>
          <p:cNvPr id="8" name="右矢印 7"/>
          <p:cNvSpPr/>
          <p:nvPr/>
        </p:nvSpPr>
        <p:spPr>
          <a:xfrm>
            <a:off x="648000" y="3140968"/>
            <a:ext cx="675421" cy="216024"/>
          </a:xfrm>
          <a:prstGeom prst="rightArrow">
            <a:avLst>
              <a:gd name="adj1" fmla="val 50000"/>
              <a:gd name="adj2" fmla="val 1346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Noto Sans CJK JP Regular" panose="020B0500000000000000" pitchFamily="34" charset="-128"/>
              <a:ea typeface="Noto Sans CJK JP Regular" panose="020B0500000000000000" pitchFamily="34" charset="-128"/>
            </a:endParaRPr>
          </a:p>
        </p:txBody>
      </p:sp>
      <p:sp>
        <p:nvSpPr>
          <p:cNvPr id="9" name="右矢印 8"/>
          <p:cNvSpPr/>
          <p:nvPr/>
        </p:nvSpPr>
        <p:spPr>
          <a:xfrm>
            <a:off x="648000" y="4077072"/>
            <a:ext cx="675421" cy="216024"/>
          </a:xfrm>
          <a:prstGeom prst="rightArrow">
            <a:avLst>
              <a:gd name="adj1" fmla="val 50000"/>
              <a:gd name="adj2" fmla="val 1346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Noto Sans CJK JP Regular" panose="020B0500000000000000" pitchFamily="34" charset="-128"/>
              <a:ea typeface="Noto Sans CJK JP Regular" panose="020B0500000000000000" pitchFamily="34" charset="-128"/>
            </a:endParaRPr>
          </a:p>
        </p:txBody>
      </p:sp>
      <p:sp>
        <p:nvSpPr>
          <p:cNvPr id="10" name="テキスト ボックス 9"/>
          <p:cNvSpPr txBox="1"/>
          <p:nvPr/>
        </p:nvSpPr>
        <p:spPr>
          <a:xfrm>
            <a:off x="936000" y="5313402"/>
            <a:ext cx="7272000" cy="707886"/>
          </a:xfrm>
          <a:prstGeom prst="rect">
            <a:avLst/>
          </a:prstGeom>
          <a:noFill/>
          <a:ln>
            <a:solidFill>
              <a:srgbClr val="FF0000"/>
            </a:solidFill>
          </a:ln>
        </p:spPr>
        <p:txBody>
          <a:bodyPr wrap="square" rtlCol="0">
            <a:spAutoFit/>
          </a:bodyPr>
          <a:lstStyle/>
          <a:p>
            <a:r>
              <a:rPr lang="ja-JP" altLang="en-US"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大規模計画化（</a:t>
            </a:r>
            <a:r>
              <a:rPr lang="en-US" altLang="ja-JP"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e.g. NASA MMS</a:t>
            </a:r>
            <a:r>
              <a:rPr lang="ja-JP" altLang="en-US"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は高機能の４衛星編隊からなる</a:t>
            </a:r>
            <a:r>
              <a:rPr lang="en-US" altLang="ja-JP"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billion $ </a:t>
            </a:r>
            <a:r>
              <a:rPr lang="ja-JP" altLang="en-US"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計画）し，将来計画が不透明化する傾向にある．</a:t>
            </a:r>
            <a:endParaRPr kumimoji="1" lang="ja-JP" altLang="en-US" sz="2000" dirty="0">
              <a:latin typeface="Noto Sans CJK JP Regular" panose="020B0500000000000000" pitchFamily="34" charset="-128"/>
              <a:ea typeface="Noto Sans CJK JP Regular" panose="020B0500000000000000" pitchFamily="34" charset="-128"/>
              <a:cs typeface="メイリオ" panose="020B0604030504040204" pitchFamily="50" charset="-128"/>
            </a:endParaRPr>
          </a:p>
        </p:txBody>
      </p:sp>
      <p:sp>
        <p:nvSpPr>
          <p:cNvPr id="4" name="テキスト ボックス 3">
            <a:extLst>
              <a:ext uri="{FF2B5EF4-FFF2-40B4-BE49-F238E27FC236}">
                <a16:creationId xmlns:a16="http://schemas.microsoft.com/office/drawing/2014/main" id="{4B09B604-E64A-49FD-85A6-15197E1DA3DC}"/>
              </a:ext>
            </a:extLst>
          </p:cNvPr>
          <p:cNvSpPr txBox="1"/>
          <p:nvPr/>
        </p:nvSpPr>
        <p:spPr>
          <a:xfrm>
            <a:off x="1094125" y="6237312"/>
            <a:ext cx="6955750" cy="461665"/>
          </a:xfrm>
          <a:prstGeom prst="rect">
            <a:avLst/>
          </a:prstGeom>
          <a:noFill/>
        </p:spPr>
        <p:txBody>
          <a:bodyPr wrap="none" rtlCol="0">
            <a:spAutoFit/>
          </a:bodyPr>
          <a:lstStyle/>
          <a:p>
            <a:r>
              <a:rPr kumimoji="1" lang="ja-JP" altLang="en-US" sz="2400" dirty="0">
                <a:latin typeface="Noto Sans CJK JP Medium" panose="020B0600000000000000" pitchFamily="34" charset="-128"/>
                <a:ea typeface="Noto Sans CJK JP Medium" panose="020B0600000000000000" pitchFamily="34" charset="-128"/>
              </a:rPr>
              <a:t>広大な宇宙空間の中で，数点の観測でよいのか？</a:t>
            </a:r>
          </a:p>
        </p:txBody>
      </p:sp>
    </p:spTree>
    <p:extLst>
      <p:ext uri="{BB962C8B-B14F-4D97-AF65-F5344CB8AC3E}">
        <p14:creationId xmlns:p14="http://schemas.microsoft.com/office/powerpoint/2010/main" val="1729645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8000"/>
            <a:ext cx="8229600" cy="646331"/>
          </a:xfrm>
        </p:spPr>
        <p:txBody>
          <a:bodyPr wrap="square">
            <a:spAutoFit/>
          </a:bodyPr>
          <a:lstStyle/>
          <a:p>
            <a:r>
              <a:rPr lang="ja-JP" altLang="en-US" sz="3600" dirty="0">
                <a:cs typeface="メイリオ" panose="020B0604030504040204" pitchFamily="50" charset="-128"/>
              </a:rPr>
              <a:t>超小型衛星時代の方向性</a:t>
            </a:r>
            <a:endParaRPr kumimoji="1" lang="ja-JP" altLang="en-US" sz="3600" dirty="0">
              <a:cs typeface="メイリオ" panose="020B0604030504040204" pitchFamily="50" charset="-128"/>
            </a:endParaRPr>
          </a:p>
        </p:txBody>
      </p:sp>
      <p:sp>
        <p:nvSpPr>
          <p:cNvPr id="3" name="コンテンツ プレースホルダー 2"/>
          <p:cNvSpPr>
            <a:spLocks noGrp="1"/>
          </p:cNvSpPr>
          <p:nvPr>
            <p:ph idx="4294967295"/>
          </p:nvPr>
        </p:nvSpPr>
        <p:spPr>
          <a:xfrm>
            <a:off x="648432" y="2969422"/>
            <a:ext cx="7812000" cy="2763834"/>
          </a:xfrm>
        </p:spPr>
        <p:txBody>
          <a:bodyPr wrap="square">
            <a:spAutoFit/>
          </a:bodyPr>
          <a:lstStyle/>
          <a:p>
            <a:r>
              <a:rPr kumimoji="1" lang="ja-JP" altLang="en-US" sz="2400" dirty="0">
                <a:solidFill>
                  <a:srgbClr val="0070C0"/>
                </a:solidFill>
                <a:cs typeface="メイリオ" panose="020B0604030504040204" pitchFamily="50" charset="-128"/>
              </a:rPr>
              <a:t>撮像衛星と「その場」観測の組み合わせ</a:t>
            </a:r>
            <a:endParaRPr kumimoji="1" lang="en-US" altLang="ja-JP" sz="2400" dirty="0">
              <a:solidFill>
                <a:srgbClr val="0070C0"/>
              </a:solidFill>
              <a:cs typeface="メイリオ" panose="020B0604030504040204" pitchFamily="50" charset="-128"/>
            </a:endParaRPr>
          </a:p>
          <a:p>
            <a:pPr lvl="1"/>
            <a:r>
              <a:rPr lang="ja-JP" altLang="en-US" sz="2000" dirty="0">
                <a:cs typeface="メイリオ" panose="020B0604030504040204" pitchFamily="50" charset="-128"/>
              </a:rPr>
              <a:t>撮像観測によって大局的な変動を把握しながら，「その場」観測データを解釈できる．</a:t>
            </a:r>
            <a:endParaRPr lang="en-US" altLang="ja-JP" sz="2000" dirty="0">
              <a:cs typeface="メイリオ" panose="020B0604030504040204" pitchFamily="50" charset="-128"/>
            </a:endParaRPr>
          </a:p>
          <a:p>
            <a:pPr lvl="1"/>
            <a:r>
              <a:rPr kumimoji="1" lang="en-US" altLang="ja-JP" sz="2000" dirty="0">
                <a:cs typeface="メイリオ" panose="020B0604030504040204" pitchFamily="50" charset="-128"/>
              </a:rPr>
              <a:t>X</a:t>
            </a:r>
            <a:r>
              <a:rPr kumimoji="1" lang="ja-JP" altLang="en-US" sz="2000" dirty="0">
                <a:cs typeface="メイリオ" panose="020B0604030504040204" pitchFamily="50" charset="-128"/>
              </a:rPr>
              <a:t>線磁気圏撮像</a:t>
            </a:r>
            <a:r>
              <a:rPr lang="en-US" altLang="ja-JP" sz="2000" dirty="0">
                <a:cs typeface="メイリオ" panose="020B0604030504040204" pitchFamily="50" charset="-128"/>
              </a:rPr>
              <a:t> (GEO-X)</a:t>
            </a:r>
            <a:r>
              <a:rPr kumimoji="1" lang="ja-JP" altLang="en-US" sz="2000" dirty="0">
                <a:cs typeface="メイリオ" panose="020B0604030504040204" pitchFamily="50" charset="-128"/>
              </a:rPr>
              <a:t>＋「その場」観測</a:t>
            </a:r>
            <a:endParaRPr kumimoji="1" lang="en-US" altLang="ja-JP" sz="2000" dirty="0">
              <a:cs typeface="メイリオ" panose="020B0604030504040204" pitchFamily="50" charset="-128"/>
            </a:endParaRPr>
          </a:p>
          <a:p>
            <a:pPr marL="57150" indent="0">
              <a:buNone/>
            </a:pPr>
            <a:endParaRPr kumimoji="1" lang="en-US" altLang="ja-JP" sz="2400" dirty="0">
              <a:cs typeface="メイリオ" panose="020B0604030504040204" pitchFamily="50" charset="-128"/>
            </a:endParaRPr>
          </a:p>
          <a:p>
            <a:r>
              <a:rPr lang="ja-JP" altLang="en-US" sz="2400" dirty="0">
                <a:solidFill>
                  <a:srgbClr val="FF0000"/>
                </a:solidFill>
                <a:cs typeface="メイリオ" panose="020B0604030504040204" pitchFamily="50" charset="-128"/>
              </a:rPr>
              <a:t>観測項目を絞った超小型衛星によるコンステレーション観測</a:t>
            </a:r>
            <a:endParaRPr kumimoji="1" lang="en-US" altLang="ja-JP" sz="2400" dirty="0">
              <a:solidFill>
                <a:srgbClr val="FF0000"/>
              </a:solidFill>
              <a:cs typeface="メイリオ" panose="020B0604030504040204" pitchFamily="50" charset="-128"/>
            </a:endParaRPr>
          </a:p>
        </p:txBody>
      </p:sp>
      <p:sp>
        <p:nvSpPr>
          <p:cNvPr id="4" name="テキスト ボックス 3"/>
          <p:cNvSpPr txBox="1"/>
          <p:nvPr/>
        </p:nvSpPr>
        <p:spPr>
          <a:xfrm>
            <a:off x="373981" y="1041896"/>
            <a:ext cx="8136904" cy="1077218"/>
          </a:xfrm>
          <a:prstGeom prst="rect">
            <a:avLst/>
          </a:prstGeom>
          <a:noFill/>
        </p:spPr>
        <p:txBody>
          <a:bodyPr wrap="square" rtlCol="0">
            <a:spAutoFit/>
          </a:bodyPr>
          <a:lstStyle/>
          <a:p>
            <a:pPr marL="457200" indent="-457200">
              <a:buFont typeface="Wingdings" panose="05000000000000000000" pitchFamily="2" charset="2"/>
              <a:buChar char="l"/>
            </a:pPr>
            <a:r>
              <a:rPr kumimoji="1" lang="ja-JP" altLang="en-US" sz="2400" dirty="0">
                <a:latin typeface="Noto Sans CJK JP Medium" panose="020B0600000000000000" pitchFamily="34" charset="-128"/>
                <a:ea typeface="Noto Sans CJK JP Medium" panose="020B0600000000000000" pitchFamily="34" charset="-128"/>
                <a:cs typeface="メイリオ" panose="020B0604030504040204" pitchFamily="50" charset="-128"/>
              </a:rPr>
              <a:t>知りたかったこと</a:t>
            </a:r>
            <a:r>
              <a:rPr kumimoji="1" lang="en-US" altLang="ja-JP" sz="2400" dirty="0">
                <a:latin typeface="Noto Sans CJK JP Medium" panose="020B0600000000000000" pitchFamily="34" charset="-128"/>
                <a:ea typeface="Noto Sans CJK JP Medium" panose="020B0600000000000000" pitchFamily="34" charset="-128"/>
                <a:cs typeface="メイリオ" panose="020B0604030504040204" pitchFamily="50" charset="-128"/>
              </a:rPr>
              <a:t>…</a:t>
            </a:r>
          </a:p>
          <a:p>
            <a:pPr marL="800100" lvl="1" indent="-342900">
              <a:buFont typeface="メイリオ" panose="020B0604030504040204" pitchFamily="50" charset="-128"/>
              <a:buChar char="⁻"/>
            </a:pPr>
            <a:r>
              <a:rPr kumimoji="1" lang="ja-JP" altLang="en-US" sz="2000" dirty="0">
                <a:solidFill>
                  <a:srgbClr val="FF0000"/>
                </a:solidFill>
                <a:latin typeface="Noto Sans CJK JP Regular" panose="020B0500000000000000" pitchFamily="34" charset="-128"/>
                <a:ea typeface="Noto Sans CJK JP Regular" panose="020B0500000000000000" pitchFamily="34" charset="-128"/>
                <a:cs typeface="メイリオ" panose="020B0604030504040204" pitchFamily="50" charset="-128"/>
              </a:rPr>
              <a:t>局所的に過ぎない「その場」観測を現象の大局的な文脈の中に位置づけることで，ブレークスルーを得たい．</a:t>
            </a:r>
          </a:p>
        </p:txBody>
      </p:sp>
      <p:sp>
        <p:nvSpPr>
          <p:cNvPr id="5" name="下矢印 4"/>
          <p:cNvSpPr/>
          <p:nvPr/>
        </p:nvSpPr>
        <p:spPr>
          <a:xfrm>
            <a:off x="4122384" y="2311600"/>
            <a:ext cx="864096" cy="46746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Noto Sans CJK JP Regular" panose="020B0500000000000000" pitchFamily="34" charset="-128"/>
              <a:ea typeface="Noto Sans CJK JP Regular" panose="020B0500000000000000" pitchFamily="34" charset="-128"/>
            </a:endParaRPr>
          </a:p>
        </p:txBody>
      </p:sp>
    </p:spTree>
    <p:extLst>
      <p:ext uri="{BB962C8B-B14F-4D97-AF65-F5344CB8AC3E}">
        <p14:creationId xmlns:p14="http://schemas.microsoft.com/office/powerpoint/2010/main" val="3942904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spAutoFit/>
          </a:bodyPr>
          <a:lstStyle/>
          <a:p>
            <a:r>
              <a:rPr lang="ja-JP" altLang="en-US" sz="3600" dirty="0">
                <a:cs typeface="メイリオ" panose="020B0604030504040204" pitchFamily="50" charset="-128"/>
              </a:rPr>
              <a:t>コンステレーション観測</a:t>
            </a:r>
            <a:endParaRPr kumimoji="1" lang="ja-JP" altLang="en-US" sz="3600" dirty="0">
              <a:cs typeface="メイリオ" panose="020B0604030504040204" pitchFamily="50" charset="-128"/>
            </a:endParaRPr>
          </a:p>
        </p:txBody>
      </p:sp>
      <p:sp>
        <p:nvSpPr>
          <p:cNvPr id="3" name="コンテンツ プレースホルダー 2"/>
          <p:cNvSpPr>
            <a:spLocks noGrp="1"/>
          </p:cNvSpPr>
          <p:nvPr>
            <p:ph idx="1"/>
          </p:nvPr>
        </p:nvSpPr>
        <p:spPr>
          <a:xfrm>
            <a:off x="457200" y="1080000"/>
            <a:ext cx="8229600" cy="5090624"/>
          </a:xfrm>
        </p:spPr>
        <p:txBody>
          <a:bodyPr>
            <a:spAutoFit/>
          </a:bodyPr>
          <a:lstStyle/>
          <a:p>
            <a:r>
              <a:rPr kumimoji="1" lang="ja-JP" altLang="en-US" sz="2400" dirty="0">
                <a:cs typeface="メイリオ" panose="020B0604030504040204" pitchFamily="50" charset="-128"/>
              </a:rPr>
              <a:t>「その場」観測のみでも空間構造を把握したい．</a:t>
            </a:r>
            <a:endParaRPr kumimoji="1" lang="en-US" altLang="ja-JP" sz="2400" dirty="0">
              <a:cs typeface="メイリオ" panose="020B0604030504040204" pitchFamily="50" charset="-128"/>
            </a:endParaRPr>
          </a:p>
          <a:p>
            <a:pPr marL="800100" lvl="2" indent="0">
              <a:buNone/>
            </a:pPr>
            <a:r>
              <a:rPr lang="ja-JP" altLang="en-US" sz="2400" dirty="0">
                <a:cs typeface="メイリオ" panose="020B0604030504040204" pitchFamily="50" charset="-128"/>
              </a:rPr>
              <a:t>コンステレーション観測</a:t>
            </a:r>
            <a:endParaRPr lang="en-US" altLang="ja-JP" sz="2400" dirty="0">
              <a:cs typeface="メイリオ" panose="020B0604030504040204" pitchFamily="50" charset="-128"/>
            </a:endParaRPr>
          </a:p>
          <a:p>
            <a:r>
              <a:rPr lang="ja-JP" altLang="en-US" sz="2400" dirty="0">
                <a:cs typeface="メイリオ" panose="020B0604030504040204" pitchFamily="50" charset="-128"/>
              </a:rPr>
              <a:t>数十～数百の多点ネットワーク観測でブレークスルーが得られるはず！</a:t>
            </a:r>
            <a:endParaRPr lang="en-US" altLang="ja-JP" sz="2400" dirty="0">
              <a:cs typeface="メイリオ" panose="020B0604030504040204" pitchFamily="50" charset="-128"/>
            </a:endParaRPr>
          </a:p>
          <a:p>
            <a:pPr marL="0" indent="0">
              <a:buNone/>
            </a:pPr>
            <a:endParaRPr lang="en-US" altLang="ja-JP" sz="1200" dirty="0">
              <a:cs typeface="メイリオ" panose="020B0604030504040204" pitchFamily="50" charset="-128"/>
            </a:endParaRPr>
          </a:p>
          <a:p>
            <a:r>
              <a:rPr lang="ja-JP" altLang="en-US" sz="2400" dirty="0">
                <a:cs typeface="メイリオ" panose="020B0604030504040204" pitchFamily="50" charset="-128"/>
              </a:rPr>
              <a:t>搭載観測項目は絞り込む</a:t>
            </a:r>
            <a:endParaRPr lang="en-US" altLang="ja-JP" sz="2400" dirty="0">
              <a:cs typeface="メイリオ" panose="020B0604030504040204" pitchFamily="50" charset="-128"/>
            </a:endParaRPr>
          </a:p>
          <a:p>
            <a:pPr lvl="1"/>
            <a:r>
              <a:rPr lang="ja-JP" altLang="en-US" sz="2000" dirty="0">
                <a:cs typeface="メイリオ" panose="020B0604030504040204" pitchFamily="50" charset="-128"/>
              </a:rPr>
              <a:t>「同じ衛星に包括的な機器セットを搭載」という制約を放棄</a:t>
            </a:r>
            <a:endParaRPr lang="en-US" altLang="ja-JP" sz="2000" dirty="0">
              <a:cs typeface="メイリオ" panose="020B0604030504040204" pitchFamily="50" charset="-128"/>
            </a:endParaRPr>
          </a:p>
          <a:p>
            <a:pPr lvl="1"/>
            <a:r>
              <a:rPr lang="ja-JP" altLang="en-US" sz="2000" dirty="0">
                <a:cs typeface="メイリオ" panose="020B0604030504040204" pitchFamily="50" charset="-128"/>
              </a:rPr>
              <a:t>異なる観測項目の多点ネットワーク観測でカバー</a:t>
            </a:r>
            <a:endParaRPr lang="en-US" altLang="ja-JP" sz="2000" dirty="0">
              <a:cs typeface="メイリオ" panose="020B0604030504040204" pitchFamily="50" charset="-128"/>
            </a:endParaRPr>
          </a:p>
          <a:p>
            <a:pPr lvl="1"/>
            <a:r>
              <a:rPr lang="ja-JP" altLang="en-US" sz="2000" dirty="0">
                <a:cs typeface="メイリオ" panose="020B0604030504040204" pitchFamily="50" charset="-128"/>
              </a:rPr>
              <a:t>１つの衛星の喪失に対しても，ロバストに観測を継続可能</a:t>
            </a:r>
            <a:endParaRPr lang="en-US" altLang="ja-JP" sz="2000" dirty="0">
              <a:cs typeface="メイリオ" panose="020B0604030504040204" pitchFamily="50" charset="-128"/>
            </a:endParaRPr>
          </a:p>
          <a:p>
            <a:r>
              <a:rPr kumimoji="1" lang="ja-JP" altLang="en-US" sz="2400" dirty="0">
                <a:cs typeface="メイリオ" panose="020B0604030504040204" pitchFamily="50" charset="-128"/>
              </a:rPr>
              <a:t>大量生産によるコスト削減への期待</a:t>
            </a:r>
            <a:endParaRPr kumimoji="1" lang="en-US" altLang="ja-JP" sz="2400" dirty="0">
              <a:cs typeface="メイリオ" panose="020B0604030504040204" pitchFamily="50" charset="-128"/>
            </a:endParaRPr>
          </a:p>
          <a:p>
            <a:pPr lvl="1"/>
            <a:r>
              <a:rPr lang="ja-JP" altLang="en-US" sz="2000" dirty="0">
                <a:cs typeface="メイリオ" panose="020B0604030504040204" pitchFamily="50" charset="-128"/>
              </a:rPr>
              <a:t>たかだか数機程度の生産では，コスト削減効果は見込めず，むしろオーバーヘッドで高額化</a:t>
            </a:r>
            <a:endParaRPr lang="en-US" altLang="ja-JP" sz="2000" dirty="0">
              <a:cs typeface="メイリオ" panose="020B0604030504040204" pitchFamily="50" charset="-128"/>
            </a:endParaRPr>
          </a:p>
          <a:p>
            <a:r>
              <a:rPr kumimoji="1" lang="ja-JP" altLang="en-US" sz="2600" dirty="0">
                <a:cs typeface="メイリオ" panose="020B0604030504040204" pitchFamily="50" charset="-128"/>
              </a:rPr>
              <a:t>本格的な科学観測が可能な超小型衛星の必要性</a:t>
            </a:r>
            <a:endParaRPr kumimoji="1" lang="en-US" altLang="ja-JP" sz="2600" dirty="0">
              <a:cs typeface="メイリオ" panose="020B0604030504040204" pitchFamily="50" charset="-128"/>
            </a:endParaRPr>
          </a:p>
        </p:txBody>
      </p:sp>
      <p:pic>
        <p:nvPicPr>
          <p:cNvPr id="5" name="図 4">
            <a:extLst>
              <a:ext uri="{FF2B5EF4-FFF2-40B4-BE49-F238E27FC236}">
                <a16:creationId xmlns:a16="http://schemas.microsoft.com/office/drawing/2014/main" id="{EF2EE823-F77B-463D-81D3-6E8903FD80C4}"/>
              </a:ext>
            </a:extLst>
          </p:cNvPr>
          <p:cNvPicPr>
            <a:picLocks noChangeAspect="1"/>
          </p:cNvPicPr>
          <p:nvPr/>
        </p:nvPicPr>
        <p:blipFill>
          <a:blip r:embed="rId2"/>
          <a:stretch>
            <a:fillRect/>
          </a:stretch>
        </p:blipFill>
        <p:spPr>
          <a:xfrm>
            <a:off x="467544" y="1588770"/>
            <a:ext cx="725487" cy="256054"/>
          </a:xfrm>
          <a:prstGeom prst="rect">
            <a:avLst/>
          </a:prstGeom>
        </p:spPr>
      </p:pic>
    </p:spTree>
    <p:extLst>
      <p:ext uri="{BB962C8B-B14F-4D97-AF65-F5344CB8AC3E}">
        <p14:creationId xmlns:p14="http://schemas.microsoft.com/office/powerpoint/2010/main" val="3314808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spAutoFit/>
          </a:bodyPr>
          <a:lstStyle/>
          <a:p>
            <a:r>
              <a:rPr lang="ja-JP" altLang="en-US" dirty="0">
                <a:cs typeface="メイリオ" panose="020B0604030504040204" pitchFamily="50" charset="-128"/>
              </a:rPr>
              <a:t>単一項目観測の</a:t>
            </a:r>
            <a:r>
              <a:rPr lang="ja-JP" altLang="en-US" sz="3600" dirty="0">
                <a:cs typeface="メイリオ" panose="020B0604030504040204" pitchFamily="50" charset="-128"/>
              </a:rPr>
              <a:t>例：</a:t>
            </a:r>
            <a:r>
              <a:rPr kumimoji="1" lang="ja-JP" altLang="en-US" sz="3600" dirty="0">
                <a:cs typeface="メイリオ" panose="020B0604030504040204" pitchFamily="50" charset="-128"/>
              </a:rPr>
              <a:t>精密磁場観測</a:t>
            </a:r>
            <a:endParaRPr kumimoji="1" lang="ja-JP" altLang="en-US" sz="3600" baseline="30000" dirty="0">
              <a:cs typeface="メイリオ" panose="020B0604030504040204" pitchFamily="50" charset="-128"/>
            </a:endParaRPr>
          </a:p>
        </p:txBody>
      </p:sp>
      <p:sp>
        <p:nvSpPr>
          <p:cNvPr id="3" name="コンテンツ プレースホルダー 2"/>
          <p:cNvSpPr>
            <a:spLocks noGrp="1"/>
          </p:cNvSpPr>
          <p:nvPr>
            <p:ph idx="1"/>
          </p:nvPr>
        </p:nvSpPr>
        <p:spPr>
          <a:xfrm>
            <a:off x="342000" y="1080000"/>
            <a:ext cx="8460000" cy="4967514"/>
          </a:xfrm>
        </p:spPr>
        <p:txBody>
          <a:bodyPr wrap="square">
            <a:spAutoFit/>
          </a:bodyPr>
          <a:lstStyle/>
          <a:p>
            <a:r>
              <a:rPr lang="en-US" altLang="ja-JP" sz="2400" dirty="0">
                <a:latin typeface="Noto Sans CJK JP Regular" panose="020B0500000000000000" pitchFamily="34" charset="-128"/>
                <a:ea typeface="Noto Sans CJK JP Regular" panose="020B0500000000000000" pitchFamily="34" charset="-128"/>
                <a:cs typeface="メイリオ" panose="020B0604030504040204" pitchFamily="50" charset="-128"/>
              </a:rPr>
              <a:t>21</a:t>
            </a:r>
            <a:r>
              <a:rPr lang="ja-JP" altLang="en-US" sz="2400" dirty="0">
                <a:latin typeface="Noto Sans CJK JP Regular" panose="020B0500000000000000" pitchFamily="34" charset="-128"/>
                <a:ea typeface="Noto Sans CJK JP Regular" panose="020B0500000000000000" pitchFamily="34" charset="-128"/>
                <a:cs typeface="メイリオ" panose="020B0604030504040204" pitchFamily="50" charset="-128"/>
              </a:rPr>
              <a:t>世紀にはいってから国際標準磁場モデル</a:t>
            </a:r>
            <a:r>
              <a:rPr lang="en-US" altLang="ja-JP" sz="2400" dirty="0">
                <a:latin typeface="Noto Sans CJK JP Regular" panose="020B0500000000000000" pitchFamily="34" charset="-128"/>
                <a:ea typeface="Noto Sans CJK JP Regular" panose="020B0500000000000000" pitchFamily="34" charset="-128"/>
                <a:cs typeface="メイリオ" panose="020B0604030504040204" pitchFamily="50" charset="-128"/>
              </a:rPr>
              <a:t>(IGRF)</a:t>
            </a:r>
            <a:r>
              <a:rPr lang="ja-JP" altLang="en-US" sz="2400" dirty="0">
                <a:latin typeface="Noto Sans CJK JP Regular" panose="020B0500000000000000" pitchFamily="34" charset="-128"/>
                <a:ea typeface="Noto Sans CJK JP Regular" panose="020B0500000000000000" pitchFamily="34" charset="-128"/>
                <a:cs typeface="メイリオ" panose="020B0604030504040204" pitchFamily="50" charset="-128"/>
              </a:rPr>
              <a:t>の作成には，衛星観測による精密磁場データが必要不可欠．</a:t>
            </a:r>
            <a:endParaRPr lang="en-US" altLang="ja-JP" sz="1200" dirty="0">
              <a:cs typeface="メイリオ" panose="020B0604030504040204" pitchFamily="50" charset="-128"/>
            </a:endParaRPr>
          </a:p>
          <a:p>
            <a:r>
              <a:rPr lang="ja-JP" altLang="en-US" sz="2400" dirty="0">
                <a:latin typeface="Noto Sans CJK JP Regular" panose="020B0500000000000000" pitchFamily="34" charset="-128"/>
                <a:ea typeface="Noto Sans CJK JP Regular" panose="020B0500000000000000" pitchFamily="34" charset="-128"/>
                <a:cs typeface="メイリオ" panose="020B0604030504040204" pitchFamily="50" charset="-128"/>
              </a:rPr>
              <a:t>精密磁場観測の多衛星観測で何ができるようになるのか？</a:t>
            </a:r>
            <a:endParaRPr lang="en-US" altLang="ja-JP" sz="2400" dirty="0">
              <a:latin typeface="Noto Sans CJK JP Regular" panose="020B0500000000000000" pitchFamily="34" charset="-128"/>
              <a:ea typeface="Noto Sans CJK JP Regular" panose="020B0500000000000000" pitchFamily="34" charset="-128"/>
              <a:cs typeface="メイリオ" panose="020B0604030504040204" pitchFamily="50" charset="-128"/>
            </a:endParaRPr>
          </a:p>
          <a:p>
            <a:pPr marL="400050" lvl="1" indent="0">
              <a:buNone/>
            </a:pPr>
            <a:r>
              <a:rPr lang="en-US" altLang="ja-JP" sz="2000" dirty="0">
                <a:cs typeface="メイリオ" panose="020B0604030504040204" pitchFamily="50" charset="-128"/>
              </a:rPr>
              <a:t>ESA Swarm</a:t>
            </a:r>
            <a:r>
              <a:rPr lang="ja-JP" altLang="en-US" sz="2000" dirty="0">
                <a:cs typeface="メイリオ" panose="020B0604030504040204" pitchFamily="50" charset="-128"/>
              </a:rPr>
              <a:t>衛星（</a:t>
            </a:r>
            <a:r>
              <a:rPr lang="en-US" altLang="ja-JP" sz="2000" dirty="0">
                <a:cs typeface="メイリオ" panose="020B0604030504040204" pitchFamily="50" charset="-128"/>
              </a:rPr>
              <a:t>3</a:t>
            </a:r>
            <a:r>
              <a:rPr lang="ja-JP" altLang="en-US" sz="2000" dirty="0">
                <a:cs typeface="メイリオ" panose="020B0604030504040204" pitchFamily="50" charset="-128"/>
              </a:rPr>
              <a:t>機による精密磁場観測）</a:t>
            </a:r>
            <a:endParaRPr lang="en-US" altLang="ja-JP" sz="2000" dirty="0">
              <a:latin typeface="Noto Sans CJK JP Regular" panose="020B0500000000000000" pitchFamily="34" charset="-128"/>
              <a:ea typeface="Noto Sans CJK JP Regular" panose="020B0500000000000000" pitchFamily="34" charset="-128"/>
              <a:cs typeface="メイリオ" panose="020B0604030504040204" pitchFamily="50" charset="-128"/>
            </a:endParaRPr>
          </a:p>
          <a:p>
            <a:pPr lvl="1"/>
            <a:r>
              <a:rPr lang="ja-JP" altLang="en-US"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コア表面流の高次マッピング</a:t>
            </a:r>
            <a:endParaRPr lang="en-US" altLang="ja-JP" sz="2000" dirty="0">
              <a:latin typeface="Noto Sans CJK JP Regular" panose="020B0500000000000000" pitchFamily="34" charset="-128"/>
              <a:ea typeface="Noto Sans CJK JP Regular" panose="020B0500000000000000" pitchFamily="34" charset="-128"/>
              <a:cs typeface="メイリオ" panose="020B0604030504040204" pitchFamily="50" charset="-128"/>
            </a:endParaRPr>
          </a:p>
          <a:p>
            <a:pPr lvl="1"/>
            <a:r>
              <a:rPr lang="ja-JP" altLang="en-US"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海洋ダイナモ現象の検出</a:t>
            </a:r>
            <a:endParaRPr lang="en-US" altLang="ja-JP" sz="2000" dirty="0">
              <a:latin typeface="Noto Sans CJK JP Regular" panose="020B0500000000000000" pitchFamily="34" charset="-128"/>
              <a:ea typeface="Noto Sans CJK JP Regular" panose="020B0500000000000000" pitchFamily="34" charset="-128"/>
              <a:cs typeface="メイリオ" panose="020B0604030504040204" pitchFamily="50" charset="-128"/>
            </a:endParaRPr>
          </a:p>
          <a:p>
            <a:pPr lvl="1"/>
            <a:r>
              <a:rPr lang="ja-JP" altLang="en-US"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短周期大気重力波の全球分布</a:t>
            </a:r>
            <a:endParaRPr lang="en-US" altLang="ja-JP" sz="2000" dirty="0">
              <a:latin typeface="Noto Sans CJK JP Regular" panose="020B0500000000000000" pitchFamily="34" charset="-128"/>
              <a:ea typeface="Noto Sans CJK JP Regular" panose="020B0500000000000000" pitchFamily="34" charset="-128"/>
              <a:cs typeface="メイリオ" panose="020B0604030504040204" pitchFamily="50" charset="-128"/>
            </a:endParaRPr>
          </a:p>
          <a:p>
            <a:pPr lvl="1"/>
            <a:r>
              <a:rPr lang="ja-JP" altLang="en-US" sz="2000" dirty="0">
                <a:solidFill>
                  <a:srgbClr val="FF0000"/>
                </a:solidFill>
                <a:latin typeface="Noto Sans CJK JP Regular" panose="020B0500000000000000" pitchFamily="34" charset="-128"/>
                <a:ea typeface="Noto Sans CJK JP Regular" panose="020B0500000000000000" pitchFamily="34" charset="-128"/>
                <a:cs typeface="メイリオ" panose="020B0604030504040204" pitchFamily="50" charset="-128"/>
              </a:rPr>
              <a:t>沿磁力線電流分布のマッピング</a:t>
            </a:r>
            <a:endParaRPr lang="en-US" altLang="ja-JP" sz="2000" dirty="0">
              <a:solidFill>
                <a:srgbClr val="FF0000"/>
              </a:solidFill>
              <a:latin typeface="Noto Sans CJK JP Regular" panose="020B0500000000000000" pitchFamily="34" charset="-128"/>
              <a:ea typeface="Noto Sans CJK JP Regular" panose="020B0500000000000000" pitchFamily="34" charset="-128"/>
              <a:cs typeface="メイリオ" panose="020B0604030504040204" pitchFamily="50" charset="-128"/>
            </a:endParaRPr>
          </a:p>
          <a:p>
            <a:pPr marL="457200" lvl="1" indent="0">
              <a:buNone/>
            </a:pPr>
            <a:r>
              <a:rPr lang="ja-JP" altLang="en-US" sz="2000" dirty="0">
                <a:latin typeface="Noto Sans CJK JP Regular" panose="020B0500000000000000" pitchFamily="34" charset="-128"/>
                <a:ea typeface="Noto Sans CJK JP Regular" panose="020B0500000000000000" pitchFamily="34" charset="-128"/>
                <a:cs typeface="メイリオ" panose="020B0604030504040204" pitchFamily="50" charset="-128"/>
              </a:rPr>
              <a:t>　など</a:t>
            </a:r>
          </a:p>
          <a:p>
            <a:pPr marL="400050" lvl="1" indent="0">
              <a:buNone/>
            </a:pPr>
            <a:r>
              <a:rPr kumimoji="1" lang="en-US" altLang="ja-JP" sz="1800" dirty="0">
                <a:cs typeface="メイリオ" panose="020B0604030504040204" pitchFamily="50" charset="-128"/>
              </a:rPr>
              <a:t>(*)10000 </a:t>
            </a:r>
            <a:r>
              <a:rPr kumimoji="1" lang="en-US" altLang="ja-JP" sz="1800" dirty="0" err="1">
                <a:cs typeface="メイリオ" panose="020B0604030504040204" pitchFamily="50" charset="-128"/>
              </a:rPr>
              <a:t>nT</a:t>
            </a:r>
            <a:r>
              <a:rPr kumimoji="1" lang="ja-JP" altLang="en-US" sz="1800" dirty="0">
                <a:cs typeface="メイリオ" panose="020B0604030504040204" pitchFamily="50" charset="-128"/>
              </a:rPr>
              <a:t>の背景磁場の中で</a:t>
            </a:r>
            <a:r>
              <a:rPr kumimoji="1" lang="en-US" altLang="ja-JP" sz="1800" dirty="0">
                <a:cs typeface="メイリオ" panose="020B0604030504040204" pitchFamily="50" charset="-128"/>
              </a:rPr>
              <a:t>0.1 </a:t>
            </a:r>
            <a:r>
              <a:rPr kumimoji="1" lang="en-US" altLang="ja-JP" sz="1800" dirty="0" err="1">
                <a:cs typeface="メイリオ" panose="020B0604030504040204" pitchFamily="50" charset="-128"/>
              </a:rPr>
              <a:t>nT</a:t>
            </a:r>
            <a:r>
              <a:rPr kumimoji="1" lang="ja-JP" altLang="en-US" sz="1800" dirty="0">
                <a:cs typeface="メイリオ" panose="020B0604030504040204" pitchFamily="50" charset="-128"/>
              </a:rPr>
              <a:t>の精度</a:t>
            </a:r>
            <a:r>
              <a:rPr lang="ja-JP" altLang="en-US" sz="1800" dirty="0">
                <a:cs typeface="メイリオ" panose="020B0604030504040204" pitchFamily="50" charset="-128"/>
              </a:rPr>
              <a:t>で計測．</a:t>
            </a:r>
            <a:endParaRPr lang="en-US" altLang="ja-JP" sz="1800" dirty="0">
              <a:cs typeface="メイリオ" panose="020B0604030504040204" pitchFamily="50" charset="-128"/>
            </a:endParaRPr>
          </a:p>
          <a:p>
            <a:pPr marL="400050" lvl="1" indent="0">
              <a:buNone/>
            </a:pPr>
            <a:r>
              <a:rPr kumimoji="1" lang="ja-JP" altLang="en-US" sz="1800" dirty="0">
                <a:cs typeface="メイリオ" panose="020B0604030504040204" pitchFamily="50" charset="-128"/>
              </a:rPr>
              <a:t>ベクトルで保証する為には，数</a:t>
            </a:r>
            <a:r>
              <a:rPr kumimoji="1" lang="en-US" altLang="ja-JP" sz="1800" dirty="0" err="1">
                <a:cs typeface="メイリオ" panose="020B0604030504040204" pitchFamily="50" charset="-128"/>
              </a:rPr>
              <a:t>arcsec</a:t>
            </a:r>
            <a:r>
              <a:rPr kumimoji="1" lang="ja-JP" altLang="en-US" sz="1800" dirty="0">
                <a:cs typeface="メイリオ" panose="020B0604030504040204" pitchFamily="50" charset="-128"/>
              </a:rPr>
              <a:t>の姿勢決定精度が必要．</a:t>
            </a:r>
            <a:endParaRPr kumimoji="1" lang="en-US" altLang="ja-JP" sz="1800" dirty="0">
              <a:cs typeface="メイリオ" panose="020B0604030504040204" pitchFamily="50" charset="-128"/>
            </a:endParaRPr>
          </a:p>
          <a:p>
            <a:pPr marL="0" indent="0">
              <a:buNone/>
            </a:pPr>
            <a:endParaRPr kumimoji="1" lang="en-US" altLang="ja-JP" sz="2200" dirty="0">
              <a:cs typeface="メイリオ" panose="020B0604030504040204" pitchFamily="50" charset="-128"/>
            </a:endParaRPr>
          </a:p>
          <a:p>
            <a:pPr marL="0" indent="0">
              <a:buNone/>
            </a:pPr>
            <a:r>
              <a:rPr kumimoji="1" lang="ja-JP" altLang="en-US" sz="2200" dirty="0">
                <a:solidFill>
                  <a:srgbClr val="FF0000"/>
                </a:solidFill>
                <a:cs typeface="メイリオ" panose="020B0604030504040204" pitchFamily="50" charset="-128"/>
              </a:rPr>
              <a:t>超高層大気から固体地球までの広い研究分野をカバー</a:t>
            </a:r>
            <a:endParaRPr kumimoji="1" lang="en-US" altLang="ja-JP" sz="2200" dirty="0">
              <a:solidFill>
                <a:srgbClr val="FF0000"/>
              </a:solidFill>
              <a:cs typeface="メイリオ" panose="020B0604030504040204" pitchFamily="50" charset="-128"/>
            </a:endParaRPr>
          </a:p>
        </p:txBody>
      </p:sp>
    </p:spTree>
    <p:extLst>
      <p:ext uri="{BB962C8B-B14F-4D97-AF65-F5344CB8AC3E}">
        <p14:creationId xmlns:p14="http://schemas.microsoft.com/office/powerpoint/2010/main" val="52900933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23774F2162240468EE0D240EBB0A99F" ma:contentTypeVersion="7" ma:contentTypeDescription="新しいドキュメントを作成します。" ma:contentTypeScope="" ma:versionID="c0e6d7958ebfb1afdf66de3c81f612aa">
  <xsd:schema xmlns:xsd="http://www.w3.org/2001/XMLSchema" xmlns:xs="http://www.w3.org/2001/XMLSchema" xmlns:p="http://schemas.microsoft.com/office/2006/metadata/properties" xmlns:ns2="0ee932dc-2e11-4cde-b3a6-272f30dce50d" targetNamespace="http://schemas.microsoft.com/office/2006/metadata/properties" ma:root="true" ma:fieldsID="1cfad4c921093cfdd107b8fb3ae2ad8c" ns2:_="">
    <xsd:import namespace="0ee932dc-2e11-4cde-b3a6-272f30dce50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e932dc-2e11-4cde-b3a6-272f30dce5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1C4A72-750A-490D-8886-7E41269C9486}"/>
</file>

<file path=customXml/itemProps2.xml><?xml version="1.0" encoding="utf-8"?>
<ds:datastoreItem xmlns:ds="http://schemas.openxmlformats.org/officeDocument/2006/customXml" ds:itemID="{483780C2-5E6E-47F4-9AF9-6ED728167FEE}"/>
</file>

<file path=customXml/itemProps3.xml><?xml version="1.0" encoding="utf-8"?>
<ds:datastoreItem xmlns:ds="http://schemas.openxmlformats.org/officeDocument/2006/customXml" ds:itemID="{EEF40A30-617C-43A8-BAD0-3D37AED889B8}"/>
</file>

<file path=docProps/app.xml><?xml version="1.0" encoding="utf-8"?>
<Properties xmlns="http://schemas.openxmlformats.org/officeDocument/2006/extended-properties" xmlns:vt="http://schemas.openxmlformats.org/officeDocument/2006/docPropsVTypes">
  <TotalTime>0</TotalTime>
  <Words>1874</Words>
  <Application>Microsoft Office PowerPoint</Application>
  <PresentationFormat>画面に合わせる (4:3)</PresentationFormat>
  <Paragraphs>169</Paragraphs>
  <Slides>17</Slides>
  <Notes>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Noto Sans CJK JP Medium</vt:lpstr>
      <vt:lpstr>Noto Sans CJK JP Regular</vt:lpstr>
      <vt:lpstr>メイリオ</vt:lpstr>
      <vt:lpstr>游ゴシック</vt:lpstr>
      <vt:lpstr>Arial</vt:lpstr>
      <vt:lpstr>Calibri</vt:lpstr>
      <vt:lpstr>Times New Roman</vt:lpstr>
      <vt:lpstr>Wingdings</vt:lpstr>
      <vt:lpstr>Office テーマ</vt:lpstr>
      <vt:lpstr>超多点観測による 宇宙環境変動の理解</vt:lpstr>
      <vt:lpstr>宇宙環境変動とは？</vt:lpstr>
      <vt:lpstr>宇宙嵐と放射線帯変動</vt:lpstr>
      <vt:lpstr>宇宙環境変動の研究手法</vt:lpstr>
      <vt:lpstr>超小型衛星ネットワーク観測</vt:lpstr>
      <vt:lpstr>宇宙環境変動観測のこれまでの方向性</vt:lpstr>
      <vt:lpstr>超小型衛星時代の方向性</vt:lpstr>
      <vt:lpstr>コンステレーション観測</vt:lpstr>
      <vt:lpstr>単一項目観測の例：精密磁場観測</vt:lpstr>
      <vt:lpstr>宇宙環境と沿磁力線電流</vt:lpstr>
      <vt:lpstr>商用衛星網を使った沿磁力線電流分布の観測</vt:lpstr>
      <vt:lpstr>Ørsted衛星</vt:lpstr>
      <vt:lpstr>単一項目観測の例：高エネルギー降下電子</vt:lpstr>
      <vt:lpstr>超小型衛星搭載高エネルギー電子計測器の開発</vt:lpstr>
      <vt:lpstr>放射線帯からの降下電子の全球的計測</vt:lpstr>
      <vt:lpstr>地球周辺における将来の宇宙環境計測</vt:lpstr>
      <vt:lpstr>まとめ 超小型衛星による宇宙環境のネットワーク観測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2022-01-16T15:33:07Z</dcterms:created>
  <dcterms:modified xsi:type="dcterms:W3CDTF">2022-01-16T16:11:37Z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0x010100023774F2162240468EE0D240EBB0A99F</vt:lpwstr>
  </property>
</Properties>
</file>