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61" r:id="rId3"/>
    <p:sldId id="257" r:id="rId4"/>
    <p:sldId id="258" r:id="rId5"/>
    <p:sldId id="265" r:id="rId6"/>
    <p:sldId id="263" r:id="rId7"/>
    <p:sldId id="268" r:id="rId8"/>
    <p:sldId id="267" r:id="rId9"/>
    <p:sldId id="272" r:id="rId10"/>
    <p:sldId id="266" r:id="rId11"/>
    <p:sldId id="270" r:id="rId12"/>
    <p:sldId id="269" r:id="rId13"/>
    <p:sldId id="259" r:id="rId14"/>
    <p:sldId id="27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テーマ スタイル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2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6A5-B9FE-4764-8FAB-881743483260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B662-43E0-4D15-A5AD-4FBD2054F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237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6A5-B9FE-4764-8FAB-881743483260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B662-43E0-4D15-A5AD-4FBD2054F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8066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6A5-B9FE-4764-8FAB-881743483260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B662-43E0-4D15-A5AD-4FBD2054F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28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6A5-B9FE-4764-8FAB-881743483260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B662-43E0-4D15-A5AD-4FBD2054F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944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6A5-B9FE-4764-8FAB-881743483260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B662-43E0-4D15-A5AD-4FBD2054F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875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6A5-B9FE-4764-8FAB-881743483260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B662-43E0-4D15-A5AD-4FBD2054F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2806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6A5-B9FE-4764-8FAB-881743483260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B662-43E0-4D15-A5AD-4FBD2054F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44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6A5-B9FE-4764-8FAB-881743483260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B662-43E0-4D15-A5AD-4FBD2054F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58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6A5-B9FE-4764-8FAB-881743483260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B662-43E0-4D15-A5AD-4FBD2054F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25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6A5-B9FE-4764-8FAB-881743483260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B662-43E0-4D15-A5AD-4FBD2054F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667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346A5-B9FE-4764-8FAB-881743483260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B662-43E0-4D15-A5AD-4FBD2054F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30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346A5-B9FE-4764-8FAB-881743483260}" type="datetimeFigureOut">
              <a:rPr kumimoji="1" lang="ja-JP" altLang="en-US" smtClean="0"/>
              <a:t>2022/1/29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FB662-43E0-4D15-A5AD-4FBD2054F5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121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so.isee.nagoya-u.ac.jp/sero/course_2203.htm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-240150"/>
            <a:ext cx="9134765" cy="24291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65433" y="1386362"/>
            <a:ext cx="8566952" cy="2144620"/>
          </a:xfrm>
        </p:spPr>
        <p:txBody>
          <a:bodyPr>
            <a:normAutofit/>
          </a:bodyPr>
          <a:lstStyle/>
          <a:p>
            <a:r>
              <a:rPr kumimoji="1" lang="ja-JP" altLang="en-US" sz="4400" dirty="0" smtClean="0"/>
              <a:t>超小型衛星による、宇宙空間からの太陽中性子観測の開拓</a:t>
            </a:r>
            <a:endParaRPr kumimoji="1" lang="ja-JP" altLang="en-US" sz="4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65433" y="4287913"/>
            <a:ext cx="8699042" cy="2237173"/>
          </a:xfrm>
        </p:spPr>
        <p:txBody>
          <a:bodyPr>
            <a:normAutofit fontScale="85000" lnSpcReduction="20000"/>
          </a:bodyPr>
          <a:lstStyle/>
          <a:p>
            <a:r>
              <a:rPr lang="ja-JP" altLang="en-US" sz="2800" dirty="0"/>
              <a:t>山岡和貴</a:t>
            </a:r>
            <a:r>
              <a:rPr lang="en-US" altLang="ja-JP" sz="2800" dirty="0"/>
              <a:t>(</a:t>
            </a:r>
            <a:r>
              <a:rPr lang="ja-JP" altLang="en-US" sz="2800" dirty="0"/>
              <a:t>名古屋大学未来材料・システム研究所</a:t>
            </a:r>
            <a:r>
              <a:rPr lang="en-US" altLang="ja-JP" sz="2800" dirty="0" smtClean="0"/>
              <a:t>)</a:t>
            </a:r>
            <a:endParaRPr lang="en-US" altLang="ja-JP" sz="2800" dirty="0"/>
          </a:p>
          <a:p>
            <a:r>
              <a:rPr lang="ja-JP" altLang="en-US" dirty="0"/>
              <a:t>田島</a:t>
            </a:r>
            <a:r>
              <a:rPr lang="ja-JP" altLang="en-US" dirty="0" smtClean="0"/>
              <a:t>宏康、宇佐見雅己、稲守孝哉、渡部豊喜、松下幸司、伊藤和也、</a:t>
            </a:r>
            <a:endParaRPr lang="en-US" altLang="ja-JP" dirty="0" smtClean="0"/>
          </a:p>
          <a:p>
            <a:r>
              <a:rPr lang="ja-JP" altLang="en-US" dirty="0" smtClean="0"/>
              <a:t>朴志賢、中澤</a:t>
            </a:r>
            <a:r>
              <a:rPr lang="ja-JP" altLang="en-US" dirty="0"/>
              <a:t>知洋、増田</a:t>
            </a:r>
            <a:r>
              <a:rPr lang="ja-JP" altLang="en-US" dirty="0" smtClean="0"/>
              <a:t>智 </a:t>
            </a:r>
            <a:r>
              <a:rPr lang="en-US" altLang="ja-JP" dirty="0" smtClean="0"/>
              <a:t>(</a:t>
            </a:r>
            <a:r>
              <a:rPr lang="ja-JP" altLang="en-US" dirty="0"/>
              <a:t>名古屋大</a:t>
            </a:r>
            <a:r>
              <a:rPr lang="en-US" altLang="ja-JP" dirty="0"/>
              <a:t>)</a:t>
            </a:r>
            <a:r>
              <a:rPr lang="ja-JP" altLang="en-US" dirty="0" err="1"/>
              <a:t>、</a:t>
            </a:r>
            <a:r>
              <a:rPr lang="ja-JP" altLang="en-US" dirty="0"/>
              <a:t>宮田</a:t>
            </a:r>
            <a:r>
              <a:rPr lang="ja-JP" altLang="en-US" dirty="0" smtClean="0"/>
              <a:t>喜久子</a:t>
            </a:r>
            <a:r>
              <a:rPr lang="en-US" altLang="ja-JP" dirty="0" smtClean="0"/>
              <a:t>(</a:t>
            </a:r>
            <a:r>
              <a:rPr lang="ja-JP" altLang="en-US" dirty="0"/>
              <a:t>名城大</a:t>
            </a:r>
            <a:r>
              <a:rPr lang="en-US" altLang="ja-JP" dirty="0"/>
              <a:t>)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谷浩一、</a:t>
            </a:r>
            <a:endParaRPr lang="en-US" altLang="ja-JP" dirty="0" smtClean="0"/>
          </a:p>
          <a:p>
            <a:r>
              <a:rPr lang="ja-JP" altLang="en-US" dirty="0" smtClean="0"/>
              <a:t>新井正樹 </a:t>
            </a:r>
            <a:r>
              <a:rPr lang="en-US" altLang="ja-JP" dirty="0" smtClean="0"/>
              <a:t>(</a:t>
            </a:r>
            <a:r>
              <a:rPr lang="ja-JP" altLang="en-US" dirty="0" smtClean="0"/>
              <a:t>合同会社尽星</a:t>
            </a:r>
            <a:r>
              <a:rPr lang="en-US" altLang="ja-JP" dirty="0" smtClean="0"/>
              <a:t>)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 高橋</a:t>
            </a:r>
            <a:r>
              <a:rPr lang="ja-JP" altLang="en-US" dirty="0"/>
              <a:t>弘充</a:t>
            </a:r>
            <a:r>
              <a:rPr lang="en-US" altLang="ja-JP" dirty="0"/>
              <a:t>(</a:t>
            </a:r>
            <a:r>
              <a:rPr lang="ja-JP" altLang="en-US" dirty="0"/>
              <a:t>広島大</a:t>
            </a:r>
            <a:r>
              <a:rPr lang="en-US" altLang="ja-JP" dirty="0"/>
              <a:t>)</a:t>
            </a:r>
            <a:r>
              <a:rPr lang="ja-JP" altLang="en-US" dirty="0" err="1" smtClean="0"/>
              <a:t>、</a:t>
            </a:r>
            <a:r>
              <a:rPr lang="ja-JP" altLang="en-US" dirty="0" smtClean="0"/>
              <a:t>渡邉</a:t>
            </a:r>
            <a:r>
              <a:rPr lang="ja-JP" altLang="en-US" dirty="0"/>
              <a:t>恭子</a:t>
            </a:r>
            <a:r>
              <a:rPr lang="en-US" altLang="ja-JP" dirty="0"/>
              <a:t>(</a:t>
            </a:r>
            <a:r>
              <a:rPr lang="ja-JP" altLang="en-US" dirty="0"/>
              <a:t>防衛大</a:t>
            </a:r>
            <a:r>
              <a:rPr lang="en-US" altLang="ja-JP" dirty="0" smtClean="0"/>
              <a:t>)</a:t>
            </a:r>
          </a:p>
          <a:p>
            <a:r>
              <a:rPr lang="en-US" altLang="ja-JP" dirty="0" smtClean="0"/>
              <a:t>E-mail: </a:t>
            </a:r>
            <a:r>
              <a:rPr lang="en-US" altLang="ja-JP" dirty="0" err="1" smtClean="0"/>
              <a:t>yamaoka</a:t>
            </a:r>
            <a:r>
              <a:rPr lang="en-US" altLang="ja-JP" dirty="0" smtClean="0"/>
              <a:t> [at] isee.nagoya-u.ac.jp</a:t>
            </a:r>
            <a:endParaRPr lang="en-US" altLang="ja-JP" dirty="0"/>
          </a:p>
          <a:p>
            <a:r>
              <a:rPr lang="en-US" altLang="ja-JP" dirty="0" smtClean="0"/>
              <a:t>@</a:t>
            </a:r>
            <a:r>
              <a:rPr lang="ja-JP" altLang="en-US" dirty="0" smtClean="0"/>
              <a:t>超小型衛星利用シンポジウム</a:t>
            </a:r>
            <a:r>
              <a:rPr lang="en-US" altLang="ja-JP" dirty="0" smtClean="0"/>
              <a:t>2022 (2022/1/18)</a:t>
            </a:r>
            <a:endParaRPr lang="en-US" altLang="ja-JP" dirty="0"/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563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06" y="4194318"/>
            <a:ext cx="2072820" cy="237764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06" y="1723198"/>
            <a:ext cx="2115495" cy="243861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センサ要素試作モデル</a:t>
            </a:r>
            <a:r>
              <a:rPr kumimoji="1" lang="en-US" altLang="ja-JP" dirty="0" smtClean="0"/>
              <a:t>(BBM)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/>
          <a:srcRect l="10625" t="21933" r="13946" b="30256"/>
          <a:stretch/>
        </p:blipFill>
        <p:spPr>
          <a:xfrm>
            <a:off x="507700" y="2725158"/>
            <a:ext cx="2894566" cy="137603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/>
          <a:srcRect l="9829" t="7454" r="4513" b="62902"/>
          <a:stretch/>
        </p:blipFill>
        <p:spPr>
          <a:xfrm>
            <a:off x="404544" y="4183099"/>
            <a:ext cx="3080552" cy="86113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65643" y="1572229"/>
            <a:ext cx="37066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センサ</a:t>
            </a:r>
            <a:endParaRPr kumimoji="1" lang="en-US" altLang="ja-JP" sz="2400" dirty="0" smtClean="0"/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プラスチックシンチレータ</a:t>
            </a:r>
            <a:r>
              <a:rPr kumimoji="1" lang="en-US" altLang="ja-JP" dirty="0" smtClean="0"/>
              <a:t>16</a:t>
            </a:r>
            <a:r>
              <a:rPr kumimoji="1" lang="ja-JP" altLang="en-US" dirty="0" smtClean="0"/>
              <a:t>本</a:t>
            </a:r>
            <a:r>
              <a:rPr kumimoji="1" lang="en-US" altLang="ja-JP" dirty="0" smtClean="0"/>
              <a:t>x4</a:t>
            </a:r>
            <a:r>
              <a:rPr kumimoji="1" lang="ja-JP" altLang="en-US" dirty="0" smtClean="0"/>
              <a:t>層 </a:t>
            </a:r>
            <a:endParaRPr kumimoji="1" lang="en-US" altLang="ja-JP" dirty="0" smtClean="0"/>
          </a:p>
          <a:p>
            <a:r>
              <a:rPr kumimoji="1" lang="en-US" altLang="ja-JP" dirty="0" smtClean="0"/>
              <a:t>   (</a:t>
            </a:r>
            <a:r>
              <a:rPr kumimoji="1" lang="ja-JP" altLang="en-US" dirty="0" smtClean="0"/>
              <a:t>フライトモデルは</a:t>
            </a:r>
            <a:r>
              <a:rPr kumimoji="1" lang="en-US" altLang="ja-JP" dirty="0" smtClean="0"/>
              <a:t>16</a:t>
            </a:r>
            <a:r>
              <a:rPr kumimoji="1" lang="ja-JP" altLang="en-US" dirty="0" smtClean="0"/>
              <a:t>本</a:t>
            </a:r>
            <a:r>
              <a:rPr kumimoji="1" lang="en-US" altLang="ja-JP" dirty="0" smtClean="0"/>
              <a:t>x16</a:t>
            </a:r>
            <a:r>
              <a:rPr kumimoji="1" lang="ja-JP" altLang="en-US" dirty="0" smtClean="0"/>
              <a:t>層</a:t>
            </a:r>
            <a:r>
              <a:rPr kumimoji="1" lang="en-US" altLang="ja-JP" dirty="0" smtClean="0"/>
              <a:t>)</a:t>
            </a:r>
          </a:p>
          <a:p>
            <a:endParaRPr kumimoji="1" lang="en-US" altLang="ja-JP" dirty="0" smtClean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4523" y="4992486"/>
            <a:ext cx="2519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シリコン半導体光センサ</a:t>
            </a:r>
            <a:r>
              <a:rPr kumimoji="1" lang="en-US" altLang="ja-JP" dirty="0" smtClean="0"/>
              <a:t>MPPC</a:t>
            </a:r>
            <a:r>
              <a:rPr kumimoji="1" lang="ja-JP" altLang="en-US" dirty="0" smtClean="0"/>
              <a:t>搭載基板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67760" y="2349558"/>
            <a:ext cx="64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ASIC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248240" y="1589030"/>
            <a:ext cx="1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信号処理　</a:t>
            </a:r>
            <a:r>
              <a:rPr kumimoji="1" lang="en-US" altLang="ja-JP" sz="2000" dirty="0" smtClean="0"/>
              <a:t>ASIC +</a:t>
            </a:r>
            <a:r>
              <a:rPr kumimoji="1" lang="ja-JP" altLang="en-US" sz="2000" dirty="0"/>
              <a:t> 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FPGA</a:t>
            </a:r>
            <a:r>
              <a:rPr kumimoji="1" lang="ja-JP" altLang="en-US" sz="2000" dirty="0" smtClean="0"/>
              <a:t>ボード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28409" y="2330582"/>
            <a:ext cx="64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ASIC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901694" y="3348770"/>
            <a:ext cx="64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ASIC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28409" y="3321305"/>
            <a:ext cx="64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ASIC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338560" y="5171133"/>
            <a:ext cx="731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FPGA</a:t>
            </a:r>
            <a:endParaRPr kumimoji="1" lang="ja-JP" altLang="en-US" dirty="0"/>
          </a:p>
        </p:txBody>
      </p:sp>
      <p:pic>
        <p:nvPicPr>
          <p:cNvPr id="16" name="IMG_7217.jpeg" descr="IMG_7217.jpeg">
            <a:extLst>
              <a:ext uri="{FF2B5EF4-FFF2-40B4-BE49-F238E27FC236}">
                <a16:creationId xmlns:lc="http://schemas.openxmlformats.org/drawingml/2006/lockedCanvas" xmlns:a16="http://schemas.microsoft.com/office/drawing/2014/main" xmlns="" id="{2707667B-6D15-47DA-830F-4EE947EC37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8697" y="5184125"/>
            <a:ext cx="1694133" cy="14333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Picture 2" descr="boxpul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2" t="16982" r="12083" b="15352"/>
          <a:stretch>
            <a:fillRect/>
          </a:stretch>
        </p:blipFill>
        <p:spPr bwMode="auto">
          <a:xfrm>
            <a:off x="3530406" y="3026789"/>
            <a:ext cx="1755073" cy="15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左矢印 17"/>
          <p:cNvSpPr/>
          <p:nvPr/>
        </p:nvSpPr>
        <p:spPr>
          <a:xfrm rot="1026550">
            <a:off x="2912961" y="3501654"/>
            <a:ext cx="651945" cy="3354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下矢印 18"/>
          <p:cNvSpPr/>
          <p:nvPr/>
        </p:nvSpPr>
        <p:spPr>
          <a:xfrm>
            <a:off x="4248240" y="4700659"/>
            <a:ext cx="333659" cy="4395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171716" y="5900776"/>
            <a:ext cx="13671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GAGG</a:t>
            </a:r>
            <a:r>
              <a:rPr kumimoji="1" lang="ja-JP" altLang="en-US" dirty="0" smtClean="0"/>
              <a:t>シンチレータ</a:t>
            </a:r>
            <a:r>
              <a:rPr kumimoji="1" lang="en-US" altLang="ja-JP" dirty="0" smtClean="0"/>
              <a:t>4x4 </a:t>
            </a:r>
            <a:r>
              <a:rPr kumimoji="1" lang="ja-JP" altLang="en-US" dirty="0" smtClean="0"/>
              <a:t>アレイ</a:t>
            </a:r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097" y="3548698"/>
            <a:ext cx="139000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6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73619" y="0"/>
            <a:ext cx="8106977" cy="1312754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BBM</a:t>
            </a:r>
            <a:r>
              <a:rPr lang="ja-JP" altLang="en-US" sz="3600" dirty="0" smtClean="0"/>
              <a:t>で取得した、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kumimoji="1" lang="ja-JP" altLang="en-US" sz="3600" dirty="0" smtClean="0"/>
              <a:t>バックグラウンドスペクトル</a:t>
            </a:r>
            <a:endParaRPr kumimoji="1" lang="ja-JP" altLang="en-US" sz="36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2722" r="10735" b="44841"/>
          <a:stretch/>
        </p:blipFill>
        <p:spPr>
          <a:xfrm>
            <a:off x="1591321" y="1163144"/>
            <a:ext cx="6050132" cy="4784898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2210538" y="6072329"/>
            <a:ext cx="4953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センサ</a:t>
            </a:r>
            <a:r>
              <a:rPr kumimoji="1" lang="en-US" altLang="ja-JP" sz="2400" dirty="0" smtClean="0"/>
              <a:t>32</a:t>
            </a:r>
            <a:r>
              <a:rPr kumimoji="1" lang="ja-JP" altLang="en-US" sz="2400" dirty="0" smtClean="0"/>
              <a:t>本分</a:t>
            </a:r>
            <a:r>
              <a:rPr kumimoji="1" lang="en-US" altLang="ja-JP" sz="2400" dirty="0" smtClean="0"/>
              <a:t>(</a:t>
            </a:r>
            <a:r>
              <a:rPr kumimoji="1" lang="ja-JP" altLang="en-US" sz="2400" dirty="0" smtClean="0"/>
              <a:t>両端読み出し </a:t>
            </a:r>
            <a:r>
              <a:rPr kumimoji="1" lang="en-US" altLang="ja-JP" sz="2400" dirty="0" smtClean="0"/>
              <a:t>64</a:t>
            </a:r>
            <a:r>
              <a:rPr kumimoji="1" lang="ja-JP" altLang="en-US" sz="2400" dirty="0" smtClean="0"/>
              <a:t>チャンネル分</a:t>
            </a:r>
            <a:r>
              <a:rPr kumimoji="1" lang="en-US" altLang="ja-JP" sz="2400" dirty="0" smtClean="0"/>
              <a:t>)</a:t>
            </a:r>
            <a:r>
              <a:rPr kumimoji="1" lang="ja-JP" altLang="en-US" sz="2400" dirty="0" smtClean="0"/>
              <a:t>の信号の読み出しに成功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1894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75" y="2343705"/>
            <a:ext cx="6313389" cy="29747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45988" y="206020"/>
            <a:ext cx="7886700" cy="1325563"/>
          </a:xfrm>
        </p:spPr>
        <p:txBody>
          <a:bodyPr/>
          <a:lstStyle/>
          <a:p>
            <a:r>
              <a:rPr kumimoji="1" lang="en-US" altLang="ja-JP" dirty="0" smtClean="0"/>
              <a:t>BBM</a:t>
            </a:r>
            <a:r>
              <a:rPr kumimoji="1" lang="ja-JP" altLang="en-US" dirty="0" err="1" smtClean="0"/>
              <a:t>での</a:t>
            </a:r>
            <a:r>
              <a:rPr lang="ja-JP" altLang="en-US" dirty="0"/>
              <a:t>宇宙</a:t>
            </a:r>
            <a:r>
              <a:rPr lang="ja-JP" altLang="en-US" dirty="0" smtClean="0"/>
              <a:t>線飛跡</a:t>
            </a:r>
            <a:r>
              <a:rPr kumimoji="1" lang="ja-JP" altLang="en-US" dirty="0" smtClean="0"/>
              <a:t>の例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3600" dirty="0" smtClean="0"/>
              <a:t>(</a:t>
            </a:r>
            <a:r>
              <a:rPr lang="ja-JP" altLang="en-US" sz="3600" dirty="0" smtClean="0"/>
              <a:t>実測ムービー</a:t>
            </a:r>
            <a:r>
              <a:rPr lang="en-US" altLang="ja-JP" sz="3600" dirty="0" smtClean="0"/>
              <a:t>)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825624"/>
            <a:ext cx="8151366" cy="4690585"/>
          </a:xfrm>
        </p:spPr>
        <p:txBody>
          <a:bodyPr>
            <a:normAutofit fontScale="92500" lnSpcReduction="10000"/>
          </a:bodyPr>
          <a:lstStyle/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ja-JP" altLang="en-US" dirty="0" smtClean="0"/>
              <a:t>今後キャリブレーションの精密化</a:t>
            </a:r>
            <a:endParaRPr lang="en-US" altLang="ja-JP" dirty="0" smtClean="0"/>
          </a:p>
          <a:p>
            <a:r>
              <a:rPr lang="ja-JP" altLang="en-US" dirty="0" smtClean="0"/>
              <a:t>さらなる読み出し本数の拡張を行う。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97476" y="2597406"/>
            <a:ext cx="825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</a:rPr>
              <a:t>X-Z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面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77373" y="4138112"/>
            <a:ext cx="825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Y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-Z</a:t>
            </a:r>
            <a:r>
              <a:rPr kumimoji="1" lang="ja-JP" altLang="en-US" sz="2000" dirty="0" smtClean="0">
                <a:solidFill>
                  <a:srgbClr val="FF0000"/>
                </a:solidFill>
              </a:rPr>
              <a:t>面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4196" y="1458633"/>
            <a:ext cx="78482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/>
              <a:t>地上にふりそそぐ宇宙線</a:t>
            </a:r>
            <a:r>
              <a:rPr kumimoji="1" lang="ja-JP" altLang="en-US" sz="2400" dirty="0"/>
              <a:t>など</a:t>
            </a:r>
            <a:r>
              <a:rPr kumimoji="1" lang="ja-JP" altLang="en-US" sz="2400" dirty="0" smtClean="0"/>
              <a:t>を観測</a:t>
            </a:r>
            <a:endParaRPr kumimoji="1" lang="en-US" altLang="ja-JP" sz="2400" dirty="0" smtClean="0"/>
          </a:p>
          <a:p>
            <a:r>
              <a:rPr kumimoji="1" lang="ja-JP" altLang="en-US" sz="2400" dirty="0"/>
              <a:t> </a:t>
            </a:r>
            <a:r>
              <a:rPr kumimoji="1" lang="en-US" altLang="ja-JP" sz="2400" dirty="0" smtClean="0"/>
              <a:t>16x4</a:t>
            </a:r>
            <a:r>
              <a:rPr kumimoji="1" lang="ja-JP" altLang="en-US" sz="2400" dirty="0" smtClean="0"/>
              <a:t>層のうちの</a:t>
            </a:r>
            <a:r>
              <a:rPr kumimoji="1" lang="ja-JP" altLang="en-US" sz="2400" dirty="0"/>
              <a:t>中</a:t>
            </a:r>
            <a:r>
              <a:rPr kumimoji="1" lang="ja-JP" altLang="en-US" sz="2400" dirty="0" smtClean="0"/>
              <a:t>央</a:t>
            </a:r>
            <a:r>
              <a:rPr kumimoji="1" lang="en-US" altLang="ja-JP" sz="2400" dirty="0" smtClean="0"/>
              <a:t>8x4</a:t>
            </a:r>
            <a:r>
              <a:rPr kumimoji="1" lang="ja-JP" altLang="en-US" sz="2400" dirty="0" smtClean="0"/>
              <a:t>層のみ読み出し</a:t>
            </a:r>
            <a:r>
              <a:rPr kumimoji="1" lang="en-US" altLang="ja-JP" sz="2400" dirty="0" smtClean="0"/>
              <a:t> </a:t>
            </a:r>
          </a:p>
          <a:p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18509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50" y="1368042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dirty="0"/>
              <a:t>太陽中性子は粒子加速機構に迫る上で重要な</a:t>
            </a:r>
            <a:r>
              <a:rPr lang="ja-JP" altLang="en-US" dirty="0" smtClean="0"/>
              <a:t>プロー</a:t>
            </a:r>
            <a:endParaRPr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</a:t>
            </a:r>
            <a:r>
              <a:rPr lang="ja-JP" altLang="en-US" dirty="0" smtClean="0"/>
              <a:t>ブ</a:t>
            </a:r>
            <a:r>
              <a:rPr lang="ja-JP" altLang="en-US" dirty="0"/>
              <a:t>に</a:t>
            </a:r>
            <a:r>
              <a:rPr lang="ja-JP" altLang="en-US" dirty="0" smtClean="0"/>
              <a:t>もかかわらず</a:t>
            </a:r>
            <a:r>
              <a:rPr lang="ja-JP" altLang="en-US" dirty="0"/>
              <a:t>、これまで観測が進展していない。</a:t>
            </a:r>
            <a:endParaRPr lang="en-US" altLang="ja-JP" dirty="0"/>
          </a:p>
          <a:p>
            <a:r>
              <a:rPr lang="ja-JP" altLang="en-US" dirty="0"/>
              <a:t>名古屋大学</a:t>
            </a:r>
            <a:r>
              <a:rPr lang="ja-JP" altLang="en-US" dirty="0" smtClean="0"/>
              <a:t>で世界初の太陽</a:t>
            </a:r>
            <a:r>
              <a:rPr lang="ja-JP" altLang="en-US" dirty="0"/>
              <a:t>中性子</a:t>
            </a:r>
            <a:r>
              <a:rPr lang="ja-JP" altLang="en-US" dirty="0" smtClean="0"/>
              <a:t>観測</a:t>
            </a:r>
            <a:r>
              <a:rPr lang="ja-JP" altLang="en-US" dirty="0"/>
              <a:t>専用</a:t>
            </a:r>
            <a:r>
              <a:rPr lang="ja-JP" altLang="en-US" dirty="0" smtClean="0"/>
              <a:t>衛星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/>
              <a:t>SONGS</a:t>
            </a:r>
            <a:r>
              <a:rPr lang="ja-JP" altLang="en-US" dirty="0"/>
              <a:t>を開発中</a:t>
            </a:r>
            <a:r>
              <a:rPr lang="ja-JP" altLang="en-US" dirty="0" smtClean="0"/>
              <a:t>。</a:t>
            </a:r>
            <a:r>
              <a:rPr lang="en-US" altLang="ja-JP" dirty="0" smtClean="0"/>
              <a:t>2024</a:t>
            </a:r>
            <a:r>
              <a:rPr lang="ja-JP" altLang="en-US" dirty="0"/>
              <a:t>年頃の打ち上げを目指す。</a:t>
            </a:r>
            <a:endParaRPr lang="en-US" altLang="ja-JP" dirty="0"/>
          </a:p>
          <a:p>
            <a:r>
              <a:rPr lang="ja-JP" altLang="en-US" dirty="0"/>
              <a:t>現在要素試作</a:t>
            </a:r>
            <a:r>
              <a:rPr lang="ja-JP" altLang="en-US" dirty="0" smtClean="0"/>
              <a:t>モデル</a:t>
            </a:r>
            <a:r>
              <a:rPr lang="en-US" altLang="ja-JP" dirty="0" smtClean="0"/>
              <a:t>(BBM) </a:t>
            </a:r>
            <a:r>
              <a:rPr lang="ja-JP" altLang="en-US" dirty="0" smtClean="0"/>
              <a:t>評価中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→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lang="ja-JP" altLang="en-US" dirty="0">
                <a:sym typeface="Wingdings" panose="05000000000000000000" pitchFamily="2" charset="2"/>
              </a:rPr>
              <a:t>評価終了次第、</a:t>
            </a:r>
            <a:r>
              <a:rPr lang="ja-JP" altLang="en-US" dirty="0" smtClean="0">
                <a:sym typeface="Wingdings" panose="05000000000000000000" pitchFamily="2" charset="2"/>
              </a:rPr>
              <a:t>エンジニアリングモデル</a:t>
            </a:r>
            <a:r>
              <a:rPr lang="en-US" altLang="ja-JP" dirty="0" smtClean="0">
                <a:sym typeface="Wingdings" panose="05000000000000000000" pitchFamily="2" charset="2"/>
              </a:rPr>
              <a:t>(EM)</a:t>
            </a:r>
            <a:r>
              <a:rPr lang="ja-JP" altLang="en-US" dirty="0" err="1" smtClean="0">
                <a:sym typeface="Wingdings" panose="05000000000000000000" pitchFamily="2" charset="2"/>
              </a:rPr>
              <a:t>、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ja-JP" dirty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        </a:t>
            </a:r>
            <a:r>
              <a:rPr lang="ja-JP" altLang="en-US" dirty="0" smtClean="0">
                <a:sym typeface="Wingdings" panose="05000000000000000000" pitchFamily="2" charset="2"/>
              </a:rPr>
              <a:t>フライトモデル</a:t>
            </a:r>
            <a:r>
              <a:rPr lang="en-US" altLang="ja-JP" dirty="0" smtClean="0">
                <a:sym typeface="Wingdings" panose="05000000000000000000" pitchFamily="2" charset="2"/>
              </a:rPr>
              <a:t>(FM)</a:t>
            </a:r>
            <a:r>
              <a:rPr lang="ja-JP" altLang="en-US" dirty="0" smtClean="0">
                <a:sym typeface="Wingdings" panose="05000000000000000000" pitchFamily="2" charset="2"/>
              </a:rPr>
              <a:t>設計へ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r>
              <a:rPr lang="ja-JP" altLang="en-US" dirty="0" smtClean="0">
                <a:sym typeface="Wingdings" panose="05000000000000000000" pitchFamily="2" charset="2"/>
              </a:rPr>
              <a:t>共同研究・開発メンバーは募集中。</a:t>
            </a:r>
            <a:endParaRPr lang="en-US" altLang="ja-JP" dirty="0">
              <a:sym typeface="Wingdings" panose="05000000000000000000" pitchFamily="2" charset="2"/>
            </a:endParaRPr>
          </a:p>
          <a:p>
            <a:r>
              <a:rPr lang="ja-JP" altLang="en-US" dirty="0">
                <a:sym typeface="Wingdings" panose="05000000000000000000" pitchFamily="2" charset="2"/>
              </a:rPr>
              <a:t>科研費基盤研究</a:t>
            </a:r>
            <a:r>
              <a:rPr lang="en-US" altLang="ja-JP" dirty="0">
                <a:sym typeface="Wingdings" panose="05000000000000000000" pitchFamily="2" charset="2"/>
              </a:rPr>
              <a:t>A</a:t>
            </a:r>
            <a:r>
              <a:rPr lang="ja-JP" altLang="en-US" dirty="0" err="1">
                <a:sym typeface="Wingdings" panose="05000000000000000000" pitchFamily="2" charset="2"/>
              </a:rPr>
              <a:t>、</a:t>
            </a:r>
            <a:r>
              <a:rPr lang="en-US" altLang="ja-JP" dirty="0">
                <a:sym typeface="Wingdings" panose="05000000000000000000" pitchFamily="2" charset="2"/>
              </a:rPr>
              <a:t>JKA</a:t>
            </a:r>
            <a:r>
              <a:rPr lang="ja-JP" altLang="en-US" dirty="0">
                <a:sym typeface="Wingdings" panose="05000000000000000000" pitchFamily="2" charset="2"/>
              </a:rPr>
              <a:t>研究補助事業、豊秋</a:t>
            </a:r>
            <a:r>
              <a:rPr lang="ja-JP" altLang="en-US" dirty="0" smtClean="0">
                <a:sym typeface="Wingdings" panose="05000000000000000000" pitchFamily="2" charset="2"/>
              </a:rPr>
              <a:t>財団、大幸財団からの</a:t>
            </a:r>
            <a:r>
              <a:rPr lang="ja-JP" altLang="en-US" dirty="0">
                <a:sym typeface="Wingdings" panose="05000000000000000000" pitchFamily="2" charset="2"/>
              </a:rPr>
              <a:t>支援</a:t>
            </a:r>
            <a:r>
              <a:rPr lang="ja-JP" altLang="en-US" dirty="0" smtClean="0">
                <a:sym typeface="Wingdings" panose="05000000000000000000" pitchFamily="2" charset="2"/>
              </a:rPr>
              <a:t>に感謝</a:t>
            </a:r>
            <a:r>
              <a:rPr lang="ja-JP" altLang="en-US" dirty="0">
                <a:sym typeface="Wingdings" panose="05000000000000000000" pitchFamily="2" charset="2"/>
              </a:rPr>
              <a:t>致し</a:t>
            </a:r>
            <a:r>
              <a:rPr lang="ja-JP" altLang="en-US" dirty="0" smtClean="0">
                <a:sym typeface="Wingdings" panose="05000000000000000000" pitchFamily="2" charset="2"/>
              </a:rPr>
              <a:t>ます</a:t>
            </a:r>
            <a:r>
              <a:rPr lang="ja-JP" altLang="en-US" dirty="0">
                <a:sym typeface="Wingdings" panose="05000000000000000000" pitchFamily="2" charset="2"/>
              </a:rPr>
              <a:t>。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174" y="5799279"/>
            <a:ext cx="1876627" cy="8005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003" y="5799279"/>
            <a:ext cx="3122024" cy="80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2"/>
          <a:stretch/>
        </p:blipFill>
        <p:spPr>
          <a:xfrm>
            <a:off x="4625202" y="1049783"/>
            <a:ext cx="4187502" cy="577936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5006" y="-17756"/>
            <a:ext cx="7973748" cy="1325563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名</a:t>
            </a:r>
            <a:r>
              <a:rPr lang="ja-JP" altLang="en-US" sz="4000" dirty="0" smtClean="0"/>
              <a:t>大超小型衛星講習会</a:t>
            </a:r>
            <a:r>
              <a:rPr lang="en-US" altLang="ja-JP" sz="4000" dirty="0" smtClean="0"/>
              <a:t>(3/7-18)</a:t>
            </a:r>
            <a:br>
              <a:rPr lang="en-US" altLang="ja-JP" sz="4000" dirty="0" smtClean="0"/>
            </a:br>
            <a:r>
              <a:rPr lang="en-US" altLang="ja-JP" sz="4000" dirty="0"/>
              <a:t> </a:t>
            </a:r>
            <a:r>
              <a:rPr lang="en-US" altLang="ja-JP" sz="2400" dirty="0" smtClean="0">
                <a:hlinkClick r:id="rId3"/>
              </a:rPr>
              <a:t>https://coso.isee.nagoya-u.ac.jp/sero/course_2203.html</a:t>
            </a:r>
            <a:endParaRPr kumimoji="1" lang="ja-JP" altLang="en-US" sz="24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49" y="1168186"/>
            <a:ext cx="3916653" cy="5542559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21" y="257452"/>
            <a:ext cx="910734" cy="91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83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75384" y="278121"/>
            <a:ext cx="7886700" cy="1325563"/>
          </a:xfrm>
        </p:spPr>
        <p:txBody>
          <a:bodyPr/>
          <a:lstStyle/>
          <a:p>
            <a:r>
              <a:rPr kumimoji="1" lang="ja-JP" altLang="en-US" dirty="0" smtClean="0"/>
              <a:t>太陽フレアと中性子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9357" y="1600510"/>
            <a:ext cx="8549738" cy="4930281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dirty="0" smtClean="0"/>
              <a:t>太陽での爆発現象</a:t>
            </a:r>
            <a:endParaRPr kumimoji="1"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フレア </a:t>
            </a:r>
            <a:r>
              <a:rPr lang="ja-JP" altLang="en-US" dirty="0">
                <a:sym typeface="Wingdings" panose="05000000000000000000" pitchFamily="2" charset="2"/>
              </a:rPr>
              <a:t>→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lang="ja-JP" altLang="en-US" dirty="0" smtClean="0">
                <a:sym typeface="Wingdings" panose="05000000000000000000" pitchFamily="2" charset="2"/>
              </a:rPr>
              <a:t>コロナ質量放出 </a:t>
            </a:r>
            <a:r>
              <a:rPr lang="ja-JP" altLang="en-US" dirty="0">
                <a:sym typeface="Wingdings" panose="05000000000000000000" pitchFamily="2" charset="2"/>
              </a:rPr>
              <a:t>→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lang="ja-JP" altLang="en-US" dirty="0" smtClean="0">
                <a:sym typeface="Wingdings" panose="05000000000000000000" pitchFamily="2" charset="2"/>
              </a:rPr>
              <a:t>粒子が地球へと伝搬 </a:t>
            </a:r>
            <a:endParaRPr lang="en-US" altLang="ja-JP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ja-JP" altLang="en-US" dirty="0" smtClean="0">
                <a:sym typeface="Wingdings" panose="05000000000000000000" pitchFamily="2" charset="2"/>
              </a:rPr>
              <a:t>　</a:t>
            </a:r>
            <a:r>
              <a:rPr lang="ja-JP" altLang="en-US" dirty="0">
                <a:sym typeface="Wingdings" panose="05000000000000000000" pitchFamily="2" charset="2"/>
              </a:rPr>
              <a:t>→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lang="ja-JP" altLang="en-US" dirty="0" smtClean="0">
                <a:sym typeface="Wingdings" panose="05000000000000000000" pitchFamily="2" charset="2"/>
              </a:rPr>
              <a:t>時には電波障害、停電など人類の生活へ影響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一体、いつ・どこで・どのように粒子</a:t>
            </a:r>
            <a:r>
              <a:rPr lang="en-US" altLang="ja-JP" dirty="0" smtClean="0">
                <a:solidFill>
                  <a:srgbClr val="FF0000"/>
                </a:solidFill>
              </a:rPr>
              <a:t>(</a:t>
            </a:r>
            <a:r>
              <a:rPr lang="ja-JP" altLang="en-US" dirty="0" smtClean="0">
                <a:solidFill>
                  <a:srgbClr val="FF0000"/>
                </a:solidFill>
              </a:rPr>
              <a:t>特に重たい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　</a:t>
            </a:r>
            <a:r>
              <a:rPr lang="ja-JP" altLang="en-US" dirty="0" smtClean="0">
                <a:solidFill>
                  <a:srgbClr val="FF0000"/>
                </a:solidFill>
              </a:rPr>
              <a:t>陽子や原子核</a:t>
            </a:r>
            <a:r>
              <a:rPr lang="en-US" altLang="ja-JP" dirty="0" smtClean="0">
                <a:solidFill>
                  <a:srgbClr val="FF0000"/>
                </a:solidFill>
              </a:rPr>
              <a:t>)</a:t>
            </a:r>
            <a:r>
              <a:rPr lang="ja-JP" altLang="en-US" dirty="0" smtClean="0">
                <a:solidFill>
                  <a:srgbClr val="FF0000"/>
                </a:solidFill>
              </a:rPr>
              <a:t>が加速されているか不明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dirty="0"/>
              <a:t>様々</a:t>
            </a:r>
            <a:r>
              <a:rPr lang="ja-JP" altLang="en-US" dirty="0" smtClean="0"/>
              <a:t>な観測手段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電磁波・・電波から</a:t>
            </a:r>
            <a:r>
              <a:rPr kumimoji="1" lang="en-US" altLang="ja-JP" dirty="0" smtClean="0"/>
              <a:t>X</a:t>
            </a:r>
            <a:r>
              <a:rPr kumimoji="1" lang="ja-JP" altLang="en-US" dirty="0" smtClean="0"/>
              <a:t>・ガンマ線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荷電</a:t>
            </a:r>
            <a:r>
              <a:rPr lang="ja-JP" altLang="en-US" dirty="0" smtClean="0"/>
              <a:t>粒子・・</a:t>
            </a:r>
            <a:r>
              <a:rPr lang="ja-JP" altLang="en-US" dirty="0" smtClean="0"/>
              <a:t>陽子・原子核、電子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中性子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2"/>
            <a:r>
              <a:rPr kumimoji="1" lang="ja-JP" altLang="en-US" dirty="0" smtClean="0"/>
              <a:t>陽子や原子核からのみ生成</a:t>
            </a:r>
            <a:endParaRPr kumimoji="1" lang="en-US" altLang="ja-JP" dirty="0" smtClean="0"/>
          </a:p>
          <a:p>
            <a:pPr lvl="2"/>
            <a:r>
              <a:rPr lang="ja-JP" altLang="en-US" dirty="0" smtClean="0"/>
              <a:t>寿命 約</a:t>
            </a:r>
            <a:r>
              <a:rPr lang="en-US" altLang="ja-JP" dirty="0" smtClean="0"/>
              <a:t>890</a:t>
            </a:r>
            <a:r>
              <a:rPr lang="ja-JP" altLang="en-US" dirty="0" smtClean="0"/>
              <a:t>秒</a:t>
            </a:r>
            <a:endParaRPr lang="en-US" altLang="ja-JP" dirty="0" smtClean="0"/>
          </a:p>
          <a:p>
            <a:pPr marL="914400" lvl="2" indent="0">
              <a:buNone/>
            </a:pPr>
            <a:r>
              <a:rPr lang="ja-JP" altLang="en-US" dirty="0" smtClean="0"/>
              <a:t>　　太陽が観測できる唯一の天体</a:t>
            </a:r>
            <a:endParaRPr kumimoji="1" lang="en-US" altLang="ja-JP" dirty="0" smtClean="0"/>
          </a:p>
          <a:p>
            <a:pPr lvl="2"/>
            <a:r>
              <a:rPr kumimoji="1" lang="ja-JP" altLang="en-US" dirty="0" smtClean="0"/>
              <a:t>磁場の影響を受けずに</a:t>
            </a:r>
            <a:endParaRPr kumimoji="1" lang="en-US" altLang="ja-JP" dirty="0" smtClean="0"/>
          </a:p>
          <a:p>
            <a:pPr marL="914400" lvl="2" indent="0"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加速の情報を維持して</a:t>
            </a:r>
            <a:r>
              <a:rPr kumimoji="1" lang="ja-JP" altLang="en-US" dirty="0" smtClean="0"/>
              <a:t>地球に届く</a:t>
            </a:r>
            <a:endParaRPr kumimoji="1" lang="ja-JP" alt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734" y="3844279"/>
            <a:ext cx="4487643" cy="275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9" r="18777"/>
          <a:stretch/>
        </p:blipFill>
        <p:spPr>
          <a:xfrm>
            <a:off x="6704959" y="1074198"/>
            <a:ext cx="2401302" cy="234217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944400" y="3260996"/>
            <a:ext cx="92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©NASA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89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316310" y="4829452"/>
            <a:ext cx="4921515" cy="133165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5283" y="-35021"/>
            <a:ext cx="7886700" cy="1325563"/>
          </a:xfrm>
        </p:spPr>
        <p:txBody>
          <a:bodyPr/>
          <a:lstStyle/>
          <a:p>
            <a:r>
              <a:rPr kumimoji="1" lang="ja-JP" altLang="en-US" dirty="0" smtClean="0"/>
              <a:t>太陽中性子観測のこれまで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16310" y="1364509"/>
            <a:ext cx="9466881" cy="533715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ja-JP" altLang="en-US" dirty="0" smtClean="0"/>
              <a:t>①地上高地での観測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大型検出器　数</a:t>
            </a:r>
            <a:r>
              <a:rPr kumimoji="1" lang="en-US" altLang="ja-JP" dirty="0" smtClean="0"/>
              <a:t>-64</a:t>
            </a:r>
            <a:r>
              <a:rPr lang="en-US" altLang="ja-JP" dirty="0" smtClean="0"/>
              <a:t> m</a:t>
            </a:r>
            <a:r>
              <a:rPr lang="en-US" altLang="ja-JP" baseline="30000" dirty="0" smtClean="0"/>
              <a:t>2</a:t>
            </a:r>
          </a:p>
          <a:p>
            <a:pPr marL="0" indent="0">
              <a:buNone/>
            </a:pPr>
            <a:r>
              <a:rPr kumimoji="1" lang="ja-JP" altLang="en-US" dirty="0" smtClean="0">
                <a:sym typeface="Wingdings" panose="05000000000000000000" pitchFamily="2" charset="2"/>
              </a:rPr>
              <a:t>→ 約</a:t>
            </a:r>
            <a:r>
              <a:rPr kumimoji="1" lang="en-US" altLang="ja-JP" dirty="0" smtClean="0">
                <a:sym typeface="Wingdings" panose="05000000000000000000" pitchFamily="2" charset="2"/>
              </a:rPr>
              <a:t>40</a:t>
            </a:r>
            <a:r>
              <a:rPr kumimoji="1" lang="ja-JP" altLang="en-US" dirty="0" smtClean="0">
                <a:sym typeface="Wingdings" panose="05000000000000000000" pitchFamily="2" charset="2"/>
              </a:rPr>
              <a:t>年間の観測で</a:t>
            </a:r>
            <a:r>
              <a:rPr kumimoji="1"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12</a:t>
            </a:r>
            <a:r>
              <a:rPr kumimoji="1" lang="ja-JP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例のみ</a:t>
            </a:r>
            <a:endParaRPr kumimoji="1" lang="en-US" altLang="ja-JP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kumimoji="1" lang="ja-JP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　</a:t>
            </a:r>
            <a:r>
              <a:rPr kumimoji="1" lang="ja-JP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  最後</a:t>
            </a:r>
            <a:r>
              <a:rPr kumimoji="1" lang="ja-JP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に検出されたのは</a:t>
            </a:r>
            <a:r>
              <a:rPr kumimoji="1"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2005</a:t>
            </a:r>
            <a:r>
              <a:rPr kumimoji="1" lang="ja-JP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年</a:t>
            </a:r>
            <a:endParaRPr kumimoji="1" lang="en-US" altLang="ja-JP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ja-JP" altLang="en-US" dirty="0" smtClean="0">
                <a:sym typeface="Wingdings" panose="05000000000000000000" pitchFamily="2" charset="2"/>
              </a:rPr>
              <a:t>　</a:t>
            </a:r>
            <a:r>
              <a:rPr lang="en-US" altLang="ja-JP" dirty="0" smtClean="0">
                <a:sym typeface="Wingdings" panose="05000000000000000000" pitchFamily="2" charset="2"/>
              </a:rPr>
              <a:t>(</a:t>
            </a:r>
            <a:r>
              <a:rPr lang="ja-JP" altLang="en-US" dirty="0" smtClean="0">
                <a:sym typeface="Wingdings" panose="05000000000000000000" pitchFamily="2" charset="2"/>
              </a:rPr>
              <a:t>地球大気</a:t>
            </a:r>
            <a:r>
              <a:rPr lang="ja-JP" altLang="en-US" dirty="0" smtClean="0">
                <a:sym typeface="Wingdings" panose="05000000000000000000" pitchFamily="2" charset="2"/>
              </a:rPr>
              <a:t>の影響</a:t>
            </a:r>
            <a:r>
              <a:rPr lang="en-US" altLang="ja-JP" dirty="0" smtClean="0">
                <a:sym typeface="Wingdings" panose="05000000000000000000" pitchFamily="2" charset="2"/>
              </a:rPr>
              <a:t>+</a:t>
            </a:r>
            <a:r>
              <a:rPr lang="ja-JP" altLang="en-US" dirty="0" smtClean="0">
                <a:sym typeface="Wingdings" panose="05000000000000000000" pitchFamily="2" charset="2"/>
              </a:rPr>
              <a:t>感度が悪い</a:t>
            </a:r>
            <a:r>
              <a:rPr lang="en-US" altLang="ja-JP" dirty="0" smtClean="0">
                <a:sym typeface="Wingdings" panose="05000000000000000000" pitchFamily="2" charset="2"/>
              </a:rPr>
              <a:t>)</a:t>
            </a:r>
            <a:endParaRPr kumimoji="1" lang="en-US" altLang="ja-JP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ja-JP" sz="11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ja-JP" altLang="en-US" dirty="0" smtClean="0">
                <a:sym typeface="Wingdings" panose="05000000000000000000" pitchFamily="2" charset="2"/>
              </a:rPr>
              <a:t>②宇宙空間での観測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kumimoji="1" lang="ja-JP" altLang="en-US" dirty="0">
                <a:sym typeface="Wingdings" panose="05000000000000000000" pitchFamily="2" charset="2"/>
              </a:rPr>
              <a:t>　</a:t>
            </a:r>
            <a:r>
              <a:rPr kumimoji="1" lang="ja-JP" altLang="en-US" dirty="0" smtClean="0">
                <a:sym typeface="Wingdings" panose="05000000000000000000" pitchFamily="2" charset="2"/>
              </a:rPr>
              <a:t>・国際宇宙ステーション</a:t>
            </a:r>
            <a:r>
              <a:rPr kumimoji="1" lang="en-US" altLang="ja-JP" dirty="0" smtClean="0">
                <a:sym typeface="Wingdings" panose="05000000000000000000" pitchFamily="2" charset="2"/>
              </a:rPr>
              <a:t>(ISS)</a:t>
            </a:r>
            <a:r>
              <a:rPr kumimoji="1" lang="ja-JP" altLang="en-US" dirty="0" smtClean="0">
                <a:sym typeface="Wingdings" panose="05000000000000000000" pitchFamily="2" charset="2"/>
              </a:rPr>
              <a:t>上</a:t>
            </a:r>
            <a:endParaRPr kumimoji="1" lang="en-US" altLang="ja-JP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ja-JP" altLang="en-US" dirty="0">
                <a:sym typeface="Wingdings" panose="05000000000000000000" pitchFamily="2" charset="2"/>
              </a:rPr>
              <a:t>　</a:t>
            </a:r>
            <a:r>
              <a:rPr lang="ja-JP" altLang="en-US" dirty="0" smtClean="0">
                <a:sym typeface="Wingdings" panose="05000000000000000000" pitchFamily="2" charset="2"/>
              </a:rPr>
              <a:t>　　放射線観測装置</a:t>
            </a:r>
            <a:r>
              <a:rPr lang="en-US" altLang="ja-JP" dirty="0" smtClean="0">
                <a:sym typeface="Wingdings" panose="05000000000000000000" pitchFamily="2" charset="2"/>
              </a:rPr>
              <a:t>SEDA-AP</a:t>
            </a:r>
          </a:p>
          <a:p>
            <a:pPr marL="0" indent="0">
              <a:buNone/>
            </a:pPr>
            <a:r>
              <a:rPr lang="ja-JP" altLang="en-US" dirty="0">
                <a:sym typeface="Wingdings" panose="05000000000000000000" pitchFamily="2" charset="2"/>
              </a:rPr>
              <a:t>　</a:t>
            </a:r>
            <a:r>
              <a:rPr lang="ja-JP" altLang="en-US" dirty="0" smtClean="0">
                <a:sym typeface="Wingdings" panose="05000000000000000000" pitchFamily="2" charset="2"/>
              </a:rPr>
              <a:t>・ 超小型検出器 </a:t>
            </a:r>
            <a:r>
              <a:rPr lang="en-US" altLang="ja-JP" dirty="0" smtClean="0">
                <a:sym typeface="Wingdings" panose="05000000000000000000" pitchFamily="2" charset="2"/>
              </a:rPr>
              <a:t>10</a:t>
            </a:r>
            <a:r>
              <a:rPr lang="ja-JP" altLang="en-US" dirty="0" smtClean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cm</a:t>
            </a:r>
            <a:r>
              <a:rPr lang="ja-JP" altLang="en-US" dirty="0" smtClean="0">
                <a:sym typeface="Wingdings" panose="05000000000000000000" pitchFamily="2" charset="2"/>
              </a:rPr>
              <a:t>角</a:t>
            </a:r>
            <a:endParaRPr lang="en-US" altLang="ja-JP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kumimoji="1" lang="ja-JP" altLang="en-US" dirty="0">
                <a:sym typeface="Wingdings" panose="05000000000000000000" pitchFamily="2" charset="2"/>
              </a:rPr>
              <a:t>　</a:t>
            </a:r>
            <a:r>
              <a:rPr lang="ja-JP" altLang="en-US" dirty="0">
                <a:sym typeface="Wingdings" panose="05000000000000000000" pitchFamily="2" charset="2"/>
              </a:rPr>
              <a:t>→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ym typeface="Wingdings" panose="05000000000000000000" pitchFamily="2" charset="2"/>
              </a:rPr>
              <a:t>2009-2018</a:t>
            </a:r>
            <a:r>
              <a:rPr lang="ja-JP" altLang="en-US" dirty="0" smtClean="0">
                <a:sym typeface="Wingdings" panose="05000000000000000000" pitchFamily="2" charset="2"/>
              </a:rPr>
              <a:t>年の観測で</a:t>
            </a:r>
            <a:r>
              <a:rPr lang="en-US" altLang="ja-JP" dirty="0" smtClean="0">
                <a:solidFill>
                  <a:srgbClr val="FF0000"/>
                </a:solidFill>
                <a:sym typeface="Wingdings" panose="05000000000000000000" pitchFamily="2" charset="2"/>
              </a:rPr>
              <a:t>40</a:t>
            </a:r>
            <a:r>
              <a:rPr lang="ja-JP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例以上</a:t>
            </a:r>
            <a:endParaRPr lang="en-US" altLang="ja-JP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ja-JP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ja-JP" altLang="en-US" sz="4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現在は宇宙空間に専用装置はなし。</a:t>
            </a:r>
            <a:endParaRPr lang="en-US" altLang="ja-JP" sz="40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ja-JP" altLang="en-US" sz="4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この状況を打開するため、</a:t>
            </a:r>
            <a:endParaRPr lang="en-US" altLang="ja-JP" sz="40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ja-JP" altLang="en-US" sz="4000" dirty="0" smtClean="0">
                <a:solidFill>
                  <a:srgbClr val="FF0000"/>
                </a:solidFill>
                <a:sym typeface="Wingdings" panose="05000000000000000000" pitchFamily="2" charset="2"/>
              </a:rPr>
              <a:t>超小型衛星を積極的に利用</a:t>
            </a:r>
            <a:endParaRPr lang="en-US" altLang="ja-JP" sz="4000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kumimoji="1" lang="ja-JP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　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072" y="961790"/>
            <a:ext cx="3849608" cy="280010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998" y="4058802"/>
            <a:ext cx="3469682" cy="264286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847860" y="640967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©JAXA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90838" y="3541017"/>
            <a:ext cx="315157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地上中性子観測網</a:t>
            </a:r>
            <a:r>
              <a:rPr kumimoji="1" lang="en-US" altLang="ja-JP" dirty="0" smtClean="0">
                <a:solidFill>
                  <a:srgbClr val="FF0000"/>
                </a:solidFill>
              </a:rPr>
              <a:t>©Nagoya U.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490838" y="5870669"/>
            <a:ext cx="1060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SEDA-AP</a:t>
            </a:r>
            <a:r>
              <a:rPr kumimoji="1" lang="ja-JP" altLang="en-US" sz="1600" dirty="0" smtClean="0">
                <a:solidFill>
                  <a:srgbClr val="FF0000"/>
                </a:solidFill>
              </a:rPr>
              <a:t>の中性子センサ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6499" y="8802"/>
            <a:ext cx="7886700" cy="1325563"/>
          </a:xfrm>
        </p:spPr>
        <p:txBody>
          <a:bodyPr/>
          <a:lstStyle/>
          <a:p>
            <a:r>
              <a:rPr kumimoji="1" lang="ja-JP" altLang="en-US" dirty="0" smtClean="0"/>
              <a:t>超小型衛星観測のメリット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0619" y="133436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 smtClean="0"/>
              <a:t>① 地球大気による減衰の影響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kumimoji="1" lang="ja-JP" altLang="en-US" sz="2400" dirty="0" smtClean="0"/>
              <a:t>を受けない。</a:t>
            </a:r>
            <a:endParaRPr kumimoji="1"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② </a:t>
            </a:r>
            <a:r>
              <a:rPr lang="en-US" altLang="ja-JP" sz="2400" dirty="0" smtClean="0"/>
              <a:t>ISS</a:t>
            </a:r>
            <a:r>
              <a:rPr lang="ja-JP" altLang="en-US" sz="2400" dirty="0" smtClean="0"/>
              <a:t>構体や大型衛星構体で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発生する中性子バックグラ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ンドが少ない。</a:t>
            </a:r>
            <a:endParaRPr lang="en-US" altLang="ja-JP" sz="2400" dirty="0" smtClean="0"/>
          </a:p>
          <a:p>
            <a:pPr marL="0" indent="0">
              <a:buNone/>
            </a:pPr>
            <a:r>
              <a:rPr lang="ja-JP" altLang="en-US" sz="2400" dirty="0" smtClean="0"/>
              <a:t>③ </a:t>
            </a:r>
            <a:r>
              <a:rPr kumimoji="1" lang="ja-JP" altLang="en-US" sz="2400" dirty="0" smtClean="0"/>
              <a:t>常時太陽の方向に指向可能</a:t>
            </a:r>
            <a:endParaRPr kumimoji="1" lang="ja-JP" altLang="en-US" sz="2400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5371846" y="1100460"/>
            <a:ext cx="4009281" cy="3116673"/>
            <a:chOff x="863080" y="91836"/>
            <a:chExt cx="7329189" cy="5830850"/>
          </a:xfrm>
        </p:grpSpPr>
        <p:pic>
          <p:nvPicPr>
            <p:cNvPr id="5" name="Picture 3" descr="C:\Documents and Settings\ymatsu\スタート メニュー\デスクトップ\ymatsu\neutron\figures&amp;pictures\scientific\attenu_inthe_air\attenu_haru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080" y="91836"/>
              <a:ext cx="6561345" cy="5799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5516288" y="5313086"/>
              <a:ext cx="2675981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9pPr>
            </a:lstStyle>
            <a:p>
              <a:pPr eaLnBrk="1" hangingPunct="1"/>
              <a:r>
                <a:rPr lang="en-US" altLang="ja-JP" sz="1800" b="1" smtClean="0">
                  <a:solidFill>
                    <a:srgbClr val="0033CC"/>
                  </a:solidFill>
                </a:rPr>
                <a:t>1600MeV </a:t>
              </a:r>
              <a:endParaRPr lang="en-US" altLang="ja-JP" sz="1800" b="1" dirty="0">
                <a:solidFill>
                  <a:srgbClr val="0033CC"/>
                </a:solidFill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771714" y="5358225"/>
              <a:ext cx="533400" cy="533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9pPr>
            </a:lstStyle>
            <a:p>
              <a:pPr eaLnBrk="1" hangingPunct="1"/>
              <a:r>
                <a:rPr lang="en-US" altLang="ja-JP" sz="1800" b="1" dirty="0">
                  <a:solidFill>
                    <a:srgbClr val="0033CC"/>
                  </a:solidFill>
                </a:rPr>
                <a:t>0</a:t>
              </a:r>
              <a:r>
                <a:rPr lang="en-US" altLang="ja-JP" b="1" dirty="0">
                  <a:solidFill>
                    <a:srgbClr val="0033CC"/>
                  </a:solidFill>
                </a:rPr>
                <a:t> 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147551" y="492750"/>
              <a:ext cx="3510549" cy="207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9pPr>
            </a:lstStyle>
            <a:p>
              <a:pPr eaLnBrk="1" hangingPunct="1"/>
              <a:r>
                <a:rPr lang="en-US" altLang="ja-JP" b="1" dirty="0" smtClean="0">
                  <a:solidFill>
                    <a:srgbClr val="0033CC"/>
                  </a:solidFill>
                </a:rPr>
                <a:t>5700</a:t>
              </a:r>
              <a:r>
                <a:rPr lang="ja-JP" altLang="en-US" b="1" dirty="0">
                  <a:solidFill>
                    <a:srgbClr val="0033CC"/>
                  </a:solidFill>
                </a:rPr>
                <a:t> </a:t>
              </a:r>
              <a:r>
                <a:rPr lang="en-US" altLang="ja-JP" b="1" dirty="0" smtClean="0">
                  <a:solidFill>
                    <a:srgbClr val="0033CC"/>
                  </a:solidFill>
                </a:rPr>
                <a:t>m</a:t>
              </a:r>
              <a:endParaRPr lang="en-US" altLang="ja-JP" b="1" baseline="30000" dirty="0">
                <a:solidFill>
                  <a:srgbClr val="0033CC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3152468" y="2991023"/>
              <a:ext cx="3252786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HGS創英角ｺﾞｼｯｸUB" pitchFamily="50" charset="-128"/>
                </a:defRPr>
              </a:lvl9pPr>
            </a:lstStyle>
            <a:p>
              <a:pPr eaLnBrk="1" hangingPunct="1"/>
              <a:r>
                <a:rPr lang="ja-JP" altLang="en-US" dirty="0">
                  <a:solidFill>
                    <a:srgbClr val="0033CC"/>
                  </a:solidFill>
                </a:rPr>
                <a:t>地上</a:t>
              </a:r>
              <a:endParaRPr lang="en-US" altLang="ja-JP" baseline="30000" dirty="0">
                <a:solidFill>
                  <a:srgbClr val="0033CC"/>
                </a:solidFill>
              </a:endParaRPr>
            </a:p>
          </p:txBody>
        </p:sp>
      </p:grp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466" y="4394532"/>
            <a:ext cx="3078725" cy="2309044"/>
          </a:xfrm>
          <a:prstGeom prst="rect">
            <a:avLst/>
          </a:prstGeom>
        </p:spPr>
      </p:pic>
      <p:pic>
        <p:nvPicPr>
          <p:cNvPr id="11" name="コンテンツ プレースホルダ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12" y="4334085"/>
            <a:ext cx="3313128" cy="2429939"/>
          </a:xfrm>
          <a:prstGeom prst="rect">
            <a:avLst/>
          </a:prstGeom>
        </p:spPr>
      </p:pic>
      <p:cxnSp>
        <p:nvCxnSpPr>
          <p:cNvPr id="12" name="直線矢印コネクタ 11"/>
          <p:cNvCxnSpPr/>
          <p:nvPr/>
        </p:nvCxnSpPr>
        <p:spPr>
          <a:xfrm>
            <a:off x="3278133" y="5511644"/>
            <a:ext cx="2020221" cy="12134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V="1">
            <a:off x="3405428" y="4317677"/>
            <a:ext cx="1888842" cy="78286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598156" y="2015937"/>
            <a:ext cx="97787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地球大気での減衰率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033349" y="6334244"/>
            <a:ext cx="106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©NASA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340011" y="4415581"/>
            <a:ext cx="1067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©JAXA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426554" y="3122523"/>
            <a:ext cx="121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Shibata et al. 1994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6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2716" y="355180"/>
            <a:ext cx="7886700" cy="1325563"/>
          </a:xfrm>
        </p:spPr>
        <p:txBody>
          <a:bodyPr/>
          <a:lstStyle/>
          <a:p>
            <a:r>
              <a:rPr lang="en-US" altLang="ja-JP" smtClean="0"/>
              <a:t>3U</a:t>
            </a:r>
            <a:r>
              <a:rPr lang="ja-JP" altLang="en-US" smtClean="0"/>
              <a:t>キューブサット</a:t>
            </a:r>
            <a:r>
              <a:rPr lang="ja-JP" altLang="en-US" dirty="0" smtClean="0"/>
              <a:t>開発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9987" y="1680743"/>
            <a:ext cx="8684026" cy="4255579"/>
          </a:xfrm>
        </p:spPr>
        <p:txBody>
          <a:bodyPr>
            <a:normAutofit fontScale="85000" lnSpcReduction="20000"/>
          </a:bodyPr>
          <a:lstStyle/>
          <a:p>
            <a:r>
              <a:rPr lang="ja-JP" altLang="en-US" dirty="0" smtClean="0"/>
              <a:t>名古屋大学工学部</a:t>
            </a:r>
            <a:r>
              <a:rPr lang="ja-JP" altLang="en-US" dirty="0"/>
              <a:t>、名城大理工学部</a:t>
            </a:r>
            <a:r>
              <a:rPr lang="ja-JP" altLang="en-US" dirty="0" smtClean="0"/>
              <a:t>と</a:t>
            </a:r>
            <a:endParaRPr lang="en-US" altLang="ja-JP" dirty="0" smtClean="0"/>
          </a:p>
          <a:p>
            <a:pPr marL="0" indent="0">
              <a:buNone/>
            </a:pPr>
            <a:r>
              <a:rPr lang="ja-JP" altLang="en-US" dirty="0" smtClean="0"/>
              <a:t>　　共同で</a:t>
            </a:r>
            <a:r>
              <a:rPr lang="en-US" altLang="ja-JP" dirty="0" smtClean="0"/>
              <a:t>3U</a:t>
            </a:r>
            <a:r>
              <a:rPr lang="ja-JP" altLang="en-US" dirty="0" smtClean="0"/>
              <a:t>キューブサット開発</a:t>
            </a:r>
            <a:endParaRPr lang="en-US" altLang="ja-JP" dirty="0"/>
          </a:p>
          <a:p>
            <a:r>
              <a:rPr lang="en-US" altLang="ja-JP" dirty="0"/>
              <a:t>2022</a:t>
            </a:r>
            <a:r>
              <a:rPr lang="ja-JP" altLang="en-US" dirty="0" smtClean="0"/>
              <a:t>年度</a:t>
            </a:r>
            <a:r>
              <a:rPr lang="ja-JP" altLang="en-US" dirty="0"/>
              <a:t>　</a:t>
            </a:r>
            <a:r>
              <a:rPr lang="ja-JP" altLang="en-US" dirty="0" smtClean="0"/>
              <a:t>名古屋大工学</a:t>
            </a:r>
            <a:r>
              <a:rPr lang="ja-JP" altLang="en-US" dirty="0"/>
              <a:t>実証機 </a:t>
            </a:r>
            <a:r>
              <a:rPr lang="en-US" altLang="ja-JP" dirty="0" smtClean="0"/>
              <a:t>MAGNARO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 </a:t>
            </a:r>
            <a:r>
              <a:rPr lang="ja-JP" altLang="en-US" dirty="0"/>
              <a:t>　</a:t>
            </a:r>
            <a:r>
              <a:rPr lang="en-US" altLang="ja-JP" dirty="0" smtClean="0"/>
              <a:t> </a:t>
            </a:r>
            <a:r>
              <a:rPr lang="ja-JP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→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JAXA</a:t>
            </a:r>
            <a:r>
              <a:rPr lang="ja-JP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革新技術実証衛星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ja-JP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号機に選定</a:t>
            </a:r>
            <a:endParaRPr lang="en-US" altLang="ja-JP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ja-JP" altLang="en-US" dirty="0">
                <a:sym typeface="Wingdings" panose="05000000000000000000" pitchFamily="2" charset="2"/>
              </a:rPr>
              <a:t>　　　　</a:t>
            </a:r>
            <a:r>
              <a:rPr lang="ja-JP" altLang="en-US" dirty="0" smtClean="0">
                <a:sym typeface="Wingdings" panose="05000000000000000000" pitchFamily="2" charset="2"/>
              </a:rPr>
              <a:t>センサ部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lang="ja-JP" altLang="en-US" dirty="0">
                <a:sym typeface="Wingdings" panose="05000000000000000000" pitchFamily="2" charset="2"/>
              </a:rPr>
              <a:t>シンチレータ</a:t>
            </a:r>
            <a:r>
              <a:rPr lang="en-US" altLang="ja-JP" dirty="0">
                <a:sym typeface="Wingdings" panose="05000000000000000000" pitchFamily="2" charset="2"/>
              </a:rPr>
              <a:t>+</a:t>
            </a:r>
            <a:r>
              <a:rPr lang="en-US" altLang="ja-JP" dirty="0" smtClean="0">
                <a:sym typeface="Wingdings" panose="05000000000000000000" pitchFamily="2" charset="2"/>
              </a:rPr>
              <a:t>MPPC+ASIC</a:t>
            </a:r>
            <a:r>
              <a:rPr lang="ja-JP" altLang="en-US" dirty="0" smtClean="0">
                <a:sym typeface="Wingdings" panose="05000000000000000000" pitchFamily="2" charset="2"/>
              </a:rPr>
              <a:t>実証</a:t>
            </a:r>
            <a:endParaRPr lang="en-US" altLang="ja-JP" dirty="0"/>
          </a:p>
          <a:p>
            <a:r>
              <a:rPr lang="en-US" altLang="ja-JP" dirty="0" smtClean="0"/>
              <a:t>2024</a:t>
            </a:r>
            <a:r>
              <a:rPr lang="ja-JP" altLang="en-US" dirty="0" smtClean="0"/>
              <a:t>年頃 太陽</a:t>
            </a:r>
            <a:r>
              <a:rPr lang="ja-JP" altLang="en-US" dirty="0"/>
              <a:t>中性子観測衛星 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</a:t>
            </a:r>
            <a:r>
              <a:rPr lang="en-US" altLang="ja-JP" dirty="0" err="1" smtClean="0"/>
              <a:t>SOlar</a:t>
            </a:r>
            <a:r>
              <a:rPr lang="en-US" altLang="ja-JP" dirty="0" smtClean="0"/>
              <a:t> </a:t>
            </a:r>
            <a:r>
              <a:rPr lang="en-US" altLang="ja-JP" dirty="0"/>
              <a:t>Neutron and Gamma-ray </a:t>
            </a:r>
            <a:r>
              <a:rPr lang="en-US" altLang="ja-JP" dirty="0" smtClean="0"/>
              <a:t>Spectroscopy</a:t>
            </a:r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dirty="0" smtClean="0"/>
              <a:t> </a:t>
            </a:r>
            <a:r>
              <a:rPr lang="en-US" altLang="ja-JP" dirty="0"/>
              <a:t>(SONGS) Mission</a:t>
            </a:r>
          </a:p>
          <a:p>
            <a:pPr lvl="1"/>
            <a:r>
              <a:rPr lang="ja-JP" altLang="en-US" dirty="0"/>
              <a:t>中性子・ガンマ線センサ</a:t>
            </a:r>
            <a:endParaRPr lang="en-US" altLang="ja-JP" dirty="0"/>
          </a:p>
          <a:p>
            <a:pPr lvl="1"/>
            <a:r>
              <a:rPr lang="ja-JP" altLang="en-US" dirty="0"/>
              <a:t>太陽電池展開パドル</a:t>
            </a:r>
            <a:endParaRPr lang="en-US" altLang="ja-JP" dirty="0"/>
          </a:p>
          <a:p>
            <a:pPr lvl="1"/>
            <a:r>
              <a:rPr lang="en-US" altLang="ja-JP" dirty="0"/>
              <a:t>S</a:t>
            </a:r>
            <a:r>
              <a:rPr lang="ja-JP" altLang="en-US" dirty="0"/>
              <a:t>バンド通信系</a:t>
            </a:r>
            <a:endParaRPr lang="en-US" altLang="ja-JP" dirty="0"/>
          </a:p>
          <a:p>
            <a:pPr marL="457200" lvl="1" indent="0">
              <a:buNone/>
            </a:pPr>
            <a:r>
              <a:rPr lang="en-US" altLang="ja-JP" dirty="0"/>
              <a:t>  </a:t>
            </a:r>
            <a:r>
              <a:rPr lang="ja-JP" altLang="en-US" dirty="0">
                <a:sym typeface="Wingdings" panose="05000000000000000000" pitchFamily="2" charset="2"/>
              </a:rPr>
              <a:t>→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lang="ja-JP" altLang="en-US" dirty="0">
                <a:sym typeface="Wingdings" panose="05000000000000000000" pitchFamily="2" charset="2"/>
              </a:rPr>
              <a:t>次期革新技術実証衛星搭載などを狙う</a:t>
            </a: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="" xmlns:a16="http://schemas.microsoft.com/office/drawing/2014/main" id="{5E6CC69E-1FC4-4540-9B38-6110DC3A8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57737" y="510420"/>
            <a:ext cx="1701490" cy="273646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522438" y="2251475"/>
            <a:ext cx="1145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FF0000"/>
                </a:solidFill>
              </a:rPr>
              <a:t>2U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169417" y="1157523"/>
            <a:ext cx="1145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</a:rPr>
              <a:t>1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U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75253" y="590043"/>
            <a:ext cx="2501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衛星</a:t>
            </a:r>
            <a:r>
              <a:rPr kumimoji="1" lang="ja-JP" altLang="en-US" dirty="0" smtClean="0"/>
              <a:t>分離 </a:t>
            </a:r>
            <a:r>
              <a:rPr lang="ja-JP" altLang="en-US" dirty="0">
                <a:sym typeface="Wingdings" panose="05000000000000000000" pitchFamily="2" charset="2"/>
              </a:rPr>
              <a:t>→</a:t>
            </a:r>
            <a:r>
              <a:rPr lang="en-US" altLang="ja-JP" dirty="0" smtClean="0">
                <a:sym typeface="Wingdings" panose="05000000000000000000" pitchFamily="2" charset="2"/>
              </a:rPr>
              <a:t> </a:t>
            </a:r>
            <a:r>
              <a:rPr kumimoji="1" lang="ja-JP" altLang="en-US" dirty="0" smtClean="0"/>
              <a:t>編隊飛行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12469" y="2405363"/>
            <a:ext cx="131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©Nagoya U.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3" t="3151" r="24035" b="6460"/>
          <a:stretch/>
        </p:blipFill>
        <p:spPr>
          <a:xfrm>
            <a:off x="6255922" y="2959143"/>
            <a:ext cx="2696120" cy="3701799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7725984" y="6291610"/>
            <a:ext cx="131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©Nagoya U.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7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4363" y="376547"/>
            <a:ext cx="8195754" cy="1089517"/>
          </a:xfrm>
        </p:spPr>
        <p:txBody>
          <a:bodyPr/>
          <a:lstStyle/>
          <a:p>
            <a:r>
              <a:rPr kumimoji="1" lang="ja-JP" altLang="en-US" dirty="0" smtClean="0"/>
              <a:t>独自</a:t>
            </a:r>
            <a:r>
              <a:rPr lang="ja-JP" altLang="en-US" dirty="0" smtClean="0"/>
              <a:t>の中性子・ガンマ線観測装置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4798" y="1395259"/>
            <a:ext cx="8734884" cy="478930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altLang="ja-JP" sz="3600" dirty="0" smtClean="0"/>
              <a:t>SEDA-AP</a:t>
            </a:r>
            <a:r>
              <a:rPr lang="ja-JP" altLang="en-US" sz="3600" dirty="0" smtClean="0"/>
              <a:t>のセンサをキューブサット用に改良</a:t>
            </a:r>
            <a:endParaRPr lang="en-US" altLang="ja-JP" sz="3600" dirty="0" smtClean="0"/>
          </a:p>
          <a:p>
            <a:pPr marL="0" indent="0">
              <a:buNone/>
            </a:pPr>
            <a:r>
              <a:rPr lang="ja-JP" altLang="en-US" sz="3100" dirty="0" smtClean="0"/>
              <a:t>★センサ構成</a:t>
            </a:r>
            <a:r>
              <a:rPr lang="ja-JP" altLang="en-US" sz="3100" dirty="0"/>
              <a:t>　</a:t>
            </a:r>
            <a:endParaRPr lang="en-US" altLang="ja-JP" sz="3100" dirty="0"/>
          </a:p>
          <a:p>
            <a:pPr lvl="1"/>
            <a:r>
              <a:rPr lang="ja-JP" altLang="en-US" sz="2600" dirty="0"/>
              <a:t>積層シンチレータ＋半導体光センサ</a:t>
            </a:r>
            <a:r>
              <a:rPr lang="en-US" altLang="ja-JP" sz="2600" dirty="0"/>
              <a:t>MPPC</a:t>
            </a:r>
          </a:p>
          <a:p>
            <a:pPr marL="457200" lvl="1" indent="0">
              <a:buNone/>
            </a:pPr>
            <a:r>
              <a:rPr lang="ja-JP" alt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　</a:t>
            </a:r>
            <a:r>
              <a:rPr lang="ja-JP" alt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→</a:t>
            </a:r>
            <a:r>
              <a:rPr lang="en-US" altLang="ja-JP" sz="2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ja-JP" altLang="en-US" sz="2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宇宙線の飛跡</a:t>
            </a:r>
            <a:r>
              <a:rPr lang="ja-JP" alt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を</a:t>
            </a:r>
            <a:r>
              <a:rPr lang="en-US" altLang="ja-JP" sz="2600" dirty="0">
                <a:solidFill>
                  <a:srgbClr val="FF0000"/>
                </a:solidFill>
                <a:sym typeface="Wingdings" panose="05000000000000000000" pitchFamily="2" charset="2"/>
              </a:rPr>
              <a:t>3</a:t>
            </a:r>
            <a:r>
              <a:rPr lang="ja-JP" alt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次元的</a:t>
            </a:r>
            <a:r>
              <a:rPr lang="ja-JP" altLang="en-US" sz="2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に</a:t>
            </a:r>
            <a:r>
              <a:rPr lang="ja-JP" alt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とらえる</a:t>
            </a:r>
            <a:endParaRPr lang="en-US" altLang="ja-JP" sz="1400" dirty="0" smtClean="0"/>
          </a:p>
          <a:p>
            <a:pPr marL="0" indent="0">
              <a:buNone/>
            </a:pPr>
            <a:r>
              <a:rPr lang="ja-JP" altLang="en-US" sz="3100" dirty="0" smtClean="0"/>
              <a:t>★特徴</a:t>
            </a:r>
            <a:endParaRPr lang="en-US" altLang="ja-JP" sz="3100" dirty="0"/>
          </a:p>
          <a:p>
            <a:pPr lvl="1"/>
            <a:r>
              <a:rPr lang="ja-JP" altLang="en-US" sz="2600" dirty="0" smtClean="0"/>
              <a:t>中性子</a:t>
            </a:r>
            <a:r>
              <a:rPr lang="en-US" altLang="ja-JP" sz="2600" dirty="0"/>
              <a:t>(20</a:t>
            </a:r>
            <a:r>
              <a:rPr lang="ja-JP" altLang="en-US" sz="2600" dirty="0"/>
              <a:t>～</a:t>
            </a:r>
            <a:r>
              <a:rPr lang="en-US" altLang="ja-JP" sz="2600" dirty="0"/>
              <a:t>100 MeV)</a:t>
            </a:r>
            <a:r>
              <a:rPr lang="ja-JP" altLang="en-US" sz="2600" dirty="0"/>
              <a:t>と</a:t>
            </a:r>
            <a:endParaRPr lang="en-US" altLang="ja-JP" sz="2600" dirty="0"/>
          </a:p>
          <a:p>
            <a:pPr marL="457200" lvl="1" indent="0">
              <a:buNone/>
            </a:pPr>
            <a:r>
              <a:rPr lang="en-US" altLang="ja-JP" sz="2600" dirty="0"/>
              <a:t>      </a:t>
            </a:r>
            <a:r>
              <a:rPr lang="ja-JP" altLang="en-US" sz="2600" dirty="0" smtClean="0"/>
              <a:t>ガンマ</a:t>
            </a:r>
            <a:r>
              <a:rPr lang="ja-JP" altLang="en-US" sz="2600" dirty="0"/>
              <a:t>線</a:t>
            </a:r>
            <a:r>
              <a:rPr lang="en-US" altLang="ja-JP" sz="2600" dirty="0"/>
              <a:t>(100 </a:t>
            </a:r>
            <a:r>
              <a:rPr lang="en-US" altLang="ja-JP" sz="2600" dirty="0" err="1"/>
              <a:t>keV</a:t>
            </a:r>
            <a:r>
              <a:rPr lang="ja-JP" altLang="en-US" sz="2600" dirty="0"/>
              <a:t>～</a:t>
            </a:r>
            <a:r>
              <a:rPr lang="en-US" altLang="ja-JP" sz="2600" dirty="0"/>
              <a:t>3 MeV)</a:t>
            </a:r>
            <a:r>
              <a:rPr lang="ja-JP" altLang="en-US" sz="2600" dirty="0"/>
              <a:t>両方を検出</a:t>
            </a:r>
            <a:endParaRPr lang="en-US" altLang="ja-JP" sz="2600" dirty="0"/>
          </a:p>
          <a:p>
            <a:pPr lvl="1"/>
            <a:r>
              <a:rPr lang="ja-JP" altLang="en-US" sz="2600" dirty="0" smtClean="0"/>
              <a:t>中性子</a:t>
            </a:r>
            <a:r>
              <a:rPr lang="ja-JP" altLang="en-US" sz="2600" dirty="0"/>
              <a:t>とガンマ線の撮像・分光が可能</a:t>
            </a:r>
            <a:endParaRPr lang="en-US" altLang="ja-JP" sz="2600" dirty="0"/>
          </a:p>
          <a:p>
            <a:pPr lvl="1"/>
            <a:r>
              <a:rPr lang="ja-JP" altLang="en-US" sz="2600" dirty="0"/>
              <a:t>軽量・コンパクト</a:t>
            </a:r>
            <a:r>
              <a:rPr lang="ja-JP" altLang="en-US" sz="2600" dirty="0" smtClean="0"/>
              <a:t>・</a:t>
            </a:r>
            <a:endParaRPr lang="en-US" altLang="ja-JP" sz="2600" dirty="0" smtClean="0"/>
          </a:p>
          <a:p>
            <a:pPr marL="457200" lvl="1" indent="0">
              <a:buNone/>
            </a:pPr>
            <a:r>
              <a:rPr lang="ja-JP" altLang="en-US" sz="2600" dirty="0"/>
              <a:t>　</a:t>
            </a:r>
            <a:r>
              <a:rPr lang="ja-JP" altLang="en-US" sz="2600" dirty="0" smtClean="0"/>
              <a:t>　　低消費</a:t>
            </a:r>
            <a:r>
              <a:rPr lang="ja-JP" altLang="en-US" sz="2600" dirty="0"/>
              <a:t>電力・</a:t>
            </a:r>
            <a:r>
              <a:rPr lang="ja-JP" altLang="en-US" sz="2600" dirty="0" smtClean="0"/>
              <a:t>スケーラブル</a:t>
            </a:r>
            <a:endParaRPr lang="en-US" altLang="ja-JP" sz="1400" dirty="0" smtClean="0"/>
          </a:p>
          <a:p>
            <a:pPr marL="0" indent="0">
              <a:buNone/>
            </a:pPr>
            <a:r>
              <a:rPr lang="ja-JP" altLang="en-US" sz="3100" dirty="0" smtClean="0"/>
              <a:t>★</a:t>
            </a:r>
            <a:r>
              <a:rPr lang="ja-JP" altLang="en-US" sz="3100" dirty="0"/>
              <a:t>必要な技術</a:t>
            </a:r>
            <a:endParaRPr lang="en-US" altLang="ja-JP" sz="3100" dirty="0"/>
          </a:p>
          <a:p>
            <a:pPr lvl="1"/>
            <a:r>
              <a:rPr lang="ja-JP" altLang="en-US" sz="2600" dirty="0" smtClean="0"/>
              <a:t>放射線計測技術</a:t>
            </a:r>
            <a:endParaRPr lang="en-US" altLang="ja-JP" sz="2600" dirty="0" smtClean="0"/>
          </a:p>
          <a:p>
            <a:pPr lvl="1"/>
            <a:r>
              <a:rPr lang="ja-JP" altLang="en-US" sz="2600" dirty="0" smtClean="0"/>
              <a:t>センサ</a:t>
            </a:r>
            <a:r>
              <a:rPr lang="ja-JP" altLang="en-US" sz="2600" dirty="0"/>
              <a:t>高密度実装・積層技術</a:t>
            </a:r>
            <a:endParaRPr lang="en-US" altLang="ja-JP" sz="2600" dirty="0"/>
          </a:p>
          <a:p>
            <a:pPr lvl="1"/>
            <a:r>
              <a:rPr lang="ja-JP" altLang="en-US" sz="2600" dirty="0"/>
              <a:t>多チャンネル処理電子回路技術（</a:t>
            </a:r>
            <a:r>
              <a:rPr lang="en-US" altLang="ja-JP" sz="2600" dirty="0"/>
              <a:t>ASIC</a:t>
            </a:r>
            <a:r>
              <a:rPr lang="ja-JP" altLang="en-US" sz="2600" dirty="0"/>
              <a:t>利用</a:t>
            </a:r>
            <a:r>
              <a:rPr lang="en-US" altLang="ja-JP" sz="2600" dirty="0" smtClean="0"/>
              <a:t>)</a:t>
            </a:r>
          </a:p>
          <a:p>
            <a:pPr marL="457200" lvl="1" indent="0">
              <a:buNone/>
            </a:pPr>
            <a:r>
              <a:rPr lang="en-US" altLang="ja-JP" sz="2600" dirty="0" smtClean="0">
                <a:solidFill>
                  <a:srgbClr val="FF0000"/>
                </a:solidFill>
              </a:rPr>
              <a:t>      700</a:t>
            </a:r>
            <a:r>
              <a:rPr lang="ja-JP" altLang="en-US" sz="2600" dirty="0" smtClean="0">
                <a:solidFill>
                  <a:srgbClr val="FF0000"/>
                </a:solidFill>
              </a:rPr>
              <a:t>を超える信号数</a:t>
            </a:r>
            <a:endParaRPr lang="en-US" altLang="ja-JP" sz="2600" dirty="0">
              <a:solidFill>
                <a:srgbClr val="FF0000"/>
              </a:solidFill>
            </a:endParaRPr>
          </a:p>
          <a:p>
            <a:pPr lvl="1"/>
            <a:r>
              <a:rPr lang="ja-JP" altLang="en-US" sz="2600" dirty="0"/>
              <a:t>熱設計・構造</a:t>
            </a:r>
          </a:p>
          <a:p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27187" y="5868041"/>
            <a:ext cx="24757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キューブサット</a:t>
            </a:r>
            <a:r>
              <a:rPr lang="ja-JP" altLang="en-US" dirty="0"/>
              <a:t>用</a:t>
            </a:r>
            <a:r>
              <a:rPr kumimoji="1" lang="ja-JP" altLang="en-US" dirty="0" smtClean="0"/>
              <a:t>センサ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566753" y="1269158"/>
            <a:ext cx="2537804" cy="95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積層プラスチック</a:t>
            </a:r>
            <a:r>
              <a:rPr kumimoji="1" lang="ja-JP" altLang="en-US" dirty="0" smtClean="0"/>
              <a:t>シンチレータ</a:t>
            </a:r>
            <a:endParaRPr kumimoji="1" lang="en-US" altLang="ja-JP" dirty="0" smtClean="0"/>
          </a:p>
          <a:p>
            <a:r>
              <a:rPr lang="en-US" altLang="ja-JP" dirty="0" smtClean="0"/>
              <a:t>3.95x3.95x64</a:t>
            </a:r>
            <a:r>
              <a:rPr lang="ja-JP" altLang="en-US" dirty="0" smtClean="0"/>
              <a:t> </a:t>
            </a:r>
            <a:r>
              <a:rPr lang="en-US" altLang="ja-JP" dirty="0" smtClean="0"/>
              <a:t>mm </a:t>
            </a:r>
            <a:r>
              <a:rPr kumimoji="1" lang="en-US" altLang="ja-JP" dirty="0" smtClean="0"/>
              <a:t>256</a:t>
            </a:r>
            <a:r>
              <a:rPr kumimoji="1" lang="ja-JP" altLang="en-US" dirty="0" smtClean="0"/>
              <a:t>本</a:t>
            </a:r>
            <a:endParaRPr kumimoji="1" lang="ja-JP" altLang="en-US" dirty="0"/>
          </a:p>
        </p:txBody>
      </p:sp>
      <p:pic>
        <p:nvPicPr>
          <p:cNvPr id="6" name="Picture 2" descr="boxpul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2" t="16982" r="12083" b="15352"/>
          <a:stretch>
            <a:fillRect/>
          </a:stretch>
        </p:blipFill>
        <p:spPr bwMode="auto">
          <a:xfrm>
            <a:off x="5373525" y="2413341"/>
            <a:ext cx="3042866" cy="275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矢印コネクタ 6"/>
          <p:cNvCxnSpPr/>
          <p:nvPr/>
        </p:nvCxnSpPr>
        <p:spPr>
          <a:xfrm flipV="1">
            <a:off x="5373525" y="2291518"/>
            <a:ext cx="1447130" cy="400117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 flipV="1">
            <a:off x="6973055" y="2324649"/>
            <a:ext cx="1443336" cy="366986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508400" y="2011736"/>
            <a:ext cx="923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64 mm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403388" y="2079072"/>
            <a:ext cx="923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64 mm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5281877" y="2691635"/>
            <a:ext cx="10299" cy="1858618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450048" y="3789910"/>
            <a:ext cx="923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64 mm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20655" y="5168898"/>
            <a:ext cx="2344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GAGG</a:t>
            </a:r>
            <a:r>
              <a:rPr kumimoji="1" lang="ja-JP" altLang="en-US" dirty="0" smtClean="0"/>
              <a:t>シンチレータ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en-US" altLang="ja-JP" dirty="0" smtClean="0"/>
              <a:t>6mm</a:t>
            </a:r>
            <a:r>
              <a:rPr lang="ja-JP" altLang="en-US" dirty="0" smtClean="0"/>
              <a:t>角</a:t>
            </a:r>
            <a:r>
              <a:rPr lang="en-US" altLang="ja-JP" dirty="0" smtClean="0"/>
              <a:t>12x12</a:t>
            </a:r>
            <a:r>
              <a:rPr lang="ja-JP" altLang="en-US" dirty="0" smtClean="0"/>
              <a:t>アレイ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4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485" y="124501"/>
            <a:ext cx="7886700" cy="1325563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中性子とガンマ線の反応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sz="3200" dirty="0" smtClean="0"/>
              <a:t>(</a:t>
            </a:r>
            <a:r>
              <a:rPr lang="ja-JP" altLang="en-US" sz="3200" dirty="0" smtClean="0"/>
              <a:t>シミュレーションムービー</a:t>
            </a:r>
            <a:r>
              <a:rPr lang="en-US" altLang="ja-JP" sz="3200" dirty="0" smtClean="0"/>
              <a:t>)</a:t>
            </a:r>
            <a:endParaRPr kumimoji="1" lang="ja-JP" altLang="en-US" sz="3600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01" y="2782265"/>
            <a:ext cx="4064215" cy="3914696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88" y="2773387"/>
            <a:ext cx="4064216" cy="3914696"/>
          </a:xfrm>
          <a:prstGeom prst="rect">
            <a:avLst/>
          </a:prstGeom>
        </p:spPr>
      </p:pic>
      <p:pic>
        <p:nvPicPr>
          <p:cNvPr id="7" name="Picture 2" descr="boxpul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2" t="16982" r="12083" b="15352"/>
          <a:stretch>
            <a:fillRect/>
          </a:stretch>
        </p:blipFill>
        <p:spPr bwMode="auto">
          <a:xfrm>
            <a:off x="3794104" y="1317038"/>
            <a:ext cx="1597381" cy="144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947735" y="2010139"/>
            <a:ext cx="22190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100 MeV </a:t>
            </a:r>
            <a:r>
              <a:rPr kumimoji="1" lang="ja-JP" altLang="en-US" dirty="0" smtClean="0">
                <a:solidFill>
                  <a:srgbClr val="FF0000"/>
                </a:solidFill>
              </a:rPr>
              <a:t>高速</a:t>
            </a:r>
            <a:r>
              <a:rPr lang="ja-JP" altLang="en-US" dirty="0" smtClean="0">
                <a:solidFill>
                  <a:srgbClr val="FF0000"/>
                </a:solidFill>
              </a:rPr>
              <a:t>中性子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51909" y="2010139"/>
            <a:ext cx="172296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1 MeV </a:t>
            </a:r>
            <a:r>
              <a:rPr kumimoji="1" lang="ja-JP" altLang="en-US" dirty="0" smtClean="0">
                <a:solidFill>
                  <a:srgbClr val="FF0000"/>
                </a:solidFill>
              </a:rPr>
              <a:t>ガンマ線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27165" y="1878292"/>
            <a:ext cx="82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X-Z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696288" y="1843980"/>
            <a:ext cx="82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Y</a:t>
            </a:r>
            <a:r>
              <a:rPr kumimoji="1" lang="en-US" altLang="ja-JP" dirty="0" smtClean="0">
                <a:solidFill>
                  <a:schemeClr val="bg1"/>
                </a:solidFill>
              </a:rPr>
              <a:t>-Z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3981" y="2583973"/>
            <a:ext cx="82734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X-Z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43388" y="2577656"/>
            <a:ext cx="82734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Y</a:t>
            </a:r>
            <a:r>
              <a:rPr kumimoji="1" lang="en-US" altLang="ja-JP" dirty="0" smtClean="0">
                <a:solidFill>
                  <a:schemeClr val="bg1"/>
                </a:solidFill>
              </a:rPr>
              <a:t>-Z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93981" y="4554948"/>
            <a:ext cx="128624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下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r>
              <a:rPr kumimoji="1" lang="en-US" altLang="ja-JP" dirty="0" smtClean="0">
                <a:solidFill>
                  <a:schemeClr val="bg1"/>
                </a:solidFill>
              </a:rPr>
              <a:t>X-Y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96288" y="4505024"/>
            <a:ext cx="128624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下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r>
              <a:rPr kumimoji="1" lang="en-US" altLang="ja-JP" dirty="0" smtClean="0">
                <a:solidFill>
                  <a:schemeClr val="bg1"/>
                </a:solidFill>
              </a:rPr>
              <a:t>X-Y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87771" y="2570214"/>
            <a:ext cx="82734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X-Z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15851" y="2489937"/>
            <a:ext cx="82734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Y</a:t>
            </a:r>
            <a:r>
              <a:rPr kumimoji="1" lang="en-US" altLang="ja-JP" dirty="0" smtClean="0">
                <a:solidFill>
                  <a:schemeClr val="bg1"/>
                </a:solidFill>
              </a:rPr>
              <a:t>-Z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718379" y="2434833"/>
            <a:ext cx="827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</a:rPr>
              <a:t>下部</a:t>
            </a:r>
          </a:p>
        </p:txBody>
      </p:sp>
    </p:spTree>
    <p:extLst>
      <p:ext uri="{BB962C8B-B14F-4D97-AF65-F5344CB8AC3E}">
        <p14:creationId xmlns:p14="http://schemas.microsoft.com/office/powerpoint/2010/main" val="313794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26" y="2727931"/>
            <a:ext cx="3862651" cy="372054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65" y="2727931"/>
            <a:ext cx="3846547" cy="370503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17965" y="31950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/>
              <a:t>中性子・ガンマ線の反応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ja-JP" altLang="en-US" sz="2800" dirty="0"/>
              <a:t>　</a:t>
            </a:r>
            <a:r>
              <a:rPr lang="ja-JP" altLang="en-US" sz="2800" dirty="0" smtClean="0"/>
              <a:t>様々なパターンから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/>
              <a:t>　　</a:t>
            </a:r>
            <a:r>
              <a:rPr lang="ja-JP" altLang="en-US" sz="2800" dirty="0" smtClean="0"/>
              <a:t>抽出するイベント</a:t>
            </a:r>
            <a:endParaRPr kumimoji="1" lang="ja-JP" altLang="en-US" sz="28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25246" y="2163039"/>
            <a:ext cx="221900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100 MeV </a:t>
            </a:r>
            <a:r>
              <a:rPr kumimoji="1" lang="ja-JP" altLang="en-US" dirty="0" smtClean="0">
                <a:solidFill>
                  <a:srgbClr val="FF0000"/>
                </a:solidFill>
              </a:rPr>
              <a:t>高速</a:t>
            </a:r>
            <a:r>
              <a:rPr lang="ja-JP" altLang="en-US" dirty="0" smtClean="0">
                <a:solidFill>
                  <a:srgbClr val="FF0000"/>
                </a:solidFill>
              </a:rPr>
              <a:t>中性子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09515" y="4755165"/>
            <a:ext cx="2221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0070C0"/>
                </a:solidFill>
              </a:rPr>
              <a:t>弾性散乱を利用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kumimoji="1" lang="ja-JP" alt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→反跳陽子</a:t>
            </a:r>
            <a:r>
              <a:rPr lang="ja-JP" alt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エネルギー</a:t>
            </a:r>
            <a:r>
              <a:rPr lang="en-US" altLang="ja-JP" dirty="0">
                <a:solidFill>
                  <a:srgbClr val="0070C0"/>
                </a:solidFill>
                <a:sym typeface="Wingdings" panose="05000000000000000000" pitchFamily="2" charset="2"/>
              </a:rPr>
              <a:t>(</a:t>
            </a:r>
            <a:r>
              <a:rPr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E</a:t>
            </a:r>
            <a:r>
              <a:rPr lang="en-US" altLang="ja-JP" baseline="-25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p</a:t>
            </a:r>
            <a:r>
              <a:rPr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)</a:t>
            </a:r>
            <a:r>
              <a:rPr lang="ja-JP" altLang="en-US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と反跳</a:t>
            </a:r>
            <a:r>
              <a:rPr lang="ja-JP" alt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角</a:t>
            </a:r>
            <a:r>
              <a:rPr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(θ)</a:t>
            </a:r>
            <a:r>
              <a:rPr lang="ja-JP" alt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から入射中性子エネルギー </a:t>
            </a:r>
            <a:r>
              <a:rPr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(</a:t>
            </a:r>
            <a:r>
              <a:rPr lang="en-US" altLang="ja-JP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E</a:t>
            </a:r>
            <a:r>
              <a:rPr lang="en-US" altLang="ja-JP" baseline="-250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n</a:t>
            </a:r>
            <a:r>
              <a:rPr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) </a:t>
            </a:r>
            <a:r>
              <a:rPr lang="ja-JP" alt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が得られる。</a:t>
            </a:r>
            <a:r>
              <a:rPr lang="ja-JP" altLang="en-US" dirty="0">
                <a:solidFill>
                  <a:srgbClr val="0070C0"/>
                </a:solidFill>
                <a:sym typeface="Wingdings" panose="05000000000000000000" pitchFamily="2" charset="2"/>
              </a:rPr>
              <a:t>　</a:t>
            </a:r>
            <a:r>
              <a:rPr lang="en-US" altLang="ja-JP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E</a:t>
            </a:r>
            <a:r>
              <a:rPr lang="en-US" altLang="ja-JP" baseline="-25000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n</a:t>
            </a:r>
            <a:r>
              <a:rPr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= E</a:t>
            </a:r>
            <a:r>
              <a:rPr lang="en-US" altLang="ja-JP" baseline="-25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p</a:t>
            </a:r>
            <a:r>
              <a:rPr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/cos</a:t>
            </a:r>
            <a:r>
              <a:rPr lang="en-US" altLang="ja-JP" baseline="30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2</a:t>
            </a:r>
            <a:r>
              <a:rPr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θ</a:t>
            </a:r>
            <a:endParaRPr lang="en-US" altLang="ja-JP" dirty="0">
              <a:solidFill>
                <a:srgbClr val="0070C0"/>
              </a:solidFill>
              <a:sym typeface="Wingdings" panose="05000000000000000000" pitchFamily="2" charset="2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1125246" y="3049150"/>
            <a:ext cx="476526" cy="7699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>
            <a:off x="2969998" y="2993524"/>
            <a:ext cx="155395" cy="7636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boxpul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62" t="16982" r="12083" b="15352"/>
          <a:stretch>
            <a:fillRect/>
          </a:stretch>
        </p:blipFill>
        <p:spPr bwMode="auto">
          <a:xfrm>
            <a:off x="3684233" y="1086063"/>
            <a:ext cx="1755073" cy="15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6654183" y="4783866"/>
            <a:ext cx="1893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0070C0"/>
                </a:solidFill>
              </a:rPr>
              <a:t>コンプトン散乱</a:t>
            </a:r>
            <a:r>
              <a:rPr lang="en-US" altLang="ja-JP" dirty="0" smtClean="0">
                <a:solidFill>
                  <a:srgbClr val="0070C0"/>
                </a:solidFill>
              </a:rPr>
              <a:t>(</a:t>
            </a:r>
            <a:r>
              <a:rPr lang="ja-JP" altLang="en-US" dirty="0" smtClean="0">
                <a:solidFill>
                  <a:srgbClr val="0070C0"/>
                </a:solidFill>
              </a:rPr>
              <a:t>プラスチック</a:t>
            </a:r>
            <a:r>
              <a:rPr lang="en-US" altLang="ja-JP" dirty="0" smtClean="0">
                <a:solidFill>
                  <a:srgbClr val="0070C0"/>
                </a:solidFill>
              </a:rPr>
              <a:t>)</a:t>
            </a:r>
            <a:r>
              <a:rPr lang="ja-JP" altLang="en-US" dirty="0" smtClean="0">
                <a:solidFill>
                  <a:srgbClr val="0070C0"/>
                </a:solidFill>
              </a:rPr>
              <a:t>＋光電吸収</a:t>
            </a:r>
            <a:r>
              <a:rPr lang="en-US" altLang="ja-JP" dirty="0" smtClean="0">
                <a:solidFill>
                  <a:srgbClr val="0070C0"/>
                </a:solidFill>
              </a:rPr>
              <a:t>(GAGG)</a:t>
            </a:r>
            <a:endParaRPr lang="en-US" altLang="ja-JP" dirty="0">
              <a:solidFill>
                <a:srgbClr val="0070C0"/>
              </a:solidFill>
            </a:endParaRPr>
          </a:p>
          <a:p>
            <a:r>
              <a:rPr lang="ja-JP" altLang="en-US" dirty="0">
                <a:solidFill>
                  <a:srgbClr val="0070C0"/>
                </a:solidFill>
                <a:sym typeface="Wingdings" panose="05000000000000000000" pitchFamily="2" charset="2"/>
              </a:rPr>
              <a:t>→</a:t>
            </a:r>
            <a:r>
              <a:rPr lang="en-US" altLang="ja-JP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ja-JP" alt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方向やエネルギーに制限</a:t>
            </a:r>
            <a:endParaRPr lang="en-US" altLang="ja-JP" dirty="0" smtClean="0">
              <a:solidFill>
                <a:srgbClr val="0070C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877923" y="2175625"/>
            <a:ext cx="172296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1 MeV </a:t>
            </a:r>
            <a:r>
              <a:rPr kumimoji="1" lang="ja-JP" altLang="en-US" dirty="0" smtClean="0">
                <a:solidFill>
                  <a:srgbClr val="FF0000"/>
                </a:solidFill>
              </a:rPr>
              <a:t>ガンマ線</a:t>
            </a:r>
            <a:r>
              <a:rPr kumimoji="1" lang="en-US" altLang="ja-JP" dirty="0" smtClean="0">
                <a:solidFill>
                  <a:srgbClr val="FF0000"/>
                </a:solidFill>
              </a:rPr>
              <a:t>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780166" y="1722268"/>
            <a:ext cx="82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X-Z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16389" y="1722268"/>
            <a:ext cx="82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Y-Z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37849" y="2901255"/>
            <a:ext cx="82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X-Z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304186" y="2941024"/>
            <a:ext cx="82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Y</a:t>
            </a:r>
            <a:r>
              <a:rPr kumimoji="1" lang="en-US" altLang="ja-JP" dirty="0" smtClean="0">
                <a:solidFill>
                  <a:schemeClr val="bg1"/>
                </a:solidFill>
              </a:rPr>
              <a:t>-Z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939859" y="2941024"/>
            <a:ext cx="82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X-Z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88582" y="4893664"/>
            <a:ext cx="82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下部</a:t>
            </a:r>
            <a:r>
              <a:rPr kumimoji="1" lang="en-US" altLang="ja-JP" dirty="0" smtClean="0">
                <a:solidFill>
                  <a:schemeClr val="bg1"/>
                </a:solidFill>
              </a:rPr>
              <a:t>GAGG X-Y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983054" y="2932146"/>
            <a:ext cx="82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Y</a:t>
            </a:r>
            <a:r>
              <a:rPr kumimoji="1" lang="en-US" altLang="ja-JP" dirty="0" smtClean="0">
                <a:solidFill>
                  <a:schemeClr val="bg1"/>
                </a:solidFill>
              </a:rPr>
              <a:t>-Z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>
            <a:off x="5775501" y="4341181"/>
            <a:ext cx="102423" cy="12911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4939858" y="4824122"/>
            <a:ext cx="827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下部</a:t>
            </a:r>
            <a:r>
              <a:rPr kumimoji="1" lang="en-US" altLang="ja-JP" dirty="0" smtClean="0">
                <a:solidFill>
                  <a:schemeClr val="bg1"/>
                </a:solidFill>
              </a:rPr>
              <a:t>GAGG X-Y</a:t>
            </a:r>
            <a:r>
              <a:rPr kumimoji="1" lang="ja-JP" altLang="en-US" dirty="0" smtClean="0">
                <a:solidFill>
                  <a:schemeClr val="bg1"/>
                </a:solidFill>
              </a:rPr>
              <a:t>面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607157" y="2411626"/>
            <a:ext cx="827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>
                <a:solidFill>
                  <a:schemeClr val="bg1"/>
                </a:solidFill>
              </a:rPr>
              <a:t>下部</a:t>
            </a:r>
          </a:p>
        </p:txBody>
      </p:sp>
    </p:spTree>
    <p:extLst>
      <p:ext uri="{BB962C8B-B14F-4D97-AF65-F5344CB8AC3E}">
        <p14:creationId xmlns:p14="http://schemas.microsoft.com/office/powerpoint/2010/main" val="286455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8852" y="178695"/>
            <a:ext cx="7886700" cy="1325563"/>
          </a:xfrm>
        </p:spPr>
        <p:txBody>
          <a:bodyPr/>
          <a:lstStyle/>
          <a:p>
            <a:r>
              <a:rPr kumimoji="1" lang="ja-JP" altLang="en-US" dirty="0" smtClean="0"/>
              <a:t>ミッション要求＋制約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6005356"/>
              </p:ext>
            </p:extLst>
          </p:nvPr>
        </p:nvGraphicFramePr>
        <p:xfrm>
          <a:off x="217505" y="1349410"/>
          <a:ext cx="8669046" cy="5291909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130640"/>
                <a:gridCol w="3759695"/>
                <a:gridCol w="2778711"/>
              </a:tblGrid>
              <a:tr h="398915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項目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数値</a:t>
                      </a:r>
                      <a:endParaRPr kumimoji="1" lang="en-US" altLang="ja-JP" sz="2000" b="0" dirty="0" smtClean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衛星システムへの要求</a:t>
                      </a:r>
                      <a:endParaRPr kumimoji="1" lang="en-US" altLang="ja-JP" sz="2000" b="0" dirty="0" smtClean="0"/>
                    </a:p>
                  </a:txBody>
                  <a:tcPr marL="91444" marR="91444" marT="45738" marB="45738"/>
                </a:tc>
              </a:tr>
              <a:tr h="398915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サイズ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rgbClr val="FF0000"/>
                          </a:solidFill>
                        </a:rPr>
                        <a:t>100 x 100 x 120 [mm]</a:t>
                      </a:r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endParaRPr kumimoji="1" lang="en-US" altLang="ja-JP" sz="2000" b="0" dirty="0" smtClean="0"/>
                    </a:p>
                  </a:txBody>
                  <a:tcPr marL="91444" marR="91444" marT="45738" marB="45738"/>
                </a:tc>
              </a:tr>
              <a:tr h="398915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質量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kumimoji="1" lang="ja-JP" altLang="en-US" sz="2000" b="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sz="2000" b="0" dirty="0" smtClean="0">
                          <a:solidFill>
                            <a:srgbClr val="FF0000"/>
                          </a:solidFill>
                        </a:rPr>
                        <a:t>kg</a:t>
                      </a:r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endParaRPr kumimoji="1" lang="en-US" altLang="ja-JP" sz="2000" b="0" dirty="0" smtClean="0"/>
                    </a:p>
                  </a:txBody>
                  <a:tcPr marL="91444" marR="91444" marT="45738" marB="45738"/>
                </a:tc>
              </a:tr>
              <a:tr h="330212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電力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rgbClr val="FF0000"/>
                          </a:solidFill>
                        </a:rPr>
                        <a:t>4 W</a:t>
                      </a:r>
                      <a:endParaRPr kumimoji="1" lang="ja-JP" altLang="en-US" sz="2000" b="0" dirty="0">
                        <a:solidFill>
                          <a:srgbClr val="FF0000"/>
                        </a:solidFill>
                      </a:endParaRPr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太陽電池展開パドル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</a:tr>
              <a:tr h="668144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姿勢決定精度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/>
                        <a:t>~1 </a:t>
                      </a:r>
                      <a:r>
                        <a:rPr kumimoji="1" lang="ja-JP" altLang="en-US" sz="2000" b="0" dirty="0" smtClean="0"/>
                        <a:t>度</a:t>
                      </a:r>
                      <a:endParaRPr kumimoji="1" lang="en-US" altLang="ja-JP" sz="2000" b="0" dirty="0" smtClean="0"/>
                    </a:p>
                    <a:p>
                      <a:r>
                        <a:rPr kumimoji="1" lang="ja-JP" altLang="en-US" sz="2000" b="0" dirty="0" smtClean="0"/>
                        <a:t>検出器のエネルギー分解能以下</a:t>
                      </a:r>
                      <a:endParaRPr kumimoji="1" lang="en-US" altLang="ja-JP" sz="2000" b="0" dirty="0" smtClean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太陽センサ</a:t>
                      </a:r>
                      <a:r>
                        <a:rPr kumimoji="1" lang="en-US" altLang="ja-JP" sz="2000" b="0" dirty="0" smtClean="0"/>
                        <a:t>+</a:t>
                      </a:r>
                      <a:r>
                        <a:rPr kumimoji="1" lang="ja-JP" altLang="en-US" sz="2000" b="0" dirty="0" smtClean="0"/>
                        <a:t>地球センサ</a:t>
                      </a:r>
                      <a:endParaRPr kumimoji="1" lang="en-US" altLang="ja-JP" sz="2000" b="0" dirty="0" smtClean="0"/>
                    </a:p>
                  </a:txBody>
                  <a:tcPr marL="91444" marR="91444" marT="45738" marB="45738"/>
                </a:tc>
              </a:tr>
              <a:tr h="398915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姿勢指向精度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/>
                        <a:t>~10 </a:t>
                      </a:r>
                      <a:r>
                        <a:rPr kumimoji="1" lang="ja-JP" altLang="en-US" sz="2000" b="0" dirty="0" smtClean="0"/>
                        <a:t>度</a:t>
                      </a:r>
                      <a:endParaRPr kumimoji="1" lang="en-US" altLang="ja-JP" sz="2000" b="0" dirty="0" smtClean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磁気トルカ制御</a:t>
                      </a:r>
                      <a:endParaRPr kumimoji="1" lang="en-US" altLang="ja-JP" sz="2000" b="0" dirty="0" smtClean="0"/>
                    </a:p>
                  </a:txBody>
                  <a:tcPr marL="91444" marR="91444" marT="45738" marB="45738"/>
                </a:tc>
              </a:tr>
              <a:tr h="959369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ダウンリンク量</a:t>
                      </a:r>
                      <a:endParaRPr kumimoji="1" lang="en-US" altLang="ja-JP" sz="2000" b="0" dirty="0" smtClean="0"/>
                    </a:p>
                    <a:p>
                      <a:r>
                        <a:rPr kumimoji="1" lang="ja-JP" altLang="en-US" sz="2000" b="0" dirty="0" smtClean="0"/>
                        <a:t>（中性子</a:t>
                      </a:r>
                      <a:r>
                        <a:rPr kumimoji="1" lang="en-US" altLang="ja-JP" sz="2000" b="0" dirty="0" smtClean="0"/>
                        <a:t>+</a:t>
                      </a:r>
                      <a:r>
                        <a:rPr kumimoji="1" lang="ja-JP" altLang="en-US" sz="2000" b="0" dirty="0" smtClean="0"/>
                        <a:t>バックグラウンド）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>
                          <a:solidFill>
                            <a:srgbClr val="FF0000"/>
                          </a:solidFill>
                        </a:rPr>
                        <a:t>~15 Mbyte</a:t>
                      </a:r>
                      <a:r>
                        <a:rPr kumimoji="1" lang="en-US" altLang="ja-JP" sz="2000" b="0" dirty="0" smtClean="0"/>
                        <a:t>/</a:t>
                      </a:r>
                      <a:r>
                        <a:rPr kumimoji="1" lang="ja-JP" altLang="en-US" sz="2000" b="0" dirty="0" smtClean="0"/>
                        <a:t>日</a:t>
                      </a:r>
                      <a:r>
                        <a:rPr kumimoji="1" lang="en-US" altLang="ja-JP" sz="2000" b="0" dirty="0" smtClean="0"/>
                        <a:t> (</a:t>
                      </a:r>
                      <a:r>
                        <a:rPr kumimoji="1" lang="ja-JP" altLang="en-US" sz="2000" b="0" dirty="0" smtClean="0"/>
                        <a:t>セレクションなし</a:t>
                      </a:r>
                      <a:r>
                        <a:rPr kumimoji="1" lang="en-US" altLang="ja-JP" sz="2000" b="0" dirty="0" smtClean="0"/>
                        <a:t>)</a:t>
                      </a:r>
                    </a:p>
                    <a:p>
                      <a:r>
                        <a:rPr kumimoji="1" lang="en-US" altLang="ja-JP" sz="2000" b="0" dirty="0" smtClean="0"/>
                        <a:t> ~1 Mbyte/</a:t>
                      </a:r>
                      <a:r>
                        <a:rPr kumimoji="1" lang="ja-JP" altLang="en-US" sz="2000" b="0" dirty="0" smtClean="0"/>
                        <a:t>日</a:t>
                      </a:r>
                      <a:r>
                        <a:rPr kumimoji="1" lang="en-US" altLang="ja-JP" sz="2000" b="0" dirty="0" smtClean="0"/>
                        <a:t> (</a:t>
                      </a:r>
                      <a:r>
                        <a:rPr kumimoji="1" lang="ja-JP" altLang="en-US" sz="2000" b="0" dirty="0" smtClean="0"/>
                        <a:t>セレクションあり</a:t>
                      </a:r>
                      <a:r>
                        <a:rPr kumimoji="1" lang="en-US" altLang="ja-JP" sz="2000" b="0" dirty="0" smtClean="0"/>
                        <a:t>)</a:t>
                      </a:r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/>
                        <a:t>S</a:t>
                      </a:r>
                      <a:r>
                        <a:rPr kumimoji="1" lang="ja-JP" altLang="en-US" sz="2000" b="0" dirty="0" smtClean="0"/>
                        <a:t>バンド通信系</a:t>
                      </a:r>
                      <a:endParaRPr kumimoji="1" lang="en-US" altLang="ja-JP" sz="2000" b="0" dirty="0" smtClean="0"/>
                    </a:p>
                  </a:txBody>
                  <a:tcPr marL="91444" marR="91444" marT="45738" marB="45738"/>
                </a:tc>
              </a:tr>
              <a:tr h="326356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時刻精度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/>
                        <a:t>1 </a:t>
                      </a:r>
                      <a:r>
                        <a:rPr kumimoji="1" lang="ja-JP" altLang="en-US" sz="2000" b="0" dirty="0" smtClean="0"/>
                        <a:t>秒</a:t>
                      </a:r>
                      <a:r>
                        <a:rPr kumimoji="1" lang="en-US" altLang="ja-JP" sz="2000" b="0" dirty="0" smtClean="0"/>
                        <a:t>(</a:t>
                      </a:r>
                      <a:r>
                        <a:rPr kumimoji="1" lang="ja-JP" altLang="en-US" sz="2000" b="0" dirty="0" smtClean="0"/>
                        <a:t>中性子）、</a:t>
                      </a:r>
                      <a:r>
                        <a:rPr kumimoji="1" lang="en-US" altLang="ja-JP" sz="2000" b="0" dirty="0" smtClean="0"/>
                        <a:t>1</a:t>
                      </a:r>
                      <a:r>
                        <a:rPr kumimoji="1" lang="ja-JP" altLang="en-US" sz="2000" b="0" dirty="0" smtClean="0"/>
                        <a:t>ミリ秒</a:t>
                      </a:r>
                      <a:r>
                        <a:rPr kumimoji="1" lang="en-US" altLang="ja-JP" sz="2000" b="0" dirty="0" smtClean="0"/>
                        <a:t>(</a:t>
                      </a:r>
                      <a:r>
                        <a:rPr kumimoji="1" lang="ja-JP" altLang="en-US" sz="2000" b="0" dirty="0" smtClean="0"/>
                        <a:t>ガンマ線）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/>
                        <a:t>GPS</a:t>
                      </a:r>
                      <a:r>
                        <a:rPr kumimoji="1" lang="ja-JP" altLang="en-US" sz="2000" b="0" dirty="0" smtClean="0"/>
                        <a:t>アンテナ</a:t>
                      </a:r>
                      <a:r>
                        <a:rPr kumimoji="1" lang="en-US" altLang="ja-JP" sz="2000" b="0" dirty="0" smtClean="0"/>
                        <a:t>+</a:t>
                      </a:r>
                      <a:r>
                        <a:rPr kumimoji="1" lang="ja-JP" altLang="en-US" sz="2000" b="0" dirty="0" smtClean="0"/>
                        <a:t>受信機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</a:tr>
              <a:tr h="398915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保存温度範囲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/>
                        <a:t>-20</a:t>
                      </a:r>
                      <a:r>
                        <a:rPr kumimoji="1" lang="ja-JP" altLang="en-US" sz="2000" b="0" dirty="0" smtClean="0"/>
                        <a:t>～</a:t>
                      </a:r>
                      <a:r>
                        <a:rPr kumimoji="1" lang="en-US" altLang="ja-JP" sz="2000" b="0" dirty="0" smtClean="0"/>
                        <a:t>60℃</a:t>
                      </a:r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endParaRPr kumimoji="1" lang="en-US" altLang="ja-JP" sz="2000" b="0" dirty="0" smtClean="0"/>
                    </a:p>
                  </a:txBody>
                  <a:tcPr marL="91444" marR="91444" marT="45738" marB="45738"/>
                </a:tc>
              </a:tr>
              <a:tr h="398915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動作温度範囲</a:t>
                      </a:r>
                      <a:endParaRPr kumimoji="1" lang="en-US" altLang="ja-JP" sz="2000" b="0" dirty="0" smtClean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 smtClean="0"/>
                        <a:t>&lt;20</a:t>
                      </a:r>
                      <a:r>
                        <a:rPr kumimoji="1" lang="ja-JP" altLang="en-US" sz="2000" b="0" dirty="0" smtClean="0"/>
                        <a:t>℃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熱対策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</a:tr>
              <a:tr h="398915">
                <a:tc>
                  <a:txBody>
                    <a:bodyPr/>
                    <a:lstStyle/>
                    <a:p>
                      <a:r>
                        <a:rPr kumimoji="1" lang="ja-JP" altLang="en-US" sz="2000" b="0" dirty="0" smtClean="0"/>
                        <a:t>その他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dirty="0" smtClean="0"/>
                        <a:t>光漏れ防止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b="0" dirty="0" smtClean="0"/>
                        <a:t>光漏れ対策</a:t>
                      </a:r>
                      <a:endParaRPr kumimoji="1" lang="ja-JP" altLang="en-US" sz="2000" b="0" dirty="0"/>
                    </a:p>
                  </a:txBody>
                  <a:tcPr marL="91444" marR="91444" marT="45738" marB="4573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679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23774F2162240468EE0D240EBB0A99F" ma:contentTypeVersion="7" ma:contentTypeDescription="新しいドキュメントを作成します。" ma:contentTypeScope="" ma:versionID="c0e6d7958ebfb1afdf66de3c81f612aa">
  <xsd:schema xmlns:xsd="http://www.w3.org/2001/XMLSchema" xmlns:xs="http://www.w3.org/2001/XMLSchema" xmlns:p="http://schemas.microsoft.com/office/2006/metadata/properties" xmlns:ns2="0ee932dc-2e11-4cde-b3a6-272f30dce50d" targetNamespace="http://schemas.microsoft.com/office/2006/metadata/properties" ma:root="true" ma:fieldsID="1cfad4c921093cfdd107b8fb3ae2ad8c" ns2:_="">
    <xsd:import namespace="0ee932dc-2e11-4cde-b3a6-272f30dce5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e932dc-2e11-4cde-b3a6-272f30dce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683C63-3210-4670-BB88-E180D6777E21}"/>
</file>

<file path=customXml/itemProps2.xml><?xml version="1.0" encoding="utf-8"?>
<ds:datastoreItem xmlns:ds="http://schemas.openxmlformats.org/officeDocument/2006/customXml" ds:itemID="{9005D9AE-B4CC-431F-9659-141B7F7528A6}"/>
</file>

<file path=customXml/itemProps3.xml><?xml version="1.0" encoding="utf-8"?>
<ds:datastoreItem xmlns:ds="http://schemas.openxmlformats.org/officeDocument/2006/customXml" ds:itemID="{DC170906-9929-45D9-A17D-520F16EFD7C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3521</TotalTime>
  <Words>608</Words>
  <Application>Microsoft Office PowerPoint</Application>
  <PresentationFormat>画面に合わせる (4:3)</PresentationFormat>
  <Paragraphs>206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2" baseType="lpstr">
      <vt:lpstr>HGS創英角ｺﾞｼｯｸUB</vt:lpstr>
      <vt:lpstr>ＭＳ Ｐゴシック</vt:lpstr>
      <vt:lpstr>Arial</vt:lpstr>
      <vt:lpstr>Calibri</vt:lpstr>
      <vt:lpstr>Calibri Light</vt:lpstr>
      <vt:lpstr>Times New Roman</vt:lpstr>
      <vt:lpstr>Wingdings</vt:lpstr>
      <vt:lpstr>Office Theme</vt:lpstr>
      <vt:lpstr>超小型衛星による、宇宙空間からの太陽中性子観測の開拓</vt:lpstr>
      <vt:lpstr>太陽フレアと中性子</vt:lpstr>
      <vt:lpstr>太陽中性子観測のこれまで</vt:lpstr>
      <vt:lpstr>超小型衛星観測のメリット</vt:lpstr>
      <vt:lpstr>3Uキューブサット開発</vt:lpstr>
      <vt:lpstr>独自の中性子・ガンマ線観測装置</vt:lpstr>
      <vt:lpstr>中性子とガンマ線の反応 (シミュレーションムービー)</vt:lpstr>
      <vt:lpstr>中性子・ガンマ線の反応 　様々なパターンから 　　抽出するイベント</vt:lpstr>
      <vt:lpstr>ミッション要求＋制約</vt:lpstr>
      <vt:lpstr>センサ要素試作モデル(BBM)</vt:lpstr>
      <vt:lpstr>BBMで取得した、 バックグラウンドスペクトル</vt:lpstr>
      <vt:lpstr>BBMでの宇宙線飛跡の例 (実測ムービー)</vt:lpstr>
      <vt:lpstr>まとめ</vt:lpstr>
      <vt:lpstr>名大超小型衛星講習会(3/7-18)  https://coso.isee.nagoya-u.ac.jp/sero/course_2203.html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渋谷　洋介</dc:creator>
  <cp:lastModifiedBy>Microsoft アカウント</cp:lastModifiedBy>
  <cp:revision>68</cp:revision>
  <dcterms:created xsi:type="dcterms:W3CDTF">2022-01-05T08:03:41Z</dcterms:created>
  <dcterms:modified xsi:type="dcterms:W3CDTF">2022-01-29T02:38:19Z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0x010100023774F2162240468EE0D240EBB0A99F</vt:lpwstr>
  </property>
</Properties>
</file>