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7B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4C044-ED47-CC4B-BC16-597E7654C52B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51F1-4D61-4142-8E8E-9A86302742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1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65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5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98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6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83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78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9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64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52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22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D7AB03-1092-264E-A3A4-3C01FEF2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8E9BAE-1E47-A149-8C02-E984E6594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D75886-5985-744D-A5B3-C38CE4E1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13BCDEB-3801-4843-888A-650CA31CE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8" y="2740985"/>
            <a:ext cx="9147124" cy="3702407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D593566C-09E1-BE49-93C9-A7AB01600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646" y="771030"/>
            <a:ext cx="7772400" cy="2387600"/>
          </a:xfrm>
          <a:solidFill>
            <a:schemeClr val="tx1">
              <a:alpha val="54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超小型衛星群による</a:t>
            </a:r>
            <a:br>
              <a:rPr lang="en-US" altLang="ja-JP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</a:br>
            <a:r>
              <a:rPr lang="ja-JP" altLang="en-US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重力波対応天体探査計画</a:t>
            </a:r>
            <a:r>
              <a:rPr lang="hu-HU" altLang="ja-JP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CAMELOT</a:t>
            </a:r>
            <a:endParaRPr lang="ja-JP" altLang="en-US">
              <a:solidFill>
                <a:srgbClr val="FFFF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4A8A05D7-C79F-4A44-82D4-E170AD3A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0" y="3429000"/>
            <a:ext cx="6858000" cy="3292476"/>
          </a:xfrm>
          <a:solidFill>
            <a:schemeClr val="tx1">
              <a:alpha val="27820"/>
            </a:schemeClr>
          </a:solidFill>
        </p:spPr>
        <p:txBody>
          <a:bodyPr>
            <a:noAutofit/>
          </a:bodyPr>
          <a:lstStyle/>
          <a:p>
            <a:r>
              <a:rPr lang="en-US" altLang="ja-JP" sz="2000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Masanori Ohno </a:t>
            </a:r>
            <a:r>
              <a:rPr lang="ja-JP" altLang="en-US" sz="200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大野</a:t>
            </a:r>
            <a:r>
              <a:rPr lang="en-US" altLang="ja-JP" sz="2000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ja-JP" altLang="en-US" sz="200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雅功</a:t>
            </a:r>
            <a:r>
              <a:rPr lang="en-US" altLang="ja-JP" sz="2000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</a:t>
            </a:r>
            <a:r>
              <a:rPr lang="en-US" altLang="ja-JP" sz="2000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Eötvös</a:t>
            </a:r>
            <a:r>
              <a:rPr lang="en-US" altLang="ja-JP" sz="2000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en-US" altLang="ja-JP" sz="2000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Loránd</a:t>
            </a:r>
            <a:r>
              <a:rPr lang="en-US" altLang="ja-JP" sz="2000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University/Hiroshima U./</a:t>
            </a:r>
            <a:r>
              <a:rPr lang="en-US" altLang="ja-JP" sz="2000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Konkoly</a:t>
            </a:r>
            <a:r>
              <a:rPr lang="en-US" altLang="ja-JP" sz="2000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Observatory)</a:t>
            </a:r>
          </a:p>
          <a:p>
            <a:endParaRPr lang="en-US" altLang="ja-JP" sz="1400" dirty="0">
              <a:solidFill>
                <a:srgbClr val="FFFF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Norbert Werner,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Jakub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Řipa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(Masaryk U.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Czech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), András Pál, László Mészáros (Konkoly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Observatory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Hungary), Gábor Galgóczi (Eötvös U., Hungary), Norbert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Tarcai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(C3S, Hungary), Zsolt Frei (Eötvös U. Hungary), László Kiss (Konkoly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Observatory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Hungary),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Yasushi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Fukazawa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Tsunefumi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Mizuno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Hiromitsu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Takahashi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Nagomi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Uchida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Kento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Torigoe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Naoyoshi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Hirade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Kengo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Hirose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Hiroshima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U.),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Syohei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Hisadomi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Kazuhiro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Nakazawa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Nagoya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U.),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Hirokazu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Odaka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(U. of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Tokyo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Teruaki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Enoto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(RIKEN),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Yuto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Ichinohe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Rikkyo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U.),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Jakub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Kapuš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Spacemanic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Slovakia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), Robert László, Martin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Koleda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Needronix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Slovakia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), Vladimír Dániel,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Petr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Svoboda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Milan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Junas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Juraj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Dudáš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(VZLU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Czech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), Martin, Topinka, Filip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Munz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, Filip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Hroch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  (Masaryk U. </a:t>
            </a:r>
            <a:r>
              <a:rPr lang="hu-HU" altLang="ja-JP" sz="1400" b="1" dirty="0" err="1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Czech</a:t>
            </a:r>
            <a:r>
              <a:rPr lang="hu-HU" altLang="ja-JP" sz="1400" b="1" dirty="0">
                <a:solidFill>
                  <a:srgbClr val="FFFF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)</a:t>
            </a:r>
            <a:endParaRPr lang="hu-HU" altLang="ja-JP" sz="1400" dirty="0">
              <a:solidFill>
                <a:srgbClr val="FFFF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endParaRPr lang="ja-JP" altLang="en-US" sz="1400">
              <a:solidFill>
                <a:srgbClr val="FFFF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0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7190554A-D907-144D-9A7C-AA9A4F8D9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52" y="1169641"/>
            <a:ext cx="8519470" cy="5268389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411810-CC87-7149-9F95-AFF6A644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607EF0-BC90-EF4C-95A0-3C6E2D68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E90ED2-C198-AC42-9C1C-6A5273F3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0E5B70B9-5442-8C48-AB1D-829F2F96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F25C380-B5C1-1540-823C-84AEB2C2C55C}"/>
              </a:ext>
            </a:extLst>
          </p:cNvPr>
          <p:cNvSpPr/>
          <p:nvPr/>
        </p:nvSpPr>
        <p:spPr>
          <a:xfrm>
            <a:off x="0" y="0"/>
            <a:ext cx="9144000" cy="739776"/>
          </a:xfrm>
          <a:prstGeom prst="rect">
            <a:avLst/>
          </a:prstGeom>
          <a:solidFill>
            <a:srgbClr val="00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2848FFF-176F-8842-94E9-9F85828D3E40}"/>
              </a:ext>
            </a:extLst>
          </p:cNvPr>
          <p:cNvSpPr txBox="1">
            <a:spLocks/>
          </p:cNvSpPr>
          <p:nvPr/>
        </p:nvSpPr>
        <p:spPr>
          <a:xfrm>
            <a:off x="459685" y="-268714"/>
            <a:ext cx="85749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5 GRBs detected by GRBAlpha!</a:t>
            </a:r>
            <a:endParaRPr lang="ja-JP" altLang="en-US" sz="4000" b="1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47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49C2F07-8729-6A47-926A-5520470660ED}"/>
              </a:ext>
            </a:extLst>
          </p:cNvPr>
          <p:cNvSpPr/>
          <p:nvPr/>
        </p:nvSpPr>
        <p:spPr>
          <a:xfrm>
            <a:off x="0" y="0"/>
            <a:ext cx="9144000" cy="1351722"/>
          </a:xfrm>
          <a:prstGeom prst="rect">
            <a:avLst/>
          </a:prstGeom>
          <a:solidFill>
            <a:srgbClr val="00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D81304-EA0D-5348-8F70-7C0E86BC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29074"/>
            <a:ext cx="9143999" cy="1325563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VZLUSAT-2: </a:t>
            </a:r>
            <a:r>
              <a:rPr kumimoji="1" lang="ja-JP" altLang="en-US" sz="4000" b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試作</a:t>
            </a:r>
            <a:r>
              <a:rPr kumimoji="1" lang="en-US" altLang="ja-JP" sz="40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2</a:t>
            </a:r>
            <a:r>
              <a:rPr kumimoji="1" lang="ja-JP" altLang="en-US" sz="4000" b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号機打ち上げ</a:t>
            </a:r>
          </a:p>
        </p:txBody>
      </p:sp>
      <p:pic>
        <p:nvPicPr>
          <p:cNvPr id="8" name="コンテンツ プレースホルダー 7" descr="おもちゃ, テーブル, 小さい, 座る が含まれている画像&#10;&#10;自動的に生成された説明">
            <a:extLst>
              <a:ext uri="{FF2B5EF4-FFF2-40B4-BE49-F238E27FC236}">
                <a16:creationId xmlns:a16="http://schemas.microsoft.com/office/drawing/2014/main" id="{2FF36AD2-2F7B-5C47-9FF3-F027210C7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936" y="3918958"/>
            <a:ext cx="3086100" cy="2529884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DABDB7-6BAA-BD47-943D-EC04F88B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3A5F7C-21FD-A449-AA4E-248B6E35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2BE046-36FA-584E-9567-63705540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2" name="図 11" descr="飛行機, 座る, モニター, 大きい が含まれている画像&#10;&#10;自動的に生成された説明">
            <a:extLst>
              <a:ext uri="{FF2B5EF4-FFF2-40B4-BE49-F238E27FC236}">
                <a16:creationId xmlns:a16="http://schemas.microsoft.com/office/drawing/2014/main" id="{46DE2AA2-AA9C-4343-A18F-45A9F858B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036" y="4489367"/>
            <a:ext cx="2474843" cy="1397195"/>
          </a:xfrm>
          <a:prstGeom prst="rect">
            <a:avLst/>
          </a:prstGeom>
        </p:spPr>
      </p:pic>
      <p:pic>
        <p:nvPicPr>
          <p:cNvPr id="14" name="図 13" descr="屋内, 座る, 開く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1CB4B34-C325-894F-83F0-5202B6A7D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13444" y="2046489"/>
            <a:ext cx="4481178" cy="35515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70BE109-7E76-AA4B-B69F-E90826BE549D}"/>
              </a:ext>
            </a:extLst>
          </p:cNvPr>
          <p:cNvSpPr txBox="1"/>
          <p:nvPr/>
        </p:nvSpPr>
        <p:spPr>
          <a:xfrm>
            <a:off x="4083456" y="1807649"/>
            <a:ext cx="4748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000" b="1" dirty="0"/>
              <a:t>VZLUSAT-2: </a:t>
            </a:r>
            <a:r>
              <a:rPr kumimoji="1" lang="ja-JP" altLang="en-US" sz="2000" b="1"/>
              <a:t>チェコの宇宙機関による技術実証ミッション</a:t>
            </a:r>
            <a:r>
              <a:rPr kumimoji="1" lang="en-US" altLang="ja-JP" sz="2000" b="1" dirty="0"/>
              <a:t>(</a:t>
            </a:r>
            <a:r>
              <a:rPr kumimoji="1" lang="ja-JP" altLang="en-US" sz="2000" b="1"/>
              <a:t>地球観測カメラ</a:t>
            </a:r>
            <a:r>
              <a:rPr kumimoji="1" lang="en-US" altLang="ja-JP" sz="2000" b="1" dirty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000" b="1" dirty="0" err="1"/>
              <a:t>GRBAlpha</a:t>
            </a:r>
            <a:r>
              <a:rPr kumimoji="1" lang="ja-JP" altLang="en-US" sz="2000" b="1"/>
              <a:t>と同等の検出器を２機搭載</a:t>
            </a:r>
            <a:endParaRPr kumimoji="1" lang="en-US" altLang="ja-JP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000" b="1" dirty="0"/>
              <a:t>SpaceX Falcon9 </a:t>
            </a:r>
            <a:r>
              <a:rPr kumimoji="1" lang="ja-JP" altLang="en-US" sz="2000" b="1"/>
              <a:t>ロケットにて</a:t>
            </a:r>
            <a:r>
              <a:rPr kumimoji="1" lang="en-US" altLang="ja-JP" sz="2000" b="1" dirty="0"/>
              <a:t>           2022</a:t>
            </a:r>
            <a:r>
              <a:rPr kumimoji="1" lang="ja-JP" altLang="en-US" sz="2000" b="1"/>
              <a:t>年</a:t>
            </a:r>
            <a:r>
              <a:rPr kumimoji="1" lang="en-US" altLang="ja-JP" sz="2000" b="1" dirty="0"/>
              <a:t>1</a:t>
            </a:r>
            <a:r>
              <a:rPr kumimoji="1" lang="ja-JP" altLang="en-US" sz="2000" b="1"/>
              <a:t>月</a:t>
            </a:r>
            <a:r>
              <a:rPr kumimoji="1" lang="en-US" altLang="ja-JP" sz="2000" b="1" dirty="0"/>
              <a:t>13</a:t>
            </a:r>
            <a:r>
              <a:rPr kumimoji="1" lang="ja-JP" altLang="en-US" sz="2000" b="1"/>
              <a:t>日打ち上げに成功</a:t>
            </a:r>
            <a:r>
              <a:rPr kumimoji="1" lang="en-US" altLang="ja-JP" sz="2000" b="1" dirty="0"/>
              <a:t>! (</a:t>
            </a:r>
            <a:r>
              <a:rPr kumimoji="1" lang="ja-JP" altLang="en-US" sz="2000" b="1"/>
              <a:t>衛星放出は来週の予定</a:t>
            </a:r>
            <a:r>
              <a:rPr kumimoji="1" lang="en-US" altLang="ja-JP" sz="2000" b="1" dirty="0"/>
              <a:t>)</a:t>
            </a:r>
            <a:endParaRPr kumimoji="1" lang="ja-JP" altLang="en-US" sz="2000" b="1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094C4A3-CD1B-3D47-8CF8-3161C97E01D2}"/>
              </a:ext>
            </a:extLst>
          </p:cNvPr>
          <p:cNvCxnSpPr>
            <a:cxnSpLocks/>
          </p:cNvCxnSpPr>
          <p:nvPr/>
        </p:nvCxnSpPr>
        <p:spPr>
          <a:xfrm flipH="1" flipV="1">
            <a:off x="2256184" y="4489367"/>
            <a:ext cx="3086099" cy="78693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703AE979-0F0E-884A-88F7-1DE723E5CD70}"/>
              </a:ext>
            </a:extLst>
          </p:cNvPr>
          <p:cNvCxnSpPr>
            <a:cxnSpLocks/>
          </p:cNvCxnSpPr>
          <p:nvPr/>
        </p:nvCxnSpPr>
        <p:spPr>
          <a:xfrm flipH="1" flipV="1">
            <a:off x="1601445" y="4609351"/>
            <a:ext cx="2918378" cy="78693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4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8FE2DC-D614-744B-9214-E6837DC68E25}"/>
              </a:ext>
            </a:extLst>
          </p:cNvPr>
          <p:cNvSpPr/>
          <p:nvPr/>
        </p:nvSpPr>
        <p:spPr>
          <a:xfrm>
            <a:off x="0" y="0"/>
            <a:ext cx="9144000" cy="1351722"/>
          </a:xfrm>
          <a:prstGeom prst="rect">
            <a:avLst/>
          </a:prstGeom>
          <a:solidFill>
            <a:srgbClr val="00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E0F6EE-DCDB-4D48-A8BA-65544635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853"/>
            <a:ext cx="7886700" cy="1325563"/>
          </a:xfrm>
        </p:spPr>
        <p:txBody>
          <a:bodyPr/>
          <a:lstStyle/>
          <a:p>
            <a:r>
              <a:rPr kumimoji="1" lang="ja-JP" altLang="en-US" b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FB61AC-3227-0B47-8216-568FD0C8A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3214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/>
              <a:t>重力波天体電磁波同定を目指した</a:t>
            </a:r>
            <a:r>
              <a:rPr kumimoji="1" lang="en-US" altLang="ja-JP" b="1" dirty="0"/>
              <a:t> 3U </a:t>
            </a:r>
            <a:r>
              <a:rPr kumimoji="1" lang="ja-JP" altLang="en-US" b="1"/>
              <a:t>サイズの超小型衛星群計画</a:t>
            </a:r>
            <a:r>
              <a:rPr kumimoji="1" lang="en-US" altLang="ja-JP" b="1" dirty="0"/>
              <a:t> CAMELOT </a:t>
            </a:r>
            <a:r>
              <a:rPr kumimoji="1" lang="ja-JP" altLang="en-US" b="1"/>
              <a:t>を日本、ハンガリー、チェコ、スロバキアのグループで推進</a:t>
            </a:r>
            <a:endParaRPr kumimoji="1" lang="en-US" altLang="ja-JP" b="1" dirty="0"/>
          </a:p>
          <a:p>
            <a:r>
              <a:rPr lang="en-US" altLang="ja-JP" b="1" dirty="0"/>
              <a:t>2021</a:t>
            </a:r>
            <a:r>
              <a:rPr lang="ja-JP" altLang="en-US" b="1"/>
              <a:t>年からに試験機を順次打ち上げ、最終的に</a:t>
            </a:r>
            <a:r>
              <a:rPr lang="en-US" altLang="ja-JP" b="1" dirty="0"/>
              <a:t>10</a:t>
            </a:r>
            <a:r>
              <a:rPr lang="ja-JP" altLang="en-US" b="1"/>
              <a:t>機以上からなる衛星群を目指す</a:t>
            </a:r>
            <a:endParaRPr lang="en-US" altLang="ja-JP" b="1" dirty="0"/>
          </a:p>
          <a:p>
            <a:r>
              <a:rPr kumimoji="1" lang="ja-JP" altLang="en-US" b="1"/>
              <a:t>試作</a:t>
            </a:r>
            <a:r>
              <a:rPr kumimoji="1" lang="en-US" altLang="ja-JP" b="1" dirty="0"/>
              <a:t>1</a:t>
            </a:r>
            <a:r>
              <a:rPr kumimoji="1" lang="ja-JP" altLang="en-US" b="1"/>
              <a:t>号機</a:t>
            </a:r>
            <a:r>
              <a:rPr kumimoji="1" lang="en-US" altLang="ja-JP" b="1" dirty="0"/>
              <a:t>(GRBAlpha:1U</a:t>
            </a:r>
            <a:r>
              <a:rPr lang="en-US" altLang="ja-JP" b="1" dirty="0"/>
              <a:t> </a:t>
            </a:r>
            <a:r>
              <a:rPr lang="en-US" altLang="ja-JP" b="1" dirty="0" err="1"/>
              <a:t>Cubesat</a:t>
            </a:r>
            <a:r>
              <a:rPr kumimoji="1" lang="en-US" altLang="ja-JP" b="1" dirty="0"/>
              <a:t>)</a:t>
            </a:r>
            <a:r>
              <a:rPr kumimoji="1" lang="ja-JP" altLang="en-US" b="1"/>
              <a:t>は順調に科学観測を実施中</a:t>
            </a:r>
            <a:endParaRPr kumimoji="1" lang="en-US" altLang="ja-JP" b="1" dirty="0"/>
          </a:p>
          <a:p>
            <a:r>
              <a:rPr lang="ja-JP" altLang="en-US" b="1"/>
              <a:t>試作</a:t>
            </a:r>
            <a:r>
              <a:rPr lang="en-US" altLang="ja-JP" b="1" dirty="0"/>
              <a:t>2</a:t>
            </a:r>
            <a:r>
              <a:rPr lang="ja-JP" altLang="en-US" b="1"/>
              <a:t>号機</a:t>
            </a:r>
            <a:r>
              <a:rPr lang="en-US" altLang="ja-JP" b="1" dirty="0"/>
              <a:t>(VZLUSAT-2:3U </a:t>
            </a:r>
            <a:r>
              <a:rPr lang="en-US" altLang="ja-JP" b="1" dirty="0" err="1"/>
              <a:t>Cubesat</a:t>
            </a:r>
            <a:r>
              <a:rPr lang="en-US" altLang="ja-JP" b="1" dirty="0"/>
              <a:t>)</a:t>
            </a:r>
            <a:r>
              <a:rPr lang="ja-JP" altLang="en-US" b="1"/>
              <a:t>を先週打ち上げ、来週以降運用開始予定</a:t>
            </a:r>
            <a:endParaRPr lang="en-US" altLang="ja-JP" b="1" dirty="0"/>
          </a:p>
          <a:p>
            <a:r>
              <a:rPr kumimoji="1" lang="ja-JP" altLang="en-US" b="1"/>
              <a:t>今後あらゆる打ち上げ機会獲得を目指す。共同研究歓迎します。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CC7724-875C-0C4F-B864-78F1A1CD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0CF80D-E19D-0341-9EA3-6CB3C8DC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049748-FF75-834C-B202-4659AE72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22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0DCC36-E80E-2840-9300-2546F38E4AD5}"/>
              </a:ext>
            </a:extLst>
          </p:cNvPr>
          <p:cNvSpPr/>
          <p:nvPr/>
        </p:nvSpPr>
        <p:spPr>
          <a:xfrm>
            <a:off x="0" y="0"/>
            <a:ext cx="9144000" cy="1351722"/>
          </a:xfrm>
          <a:prstGeom prst="rect">
            <a:avLst/>
          </a:prstGeom>
          <a:solidFill>
            <a:srgbClr val="00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0DED81-9644-F249-8807-071D6ACB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7" y="46521"/>
            <a:ext cx="7561193" cy="1325563"/>
          </a:xfrm>
        </p:spPr>
        <p:txBody>
          <a:bodyPr/>
          <a:lstStyle/>
          <a:p>
            <a:r>
              <a:rPr kumimoji="1" lang="ja-JP" altLang="en-US" b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重力波天文学時代における電磁波対応天体探査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E3F4C0-EFAA-C34B-9C8D-7B8FB4358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4" y="1372084"/>
            <a:ext cx="9074426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400" b="1" dirty="0"/>
              <a:t>GW170817/GRB170817A </a:t>
            </a:r>
            <a:r>
              <a:rPr kumimoji="1" lang="ja-JP" altLang="en-US" sz="2400" b="1"/>
              <a:t>が開いた重力波天文学時代</a:t>
            </a:r>
            <a:endParaRPr kumimoji="1" lang="en-US" altLang="ja-JP" sz="2400" b="1" dirty="0"/>
          </a:p>
          <a:p>
            <a:pPr>
              <a:buFont typeface="Wingdings" pitchFamily="2" charset="2"/>
              <a:buChar char="Ø"/>
            </a:pPr>
            <a:r>
              <a:rPr kumimoji="1" lang="ja-JP" altLang="en-US" sz="2400" b="1"/>
              <a:t>重力波</a:t>
            </a:r>
            <a:r>
              <a:rPr lang="en-US" altLang="ja-JP" sz="2400" b="1" dirty="0"/>
              <a:t>+</a:t>
            </a:r>
            <a:r>
              <a:rPr lang="ja-JP" altLang="en-US" sz="2400" b="1"/>
              <a:t>電磁波同時観測例</a:t>
            </a:r>
            <a:r>
              <a:rPr lang="en-US" altLang="ja-JP" sz="2400" b="1" dirty="0"/>
              <a:t>(e.g. </a:t>
            </a:r>
            <a:r>
              <a:rPr lang="ja-JP" altLang="en-US" sz="2400" b="1"/>
              <a:t>ショート</a:t>
            </a:r>
            <a:r>
              <a:rPr lang="en-US" altLang="ja-JP" sz="2400" b="1" dirty="0"/>
              <a:t>GRB)</a:t>
            </a:r>
            <a:r>
              <a:rPr lang="ja-JP" altLang="en-US" sz="2400" b="1"/>
              <a:t>の蓄積が今後の分野発展に必須</a:t>
            </a:r>
            <a:endParaRPr lang="en-US" altLang="ja-JP" sz="2400" b="1" dirty="0"/>
          </a:p>
          <a:p>
            <a:pPr>
              <a:buFont typeface="Wingdings" pitchFamily="2" charset="2"/>
              <a:buChar char="Ø"/>
            </a:pPr>
            <a:r>
              <a:rPr kumimoji="1" lang="ja-JP" altLang="en-US" sz="2400" b="1"/>
              <a:t>単独衛星では地食、運用制限でチャンスを逃すこともしばしば</a:t>
            </a:r>
            <a:endParaRPr kumimoji="1" lang="en-US" altLang="ja-JP" sz="2400" b="1" dirty="0"/>
          </a:p>
          <a:p>
            <a:pPr>
              <a:buFont typeface="Wingdings" pitchFamily="2" charset="2"/>
              <a:buChar char="Ø"/>
            </a:pPr>
            <a:r>
              <a:rPr lang="ja-JP" altLang="en-US" sz="2400" b="1">
                <a:solidFill>
                  <a:srgbClr val="FF0000"/>
                </a:solidFill>
              </a:rPr>
              <a:t>常時ガンマ線全天観測と高精度天体位置決定が求められる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endParaRPr kumimoji="1"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ACF2BF-4E3F-4747-84E2-87AEEB10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74E9AD-BF66-684F-BB5D-072FA5DD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9279E5-E663-BF42-8DBF-A0EA44C3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373F6D5-244A-9B44-A430-714BDCD8D0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455" y="3434953"/>
            <a:ext cx="3496895" cy="2921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719F7FD-6A8F-424B-A4F1-105367470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17" y="3791928"/>
            <a:ext cx="4224683" cy="242893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02FB02-0F20-9342-A486-DC722004456F}"/>
              </a:ext>
            </a:extLst>
          </p:cNvPr>
          <p:cNvSpPr txBox="1"/>
          <p:nvPr/>
        </p:nvSpPr>
        <p:spPr>
          <a:xfrm>
            <a:off x="5100881" y="3415905"/>
            <a:ext cx="118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Abbott+17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1B5E699-805C-E043-8AA3-A828AB7D23AB}"/>
              </a:ext>
            </a:extLst>
          </p:cNvPr>
          <p:cNvSpPr txBox="1"/>
          <p:nvPr/>
        </p:nvSpPr>
        <p:spPr>
          <a:xfrm>
            <a:off x="569016" y="6103940"/>
            <a:ext cx="4576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LIGO/Virgo collaboration 18</a:t>
            </a:r>
          </a:p>
        </p:txBody>
      </p:sp>
    </p:spTree>
    <p:extLst>
      <p:ext uri="{BB962C8B-B14F-4D97-AF65-F5344CB8AC3E}">
        <p14:creationId xmlns:p14="http://schemas.microsoft.com/office/powerpoint/2010/main" val="25632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3225383-5A34-124D-9274-304EC3656A12}"/>
              </a:ext>
            </a:extLst>
          </p:cNvPr>
          <p:cNvSpPr/>
          <p:nvPr/>
        </p:nvSpPr>
        <p:spPr>
          <a:xfrm>
            <a:off x="0" y="0"/>
            <a:ext cx="9144000" cy="1351722"/>
          </a:xfrm>
          <a:prstGeom prst="rect">
            <a:avLst/>
          </a:prstGeom>
          <a:solidFill>
            <a:srgbClr val="00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1F9AB59-710A-0143-9AA0-6875B097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23" y="46971"/>
            <a:ext cx="7886700" cy="1325563"/>
          </a:xfrm>
        </p:spPr>
        <p:txBody>
          <a:bodyPr/>
          <a:lstStyle/>
          <a:p>
            <a:r>
              <a:rPr lang="ja-JP" altLang="en-US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超小型衛星群によるガンマ線全天監視</a:t>
            </a:r>
            <a:endParaRPr kumimoji="1" lang="ja-JP" altLang="en-US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8F500B-834A-C142-A3B4-9F0FDDC3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FC7543-0852-E14D-A78C-B071FE8D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A75281-186B-7E40-BA7C-314E473D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E2F375C7-B3FA-B64F-810A-77FDE1C18E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0" y="1372534"/>
            <a:ext cx="4448135" cy="2918203"/>
          </a:xfrm>
          <a:prstGeom prst="rect">
            <a:avLst/>
          </a:prstGeom>
        </p:spPr>
      </p:pic>
      <p:pic>
        <p:nvPicPr>
          <p:cNvPr id="43" name="図 42" descr="スクリーンショット 2017-10-13 12.44.56.png">
            <a:extLst>
              <a:ext uri="{FF2B5EF4-FFF2-40B4-BE49-F238E27FC236}">
                <a16:creationId xmlns:a16="http://schemas.microsoft.com/office/drawing/2014/main" id="{DC3A5BD6-2337-084D-A355-F138285C7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260" y="1696323"/>
            <a:ext cx="4116958" cy="235507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E84CDC89-B2D2-E748-A9BD-9CAA10F93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430" y="1455862"/>
            <a:ext cx="3143250" cy="3175992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FD6E6AE-A2A3-E248-A013-E153E6D284CF}"/>
              </a:ext>
            </a:extLst>
          </p:cNvPr>
          <p:cNvSpPr txBox="1"/>
          <p:nvPr/>
        </p:nvSpPr>
        <p:spPr>
          <a:xfrm>
            <a:off x="150192" y="4820238"/>
            <a:ext cx="4544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p"/>
            </a:pPr>
            <a:r>
              <a:rPr lang="en-US" altLang="ja-JP" sz="2000" b="1" dirty="0">
                <a:ea typeface="MS Gothic" panose="020B0609070205080204" pitchFamily="49" charset="-128"/>
                <a:cs typeface="Hiragino Maru Gothic ProN W4" charset="-128"/>
                <a:sym typeface="Wingdings"/>
              </a:rPr>
              <a:t>10</a:t>
            </a:r>
            <a:r>
              <a:rPr lang="ja-JP" altLang="en-US" sz="2000" b="1">
                <a:ea typeface="MS Gothic" panose="020B0609070205080204" pitchFamily="49" charset="-128"/>
                <a:cs typeface="Hiragino Maru Gothic ProN W4" charset="-128"/>
                <a:sym typeface="Wingdings"/>
              </a:rPr>
              <a:t>を超える超小型衛星による観測</a:t>
            </a:r>
            <a:r>
              <a:rPr lang="en-US" altLang="ja-JP" sz="2000" b="1" dirty="0">
                <a:ea typeface="MS Gothic" panose="020B0609070205080204" pitchFamily="49" charset="-128"/>
                <a:cs typeface="Hiragino Maru Gothic ProN W4" charset="-128"/>
                <a:sym typeface="Wingdings"/>
              </a:rPr>
              <a:t> </a:t>
            </a:r>
            <a:r>
              <a:rPr lang="en-US" altLang="ja-JP" sz="2000" b="1" dirty="0">
                <a:ea typeface="MS Gothic" panose="020B0609070205080204" pitchFamily="49" charset="-128"/>
                <a:cs typeface="Hiragino Maru Gothic ProN W4" charset="-128"/>
              </a:rPr>
              <a:t> </a:t>
            </a:r>
            <a:r>
              <a:rPr lang="ja-JP" altLang="en-US" sz="2000" b="1">
                <a:ea typeface="MS Gothic" panose="020B0609070205080204" pitchFamily="49" charset="-128"/>
                <a:cs typeface="Hiragino Maru Gothic ProN W4" charset="-128"/>
              </a:rPr>
              <a:t>常時全天監視</a:t>
            </a:r>
            <a:endParaRPr lang="en-US" altLang="ja-JP" sz="2000" b="1" dirty="0">
              <a:ea typeface="MS Gothic" panose="020B0609070205080204" pitchFamily="49" charset="-128"/>
              <a:cs typeface="Hiragino Maru Gothic ProN W4" charset="-128"/>
            </a:endParaRPr>
          </a:p>
          <a:p>
            <a:r>
              <a:rPr lang="en-US" altLang="ja-JP" sz="2000" b="1" dirty="0">
                <a:ea typeface="MS Gothic" panose="020B0609070205080204" pitchFamily="49" charset="-128"/>
                <a:cs typeface="Hiragino Maru Gothic ProN W4" charset="-128"/>
              </a:rPr>
              <a:t>           </a:t>
            </a:r>
            <a:r>
              <a:rPr lang="ja-JP" altLang="en-US" sz="2000" b="1">
                <a:ea typeface="MS Gothic" panose="020B0609070205080204" pitchFamily="49" charset="-128"/>
                <a:cs typeface="Hiragino Maru Gothic ProN W4" charset="-128"/>
              </a:rPr>
              <a:t>大面積ガンマ線観測</a:t>
            </a:r>
            <a:r>
              <a:rPr lang="en-US" altLang="ja-JP" sz="2000" b="1" dirty="0">
                <a:ea typeface="MS Gothic" panose="020B0609070205080204" pitchFamily="49" charset="-128"/>
                <a:cs typeface="Hiragino Maru Gothic ProN W4" charset="-128"/>
              </a:rPr>
              <a:t>        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F5F0B2F-A6F8-A048-AD94-B591585E22FA}"/>
              </a:ext>
            </a:extLst>
          </p:cNvPr>
          <p:cNvSpPr txBox="1"/>
          <p:nvPr/>
        </p:nvSpPr>
        <p:spPr>
          <a:xfrm>
            <a:off x="4864072" y="4569178"/>
            <a:ext cx="4129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p"/>
            </a:pPr>
            <a:r>
              <a:rPr kumimoji="1" lang="en-US" altLang="ja-JP" sz="2000" b="1" dirty="0">
                <a:ea typeface="MS PGothic" panose="020B0600070205080204" pitchFamily="34" charset="-128"/>
                <a:cs typeface="Hiragino Maru Gothic ProN W4" charset="-128"/>
              </a:rPr>
              <a:t> </a:t>
            </a:r>
            <a:r>
              <a:rPr kumimoji="1" lang="ja-JP" altLang="en-US" sz="2000" b="1">
                <a:ea typeface="MS PGothic" panose="020B0600070205080204" pitchFamily="34" charset="-128"/>
                <a:cs typeface="Hiragino Maru Gothic ProN W4" charset="-128"/>
              </a:rPr>
              <a:t>検出時刻差を利用した天体位置決定</a:t>
            </a:r>
            <a:endParaRPr kumimoji="1" lang="en-US" altLang="ja-JP" sz="2000" b="1" dirty="0">
              <a:ea typeface="MS PGothic" panose="020B0600070205080204" pitchFamily="34" charset="-128"/>
              <a:cs typeface="Hiragino Maru Gothic ProN W4" charset="-128"/>
            </a:endParaRPr>
          </a:p>
          <a:p>
            <a:r>
              <a:rPr lang="en-US" altLang="ja-JP" sz="2000" b="1" dirty="0">
                <a:ea typeface="MS PGothic" panose="020B0600070205080204" pitchFamily="34" charset="-128"/>
                <a:cs typeface="Hiragino Maru Gothic ProN W4" charset="-128"/>
              </a:rPr>
              <a:t>GPS</a:t>
            </a:r>
            <a:r>
              <a:rPr lang="ja-JP" altLang="en-US" sz="2000" b="1">
                <a:ea typeface="MS PGothic" panose="020B0600070205080204" pitchFamily="34" charset="-128"/>
                <a:cs typeface="Hiragino Maru Gothic ProN W4" charset="-128"/>
              </a:rPr>
              <a:t>による衛星間の高精度時刻同期</a:t>
            </a:r>
            <a:endParaRPr lang="en-US" altLang="ja-JP" sz="2000" b="1" dirty="0">
              <a:ea typeface="MS PGothic" panose="020B0600070205080204" pitchFamily="34" charset="-128"/>
              <a:cs typeface="Hiragino Maru Gothic ProN W4" charset="-128"/>
            </a:endParaRPr>
          </a:p>
          <a:p>
            <a:r>
              <a:rPr lang="ja-JP" altLang="en-US" sz="2000" b="1">
                <a:ea typeface="MS PGothic" panose="020B0600070205080204" pitchFamily="34" charset="-128"/>
                <a:cs typeface="Hiragino Maru Gothic ProN W4" charset="-128"/>
                <a:sym typeface="Wingdings"/>
              </a:rPr>
              <a:t></a:t>
            </a:r>
            <a:r>
              <a:rPr lang="en-US" altLang="ja-JP" sz="2000" b="1" dirty="0">
                <a:ea typeface="MS PGothic" panose="020B0600070205080204" pitchFamily="34" charset="-128"/>
                <a:cs typeface="Hiragino Maru Gothic ProN W4" charset="-128"/>
                <a:sym typeface="Wingdings"/>
              </a:rPr>
              <a:t> 100 us </a:t>
            </a:r>
            <a:r>
              <a:rPr lang="ja-JP" altLang="en-US" sz="2000" b="1">
                <a:ea typeface="MS PGothic" panose="020B0600070205080204" pitchFamily="34" charset="-128"/>
                <a:cs typeface="Hiragino Maru Gothic ProN W4" charset="-128"/>
                <a:sym typeface="Wingdings"/>
              </a:rPr>
              <a:t>以下の時刻同期精度で</a:t>
            </a:r>
            <a:r>
              <a:rPr lang="en-US" altLang="ja-JP" sz="2000" b="1" dirty="0" err="1">
                <a:ea typeface="MS PGothic" panose="020B0600070205080204" pitchFamily="34" charset="-128"/>
                <a:cs typeface="Hiragino Maru Gothic ProN W4" charset="-128"/>
                <a:sym typeface="Wingdings"/>
              </a:rPr>
              <a:t>degree~arcmin</a:t>
            </a:r>
            <a:r>
              <a:rPr lang="en-US" altLang="ja-JP" sz="2000" b="1" dirty="0">
                <a:ea typeface="MS PGothic" panose="020B0600070205080204" pitchFamily="34" charset="-128"/>
                <a:cs typeface="Hiragino Maru Gothic ProN W4" charset="-128"/>
                <a:sym typeface="Wingdings"/>
              </a:rPr>
              <a:t> </a:t>
            </a:r>
            <a:r>
              <a:rPr lang="ja-JP" altLang="en-US" sz="2000" b="1">
                <a:ea typeface="MS PGothic" panose="020B0600070205080204" pitchFamily="34" charset="-128"/>
                <a:cs typeface="Hiragino Maru Gothic ProN W4" charset="-128"/>
                <a:sym typeface="Wingdings"/>
              </a:rPr>
              <a:t>の位置決定が可能</a:t>
            </a:r>
            <a:endParaRPr lang="en-US" altLang="ja-JP" sz="2000" b="1" dirty="0">
              <a:ea typeface="MS PGothic" panose="020B0600070205080204" pitchFamily="34" charset="-128"/>
              <a:cs typeface="Hiragino Maru Gothic ProN W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2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D806D89-14D0-CD48-89E5-16B9D2A68CEC}"/>
              </a:ext>
            </a:extLst>
          </p:cNvPr>
          <p:cNvSpPr/>
          <p:nvPr/>
        </p:nvSpPr>
        <p:spPr>
          <a:xfrm>
            <a:off x="0" y="0"/>
            <a:ext cx="9144000" cy="1351722"/>
          </a:xfrm>
          <a:prstGeom prst="rect">
            <a:avLst/>
          </a:prstGeom>
          <a:solidFill>
            <a:srgbClr val="00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1F9AB59-710A-0143-9AA0-6875B097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49" y="13079"/>
            <a:ext cx="8346164" cy="1325563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iragino Maru Gothic ProN W4" charset="-128"/>
              </a:rPr>
              <a:t>“CAMELOT”</a:t>
            </a:r>
            <a:br>
              <a:rPr lang="en-US" altLang="ja-JP" sz="32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iragino Maru Gothic ProN W4" charset="-128"/>
              </a:rPr>
            </a:br>
            <a:r>
              <a:rPr lang="en-US" altLang="ja-JP" sz="32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iragino Maru Gothic ProN W4" charset="-128"/>
              </a:rPr>
              <a:t> (</a:t>
            </a:r>
            <a:r>
              <a:rPr lang="en-US" altLang="ja-JP" sz="3200" b="1" dirty="0" err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iragino Maru Gothic ProN W4" charset="-128"/>
              </a:rPr>
              <a:t>Cubesats</a:t>
            </a:r>
            <a:r>
              <a:rPr lang="en-US" altLang="ja-JP" sz="32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iragino Maru Gothic ProN W4" charset="-128"/>
              </a:rPr>
              <a:t> Applied for </a:t>
            </a:r>
            <a:r>
              <a:rPr lang="en-US" altLang="ja-JP" sz="3200" b="1" dirty="0" err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iragino Maru Gothic ProN W4" charset="-128"/>
              </a:rPr>
              <a:t>MEasuring</a:t>
            </a:r>
            <a:r>
              <a:rPr lang="en-US" altLang="ja-JP" sz="32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iragino Maru Gothic ProN W4" charset="-128"/>
              </a:rPr>
              <a:t> and </a:t>
            </a:r>
            <a:r>
              <a:rPr lang="en-US" altLang="ja-JP" sz="3200" b="1" dirty="0" err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iragino Maru Gothic ProN W4" charset="-128"/>
              </a:rPr>
              <a:t>Localising</a:t>
            </a:r>
            <a:r>
              <a:rPr lang="en-US" altLang="ja-JP" sz="32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Hiragino Maru Gothic ProN W4" charset="-128"/>
              </a:rPr>
              <a:t> Transients)</a:t>
            </a:r>
            <a:endParaRPr lang="ja-JP" altLang="en-US" sz="3200" b="1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Hiragino Maru Gothic ProN W4" charset="-128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8F500B-834A-C142-A3B4-9F0FDDC3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FC7543-0852-E14D-A78C-B071FE8D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A75281-186B-7E40-BA7C-314E473D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9C998A7-FDB7-DB47-84C3-1FF3D1A46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19" y="1428679"/>
            <a:ext cx="3701311" cy="301363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B85A9C8-EB80-364B-AC06-24EA5C7E1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601" y="1588371"/>
            <a:ext cx="3373821" cy="234984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1039AAF-65FA-504A-87FA-8AA759C53C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49" y="3692649"/>
            <a:ext cx="3703381" cy="2341179"/>
          </a:xfrm>
          <a:prstGeom prst="rect">
            <a:avLst/>
          </a:prstGeom>
        </p:spPr>
      </p:pic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63F035AC-4F9B-A448-83D4-CE9C301AF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963864"/>
              </p:ext>
            </p:extLst>
          </p:nvPr>
        </p:nvGraphicFramePr>
        <p:xfrm>
          <a:off x="4141400" y="3842523"/>
          <a:ext cx="4975379" cy="2804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6041">
                  <a:extLst>
                    <a:ext uri="{9D8B030D-6E8A-4147-A177-3AD203B41FA5}">
                      <a16:colId xmlns:a16="http://schemas.microsoft.com/office/drawing/2014/main" val="2359811314"/>
                    </a:ext>
                  </a:extLst>
                </a:gridCol>
                <a:gridCol w="3409338">
                  <a:extLst>
                    <a:ext uri="{9D8B030D-6E8A-4147-A177-3AD203B41FA5}">
                      <a16:colId xmlns:a16="http://schemas.microsoft.com/office/drawing/2014/main" val="1375419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Satellite platform</a:t>
                      </a:r>
                      <a:endParaRPr kumimoji="1" lang="ja-JP" altLang="en-US" sz="1600" b="1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3-U </a:t>
                      </a:r>
                      <a:r>
                        <a:rPr kumimoji="1" lang="en-US" altLang="ja-JP" sz="1600" b="1" dirty="0" err="1">
                          <a:latin typeface="Gill Sans MT" panose="020B0502020104020203" pitchFamily="34" charset="0"/>
                        </a:rPr>
                        <a:t>Cubesat</a:t>
                      </a:r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 platform</a:t>
                      </a:r>
                      <a:endParaRPr kumimoji="1" lang="ja-JP" altLang="en-US" sz="1600" b="1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54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Target orbit</a:t>
                      </a:r>
                      <a:endParaRPr kumimoji="1" lang="ja-JP" altLang="en-US" sz="1600" b="1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&gt;9 satellite consternation in LEO with various orbital configuration</a:t>
                      </a:r>
                      <a:endParaRPr kumimoji="1" lang="ja-JP" altLang="en-US" sz="1600" b="1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92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Payload</a:t>
                      </a:r>
                      <a:endParaRPr kumimoji="1" lang="ja-JP" altLang="en-US" sz="1600" b="1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150x75x5 mm</a:t>
                      </a:r>
                      <a:r>
                        <a:rPr kumimoji="1" lang="en-US" altLang="ja-JP" sz="1600" b="1" baseline="30000" dirty="0">
                          <a:latin typeface="Gill Sans MT" panose="020B0502020104020203" pitchFamily="34" charset="0"/>
                        </a:rPr>
                        <a:t>3</a:t>
                      </a:r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kumimoji="1" lang="en-US" altLang="ja-JP" sz="1600" b="1" dirty="0" err="1">
                          <a:latin typeface="Gill Sans MT" panose="020B0502020104020203" pitchFamily="34" charset="0"/>
                        </a:rPr>
                        <a:t>CsI</a:t>
                      </a:r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 readout by multi-channel (4chx2) MPPCs</a:t>
                      </a:r>
                      <a:endParaRPr kumimoji="1" lang="ja-JP" altLang="en-US" sz="1600" b="1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769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Goal</a:t>
                      </a:r>
                      <a:endParaRPr kumimoji="1" lang="ja-JP" altLang="en-US" sz="1600" b="1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Degree-scale timing-based localization with a similar</a:t>
                      </a:r>
                    </a:p>
                    <a:p>
                      <a:r>
                        <a:rPr kumimoji="1" lang="en-US" altLang="ja-JP" sz="1600" b="1" dirty="0">
                          <a:latin typeface="Gill Sans MT" panose="020B0502020104020203" pitchFamily="34" charset="0"/>
                        </a:rPr>
                        <a:t>sensitivity to the Fermi-GBM detector</a:t>
                      </a:r>
                      <a:endParaRPr kumimoji="1" lang="ja-JP" altLang="en-US" sz="1600" b="1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325618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9200C5-9B84-E84A-AF6C-7196171049E9}"/>
              </a:ext>
            </a:extLst>
          </p:cNvPr>
          <p:cNvSpPr txBox="1"/>
          <p:nvPr/>
        </p:nvSpPr>
        <p:spPr>
          <a:xfrm>
            <a:off x="6865673" y="1312049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Werner et al. 2018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40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E51DCD9-0088-2343-B2DB-48AA146CC226}"/>
              </a:ext>
            </a:extLst>
          </p:cNvPr>
          <p:cNvSpPr/>
          <p:nvPr/>
        </p:nvSpPr>
        <p:spPr>
          <a:xfrm>
            <a:off x="0" y="0"/>
            <a:ext cx="9144000" cy="1351722"/>
          </a:xfrm>
          <a:prstGeom prst="rect">
            <a:avLst/>
          </a:prstGeom>
          <a:solidFill>
            <a:srgbClr val="00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89AF3-CB9F-5741-A293-2518474C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28" y="26159"/>
            <a:ext cx="7886700" cy="1325563"/>
          </a:xfrm>
        </p:spPr>
        <p:txBody>
          <a:bodyPr/>
          <a:lstStyle/>
          <a:p>
            <a:r>
              <a:rPr kumimoji="1" lang="en-US" altLang="ja-JP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CAMELOT: </a:t>
            </a:r>
            <a:r>
              <a:rPr kumimoji="1" lang="ja-JP" altLang="en-US" b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ミッション現状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C5ADD7-B679-C44B-95A6-BE5234DA4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1469645"/>
            <a:ext cx="8664437" cy="4351338"/>
          </a:xfrm>
        </p:spPr>
        <p:txBody>
          <a:bodyPr>
            <a:noAutofit/>
          </a:bodyPr>
          <a:lstStyle/>
          <a:p>
            <a:r>
              <a:rPr kumimoji="1" lang="en-US" altLang="ja-JP" b="1" dirty="0"/>
              <a:t>2017~2019: </a:t>
            </a:r>
            <a:r>
              <a:rPr kumimoji="1" lang="ja-JP" altLang="en-US" b="1"/>
              <a:t>ハンガリーと日本の共同研究によ</a:t>
            </a:r>
            <a:r>
              <a:rPr lang="ja-JP" altLang="en-US" b="1"/>
              <a:t>る</a:t>
            </a:r>
            <a:r>
              <a:rPr lang="en-US" altLang="ja-JP" b="1" dirty="0"/>
              <a:t> </a:t>
            </a:r>
          </a:p>
          <a:p>
            <a:pPr marL="0" indent="0">
              <a:buNone/>
            </a:pPr>
            <a:r>
              <a:rPr kumimoji="1" lang="en-US" altLang="ja-JP" b="1" dirty="0"/>
              <a:t>                         </a:t>
            </a:r>
            <a:r>
              <a:rPr kumimoji="1" lang="ja-JP" altLang="en-US" b="1"/>
              <a:t>ミッション概念検討、基礎設計</a:t>
            </a:r>
            <a:endParaRPr kumimoji="1" lang="en-US" altLang="ja-JP" b="1" dirty="0"/>
          </a:p>
          <a:p>
            <a:r>
              <a:rPr lang="en-US" altLang="ja-JP" b="1" dirty="0"/>
              <a:t>2020:            1U </a:t>
            </a:r>
            <a:r>
              <a:rPr lang="ja-JP" altLang="en-US" b="1"/>
              <a:t>サイズの試作機</a:t>
            </a:r>
            <a:r>
              <a:rPr lang="en-US" altLang="ja-JP" b="1" dirty="0"/>
              <a:t>(</a:t>
            </a:r>
            <a:r>
              <a:rPr lang="en-US" altLang="ja-JP" b="1" dirty="0" err="1"/>
              <a:t>GRBAlpha</a:t>
            </a:r>
            <a:r>
              <a:rPr lang="en-US" altLang="ja-JP" b="1" dirty="0"/>
              <a:t>, VZLUSAT-2)</a:t>
            </a:r>
          </a:p>
          <a:p>
            <a:pPr marL="0" indent="0">
              <a:buNone/>
            </a:pPr>
            <a:r>
              <a:rPr lang="en-US" altLang="ja-JP" b="1" dirty="0"/>
              <a:t>                          </a:t>
            </a:r>
            <a:r>
              <a:rPr lang="ja-JP" altLang="en-US" b="1"/>
              <a:t>設計、制作</a:t>
            </a:r>
            <a:endParaRPr lang="en-US" altLang="ja-JP" b="1" dirty="0"/>
          </a:p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2021/3:        1U</a:t>
            </a:r>
            <a:r>
              <a:rPr kumimoji="1" lang="ja-JP" altLang="en-US" b="1">
                <a:solidFill>
                  <a:schemeClr val="accent2">
                    <a:lumMod val="75000"/>
                  </a:schemeClr>
                </a:solidFill>
              </a:rPr>
              <a:t>サイズ試験衛星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en-US" altLang="ja-JP" b="1" dirty="0" err="1">
                <a:solidFill>
                  <a:schemeClr val="accent2">
                    <a:lumMod val="75000"/>
                  </a:schemeClr>
                </a:solidFill>
              </a:rPr>
              <a:t>GRBAlpha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ja-JP" altLang="en-US" b="1">
                <a:solidFill>
                  <a:schemeClr val="accent2">
                    <a:lumMod val="75000"/>
                  </a:schemeClr>
                </a:solidFill>
              </a:rPr>
              <a:t>打ち上げ</a:t>
            </a:r>
            <a:endParaRPr kumimoji="1"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2021:            </a:t>
            </a:r>
            <a:r>
              <a:rPr lang="en-US" altLang="ja-JP" b="1" dirty="0" err="1">
                <a:solidFill>
                  <a:schemeClr val="accent2">
                    <a:lumMod val="75000"/>
                  </a:schemeClr>
                </a:solidFill>
              </a:rPr>
              <a:t>GRBAlpha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ja-JP" altLang="en-US" b="1">
                <a:solidFill>
                  <a:schemeClr val="accent2">
                    <a:lumMod val="75000"/>
                  </a:schemeClr>
                </a:solidFill>
              </a:rPr>
              <a:t>軌道上運用</a:t>
            </a:r>
            <a:endParaRPr kumimoji="1"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2022/1:       3U</a:t>
            </a:r>
            <a:r>
              <a:rPr kumimoji="1" lang="ja-JP" altLang="en-US" b="1">
                <a:solidFill>
                  <a:schemeClr val="accent2">
                    <a:lumMod val="75000"/>
                  </a:schemeClr>
                </a:solidFill>
              </a:rPr>
              <a:t>サイズ試験衛星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 VZLUSAT-2 </a:t>
            </a:r>
            <a:r>
              <a:rPr kumimoji="1" lang="ja-JP" altLang="en-US" b="1">
                <a:solidFill>
                  <a:schemeClr val="accent2">
                    <a:lumMod val="75000"/>
                  </a:schemeClr>
                </a:solidFill>
              </a:rPr>
              <a:t>打ち上げ</a:t>
            </a:r>
            <a:endParaRPr kumimoji="1"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2022</a:t>
            </a:r>
            <a:r>
              <a:rPr lang="ja-JP" altLang="en-US" b="1"/>
              <a:t>以降、順次</a:t>
            </a:r>
            <a:r>
              <a:rPr lang="en-US" altLang="ja-JP" b="1" dirty="0"/>
              <a:t>3U</a:t>
            </a:r>
            <a:r>
              <a:rPr lang="ja-JP" altLang="en-US" b="1"/>
              <a:t>サイズの試験機打ち上げ、</a:t>
            </a:r>
            <a:r>
              <a:rPr lang="en-US" altLang="ja-JP" b="1" dirty="0"/>
              <a:t>CAMELOT</a:t>
            </a:r>
            <a:r>
              <a:rPr lang="ja-JP" altLang="en-US" b="1"/>
              <a:t>ミッションにつなげる</a:t>
            </a:r>
            <a:endParaRPr kumimoji="1" lang="ja-JP" altLang="en-US" b="1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E929B7-3E44-3141-9AA2-5ED822FB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E1361B-192A-3846-8601-A9854425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C92C09-E7BA-A342-AF43-63A4E82D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93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8637069-E644-F44B-B072-B4F058539508}"/>
              </a:ext>
            </a:extLst>
          </p:cNvPr>
          <p:cNvSpPr/>
          <p:nvPr/>
        </p:nvSpPr>
        <p:spPr>
          <a:xfrm>
            <a:off x="0" y="0"/>
            <a:ext cx="9144000" cy="739776"/>
          </a:xfrm>
          <a:prstGeom prst="rect">
            <a:avLst/>
          </a:prstGeom>
          <a:solidFill>
            <a:srgbClr val="00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A5F97EC-61B7-F64D-BABF-F8A6CCE0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52413"/>
            <a:ext cx="8375650" cy="1325563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err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GRBAlpha</a:t>
            </a:r>
            <a:r>
              <a:rPr kumimoji="1" lang="en-US" altLang="ja-JP" sz="40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: the first demo flight</a:t>
            </a:r>
            <a:endParaRPr kumimoji="1" lang="ja-JP" altLang="en-US" sz="4000" b="1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5D8B3E-3595-6C4B-8E4A-1B43FCA3A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539403-9AF5-F445-9429-56AAB97B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C8438F-8F1C-054F-9656-A71C64C6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9A92B1-A2F1-9F44-9DF4-B7FAA9A2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5D7B729-890A-3443-9F41-6DD56FE35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723901"/>
            <a:ext cx="90043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1C76FA8-58D2-7342-9C5A-A184E2768366}"/>
              </a:ext>
            </a:extLst>
          </p:cNvPr>
          <p:cNvSpPr/>
          <p:nvPr/>
        </p:nvSpPr>
        <p:spPr>
          <a:xfrm>
            <a:off x="0" y="0"/>
            <a:ext cx="9144000" cy="739776"/>
          </a:xfrm>
          <a:prstGeom prst="rect">
            <a:avLst/>
          </a:prstGeom>
          <a:solidFill>
            <a:srgbClr val="00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A449DB5-57D2-3E4A-A182-DA7E5427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52413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err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GRBAlpha</a:t>
            </a:r>
            <a:r>
              <a:rPr kumimoji="1" lang="en-US" altLang="ja-JP" sz="40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: launch !</a:t>
            </a:r>
            <a:endParaRPr kumimoji="1" lang="ja-JP" altLang="en-US" sz="4000" b="1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92E8DD-4974-824C-86F8-C4169C63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9A33E4-73FC-7545-B511-7AB97D3D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0F457-591B-634E-810E-1BC7169B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EE59D1-BFFC-4D44-963F-28046FE7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B6484CF-A3BF-0344-956A-286DF0E5A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04"/>
            <a:ext cx="91440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1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634FC5F-C69F-A849-AD93-5DD6A0DD8A83}"/>
              </a:ext>
            </a:extLst>
          </p:cNvPr>
          <p:cNvSpPr/>
          <p:nvPr/>
        </p:nvSpPr>
        <p:spPr>
          <a:xfrm>
            <a:off x="0" y="0"/>
            <a:ext cx="9144000" cy="739776"/>
          </a:xfrm>
          <a:prstGeom prst="rect">
            <a:avLst/>
          </a:prstGeom>
          <a:solidFill>
            <a:srgbClr val="00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847DEE9-AAE4-224F-BA47-0C80A8B6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0187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err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GRBAlpha</a:t>
            </a:r>
            <a:r>
              <a:rPr kumimoji="1" lang="en-US" altLang="ja-JP" sz="40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: </a:t>
            </a:r>
            <a:r>
              <a:rPr lang="en-US" altLang="ja-JP" sz="40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I</a:t>
            </a:r>
            <a:r>
              <a:rPr kumimoji="1" lang="en-US" altLang="ja-JP" sz="40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nitial results</a:t>
            </a:r>
            <a:endParaRPr kumimoji="1" lang="ja-JP" altLang="en-US" sz="4000" b="1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3B4DCE-DE46-6346-B70C-89E88ACD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6B7099-38F9-2044-AAE8-22802CEA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F649AC-B1B0-B149-AFE7-DDCD00C4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A2F990-C97E-1D4F-A0DC-616741E1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2F127A-54D0-4248-B152-CDA16B1DD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26" y="735014"/>
            <a:ext cx="90678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8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EC73F40-5EC4-4F40-BAD9-4229085D608F}"/>
              </a:ext>
            </a:extLst>
          </p:cNvPr>
          <p:cNvSpPr/>
          <p:nvPr/>
        </p:nvSpPr>
        <p:spPr>
          <a:xfrm>
            <a:off x="0" y="0"/>
            <a:ext cx="9144000" cy="739776"/>
          </a:xfrm>
          <a:prstGeom prst="rect">
            <a:avLst/>
          </a:prstGeom>
          <a:solidFill>
            <a:srgbClr val="002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79C56EA-EB5D-DE48-BADE-B22930AB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85" y="-268714"/>
            <a:ext cx="8574984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5 GRBs detected by </a:t>
            </a:r>
            <a:r>
              <a:rPr lang="en-US" altLang="ja-JP" sz="4000" b="1" dirty="0" err="1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GRBAlpha</a:t>
            </a:r>
            <a:r>
              <a:rPr lang="en-US" altLang="ja-JP" sz="40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!</a:t>
            </a:r>
            <a:endParaRPr kumimoji="1" lang="ja-JP" altLang="en-US" sz="4000" b="1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411810-CC87-7149-9F95-AFF6A644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2022/1/18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607EF0-BC90-EF4C-95A0-3C6E2D68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超小型衛星利用シンポジウム</a:t>
            </a:r>
            <a:r>
              <a:rPr kumimoji="1" lang="en-US" altLang="ja-JP"/>
              <a:t>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E90ED2-C198-AC42-9C1C-6A5273F3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2" name="コンテンツ プレースホルダー 11" descr="ダイアグラム&#10;&#10;自動的に生成された説明">
            <a:extLst>
              <a:ext uri="{FF2B5EF4-FFF2-40B4-BE49-F238E27FC236}">
                <a16:creationId xmlns:a16="http://schemas.microsoft.com/office/drawing/2014/main" id="{294D0694-F719-864F-9280-73B2231BD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49" y="901286"/>
            <a:ext cx="8467902" cy="5562646"/>
          </a:xfrm>
        </p:spPr>
      </p:pic>
    </p:spTree>
    <p:extLst>
      <p:ext uri="{BB962C8B-B14F-4D97-AF65-F5344CB8AC3E}">
        <p14:creationId xmlns:p14="http://schemas.microsoft.com/office/powerpoint/2010/main" val="11044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23774F2162240468EE0D240EBB0A99F" ma:contentTypeVersion="7" ma:contentTypeDescription="新しいドキュメントを作成します。" ma:contentTypeScope="" ma:versionID="c0e6d7958ebfb1afdf66de3c81f612aa">
  <xsd:schema xmlns:xsd="http://www.w3.org/2001/XMLSchema" xmlns:xs="http://www.w3.org/2001/XMLSchema" xmlns:p="http://schemas.microsoft.com/office/2006/metadata/properties" xmlns:ns2="0ee932dc-2e11-4cde-b3a6-272f30dce50d" targetNamespace="http://schemas.microsoft.com/office/2006/metadata/properties" ma:root="true" ma:fieldsID="1cfad4c921093cfdd107b8fb3ae2ad8c" ns2:_="">
    <xsd:import namespace="0ee932dc-2e11-4cde-b3a6-272f30dce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932dc-2e11-4cde-b3a6-272f30dce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5C47EC-4921-4DF1-B2EE-83AAE1DF3EEE}"/>
</file>

<file path=customXml/itemProps2.xml><?xml version="1.0" encoding="utf-8"?>
<ds:datastoreItem xmlns:ds="http://schemas.openxmlformats.org/officeDocument/2006/customXml" ds:itemID="{819D4645-3C5D-40BD-95CE-78B1E2AB4A21}"/>
</file>

<file path=customXml/itemProps3.xml><?xml version="1.0" encoding="utf-8"?>
<ds:datastoreItem xmlns:ds="http://schemas.openxmlformats.org/officeDocument/2006/customXml" ds:itemID="{2F1A1877-71CC-4D6B-BAFC-92F659D74AA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691</Words>
  <Application>Microsoft Macintosh PowerPoint</Application>
  <PresentationFormat>画面に合わせる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Hiragino Maru Gothic Pro W4</vt:lpstr>
      <vt:lpstr>游ゴシック</vt:lpstr>
      <vt:lpstr>Arial</vt:lpstr>
      <vt:lpstr>Calibri</vt:lpstr>
      <vt:lpstr>Calibri Light</vt:lpstr>
      <vt:lpstr>Gill Sans MT</vt:lpstr>
      <vt:lpstr>Wingdings</vt:lpstr>
      <vt:lpstr>Office テーマ</vt:lpstr>
      <vt:lpstr>超小型衛星群による 重力波対応天体探査計画CAMELOT</vt:lpstr>
      <vt:lpstr>重力波天文学時代における電磁波対応天体探査</vt:lpstr>
      <vt:lpstr>超小型衛星群によるガンマ線全天監視</vt:lpstr>
      <vt:lpstr>“CAMELOT”  (Cubesats Applied for MEasuring and Localising Transients)</vt:lpstr>
      <vt:lpstr>CAMELOT: ミッション現状</vt:lpstr>
      <vt:lpstr>GRBAlpha: the first demo flight</vt:lpstr>
      <vt:lpstr>GRBAlpha: launch !</vt:lpstr>
      <vt:lpstr>GRBAlpha: Initial results</vt:lpstr>
      <vt:lpstr>5 GRBs detected by GRBAlpha!</vt:lpstr>
      <vt:lpstr>PowerPoint プレゼンテーション</vt:lpstr>
      <vt:lpstr>VZLUSAT-2: 試作2号機打ち上げ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渋谷　洋介</dc:creator>
  <cp:lastModifiedBy>大野　雅功</cp:lastModifiedBy>
  <cp:revision>5</cp:revision>
  <dcterms:created xsi:type="dcterms:W3CDTF">2022-01-05T08:03:41Z</dcterms:created>
  <dcterms:modified xsi:type="dcterms:W3CDTF">2022-01-16T11:45:54Z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0x010100023774F2162240468EE0D240EBB0A99F</vt:lpwstr>
  </property>
</Properties>
</file>