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275" r:id="rId2"/>
    <p:sldId id="1815" r:id="rId3"/>
    <p:sldId id="1817" r:id="rId4"/>
    <p:sldId id="1818" r:id="rId5"/>
    <p:sldId id="1824" r:id="rId6"/>
    <p:sldId id="1823" r:id="rId7"/>
    <p:sldId id="1825" r:id="rId8"/>
    <p:sldId id="1826" r:id="rId9"/>
    <p:sldId id="1828" r:id="rId10"/>
    <p:sldId id="1829" r:id="rId11"/>
    <p:sldId id="1830" r:id="rId12"/>
    <p:sldId id="1574" r:id="rId13"/>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C1"/>
    <a:srgbClr val="2E5B96"/>
    <a:srgbClr val="0070C0"/>
    <a:srgbClr val="FFF0FF"/>
    <a:srgbClr val="FBFDD5"/>
    <a:srgbClr val="FFFF66"/>
    <a:srgbClr val="FFF7FF"/>
    <a:srgbClr val="F0F8FF"/>
    <a:srgbClr val="FFF3FF"/>
    <a:srgbClr val="FF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947" autoAdjust="0"/>
  </p:normalViewPr>
  <p:slideViewPr>
    <p:cSldViewPr snapToGrid="0">
      <p:cViewPr varScale="1">
        <p:scale>
          <a:sx n="73" d="100"/>
          <a:sy n="73" d="100"/>
        </p:scale>
        <p:origin x="1646" y="72"/>
      </p:cViewPr>
      <p:guideLst/>
    </p:cSldViewPr>
  </p:slideViewPr>
  <p:notesTextViewPr>
    <p:cViewPr>
      <p:scale>
        <a:sx n="3" d="2"/>
        <a:sy n="3" d="2"/>
      </p:scale>
      <p:origin x="0" y="0"/>
    </p:cViewPr>
  </p:notesTextViewPr>
  <p:notesViewPr>
    <p:cSldViewPr snapToGrid="0">
      <p:cViewPr>
        <p:scale>
          <a:sx n="100" d="100"/>
          <a:sy n="100" d="100"/>
        </p:scale>
        <p:origin x="2246" y="-51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64B9691-87D6-48EF-9BFD-698344D045A5}"/>
              </a:ext>
            </a:extLst>
          </p:cNvPr>
          <p:cNvSpPr>
            <a:spLocks noGrp="1"/>
          </p:cNvSpPr>
          <p:nvPr>
            <p:ph type="hdr" sz="quarter"/>
          </p:nvPr>
        </p:nvSpPr>
        <p:spPr>
          <a:xfrm>
            <a:off x="1" y="0"/>
            <a:ext cx="3076363" cy="513508"/>
          </a:xfrm>
          <a:prstGeom prst="rect">
            <a:avLst/>
          </a:prstGeom>
        </p:spPr>
        <p:txBody>
          <a:bodyPr vert="horz" lIns="99042" tIns="49521" rIns="99042" bIns="49521"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286BE10E-3BBD-4023-B684-892AE173FF64}"/>
              </a:ext>
            </a:extLst>
          </p:cNvPr>
          <p:cNvSpPr>
            <a:spLocks noGrp="1"/>
          </p:cNvSpPr>
          <p:nvPr>
            <p:ph type="dt" sz="quarter" idx="1"/>
          </p:nvPr>
        </p:nvSpPr>
        <p:spPr>
          <a:xfrm>
            <a:off x="4021295" y="0"/>
            <a:ext cx="3076363" cy="513508"/>
          </a:xfrm>
          <a:prstGeom prst="rect">
            <a:avLst/>
          </a:prstGeom>
        </p:spPr>
        <p:txBody>
          <a:bodyPr vert="horz" lIns="99042" tIns="49521" rIns="99042" bIns="49521" rtlCol="0"/>
          <a:lstStyle>
            <a:lvl1pPr algn="r">
              <a:defRPr sz="1300"/>
            </a:lvl1pPr>
          </a:lstStyle>
          <a:p>
            <a:fld id="{3C02328F-004D-4D3A-9F80-6B7A705D1367}" type="datetimeFigureOut">
              <a:rPr kumimoji="1" lang="ja-JP" altLang="en-US" smtClean="0"/>
              <a:t>2022/1/16</a:t>
            </a:fld>
            <a:endParaRPr kumimoji="1" lang="ja-JP" altLang="en-US"/>
          </a:p>
        </p:txBody>
      </p:sp>
      <p:sp>
        <p:nvSpPr>
          <p:cNvPr id="4" name="フッター プレースホルダー 3">
            <a:extLst>
              <a:ext uri="{FF2B5EF4-FFF2-40B4-BE49-F238E27FC236}">
                <a16:creationId xmlns:a16="http://schemas.microsoft.com/office/drawing/2014/main" id="{F6367B9F-A0B4-4348-9C4B-89D15EDCB273}"/>
              </a:ext>
            </a:extLst>
          </p:cNvPr>
          <p:cNvSpPr>
            <a:spLocks noGrp="1"/>
          </p:cNvSpPr>
          <p:nvPr>
            <p:ph type="ftr" sz="quarter" idx="2"/>
          </p:nvPr>
        </p:nvSpPr>
        <p:spPr>
          <a:xfrm>
            <a:off x="1" y="9721107"/>
            <a:ext cx="3076363" cy="513507"/>
          </a:xfrm>
          <a:prstGeom prst="rect">
            <a:avLst/>
          </a:prstGeom>
        </p:spPr>
        <p:txBody>
          <a:bodyPr vert="horz" lIns="99042" tIns="49521" rIns="99042" bIns="49521"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42CC2C2F-D89E-474B-9003-7069E7D90C0D}"/>
              </a:ext>
            </a:extLst>
          </p:cNvPr>
          <p:cNvSpPr>
            <a:spLocks noGrp="1"/>
          </p:cNvSpPr>
          <p:nvPr>
            <p:ph type="sldNum" sz="quarter" idx="3"/>
          </p:nvPr>
        </p:nvSpPr>
        <p:spPr>
          <a:xfrm>
            <a:off x="4021295" y="9721107"/>
            <a:ext cx="3076363" cy="513507"/>
          </a:xfrm>
          <a:prstGeom prst="rect">
            <a:avLst/>
          </a:prstGeom>
        </p:spPr>
        <p:txBody>
          <a:bodyPr vert="horz" lIns="99042" tIns="49521" rIns="99042" bIns="49521" rtlCol="0" anchor="b"/>
          <a:lstStyle>
            <a:lvl1pPr algn="r">
              <a:defRPr sz="1300"/>
            </a:lvl1pPr>
          </a:lstStyle>
          <a:p>
            <a:fld id="{46DCC25F-5D23-455B-B707-89EC30CA97BB}" type="slidenum">
              <a:rPr kumimoji="1" lang="ja-JP" altLang="en-US" smtClean="0"/>
              <a:t>‹#›</a:t>
            </a:fld>
            <a:endParaRPr kumimoji="1" lang="ja-JP" altLang="en-US"/>
          </a:p>
        </p:txBody>
      </p:sp>
    </p:spTree>
    <p:extLst>
      <p:ext uri="{BB962C8B-B14F-4D97-AF65-F5344CB8AC3E}">
        <p14:creationId xmlns:p14="http://schemas.microsoft.com/office/powerpoint/2010/main" val="344574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3508"/>
          </a:xfrm>
          <a:prstGeom prst="rect">
            <a:avLst/>
          </a:prstGeom>
        </p:spPr>
        <p:txBody>
          <a:bodyPr vert="horz" lIns="99042" tIns="49521" rIns="99042" bIns="49521"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3" cy="513508"/>
          </a:xfrm>
          <a:prstGeom prst="rect">
            <a:avLst/>
          </a:prstGeom>
        </p:spPr>
        <p:txBody>
          <a:bodyPr vert="horz" lIns="99042" tIns="49521" rIns="99042" bIns="49521" rtlCol="0"/>
          <a:lstStyle>
            <a:lvl1pPr algn="r">
              <a:defRPr sz="1300"/>
            </a:lvl1pPr>
          </a:lstStyle>
          <a:p>
            <a:fld id="{1B00887C-0EF1-4AC1-9E9B-79863B12620D}" type="datetimeFigureOut">
              <a:rPr kumimoji="1" lang="ja-JP" altLang="en-US" smtClean="0"/>
              <a:t>2022/1/16</a:t>
            </a:fld>
            <a:endParaRPr kumimoji="1" lang="ja-JP" altLang="en-US"/>
          </a:p>
        </p:txBody>
      </p:sp>
      <p:sp>
        <p:nvSpPr>
          <p:cNvPr id="4" name="スライド イメージ プレースホルダー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9042" tIns="49521" rIns="99042" bIns="49521" rtlCol="0" anchor="ctr"/>
          <a:lstStyle/>
          <a:p>
            <a:endParaRPr lang="ja-JP" altLang="en-US"/>
          </a:p>
        </p:txBody>
      </p:sp>
      <p:sp>
        <p:nvSpPr>
          <p:cNvPr id="5" name="ノート プレースホルダー 4"/>
          <p:cNvSpPr>
            <a:spLocks noGrp="1"/>
          </p:cNvSpPr>
          <p:nvPr>
            <p:ph type="body" sz="quarter" idx="3"/>
          </p:nvPr>
        </p:nvSpPr>
        <p:spPr>
          <a:xfrm>
            <a:off x="709931" y="4925407"/>
            <a:ext cx="5679440" cy="4029879"/>
          </a:xfrm>
          <a:prstGeom prst="rect">
            <a:avLst/>
          </a:prstGeom>
        </p:spPr>
        <p:txBody>
          <a:bodyPr vert="horz" lIns="99042" tIns="49521" rIns="99042" bIns="495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6363" cy="513507"/>
          </a:xfrm>
          <a:prstGeom prst="rect">
            <a:avLst/>
          </a:prstGeom>
        </p:spPr>
        <p:txBody>
          <a:bodyPr vert="horz" lIns="99042" tIns="49521" rIns="99042" bIns="4952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3" cy="513507"/>
          </a:xfrm>
          <a:prstGeom prst="rect">
            <a:avLst/>
          </a:prstGeom>
        </p:spPr>
        <p:txBody>
          <a:bodyPr vert="horz" lIns="99042" tIns="49521" rIns="99042" bIns="49521" rtlCol="0" anchor="b"/>
          <a:lstStyle>
            <a:lvl1pPr algn="r">
              <a:defRPr sz="1300"/>
            </a:lvl1pPr>
          </a:lstStyle>
          <a:p>
            <a:fld id="{059A420A-BDF0-4775-9670-07D3BFB5E94B}" type="slidenum">
              <a:rPr kumimoji="1" lang="ja-JP" altLang="en-US" smtClean="0"/>
              <a:t>‹#›</a:t>
            </a:fld>
            <a:endParaRPr kumimoji="1" lang="ja-JP" altLang="en-US"/>
          </a:p>
        </p:txBody>
      </p:sp>
    </p:spTree>
    <p:extLst>
      <p:ext uri="{BB962C8B-B14F-4D97-AF65-F5344CB8AC3E}">
        <p14:creationId xmlns:p14="http://schemas.microsoft.com/office/powerpoint/2010/main" val="1799677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67D1A59-635B-4EB4-B393-7A04D79F19EE}" type="slidenum">
              <a:rPr kumimoji="1" lang="ja-JP" altLang="en-US" smtClean="0"/>
              <a:t>1</a:t>
            </a:fld>
            <a:endParaRPr kumimoji="1" lang="ja-JP" altLang="en-US"/>
          </a:p>
        </p:txBody>
      </p:sp>
    </p:spTree>
    <p:extLst>
      <p:ext uri="{BB962C8B-B14F-4D97-AF65-F5344CB8AC3E}">
        <p14:creationId xmlns:p14="http://schemas.microsoft.com/office/powerpoint/2010/main" val="3638897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10</a:t>
            </a:fld>
            <a:endParaRPr kumimoji="1" lang="ja-JP" altLang="en-US"/>
          </a:p>
        </p:txBody>
      </p:sp>
    </p:spTree>
    <p:extLst>
      <p:ext uri="{BB962C8B-B14F-4D97-AF65-F5344CB8AC3E}">
        <p14:creationId xmlns:p14="http://schemas.microsoft.com/office/powerpoint/2010/main" val="3277048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11</a:t>
            </a:fld>
            <a:endParaRPr kumimoji="1" lang="ja-JP" altLang="en-US" dirty="0"/>
          </a:p>
        </p:txBody>
      </p:sp>
    </p:spTree>
    <p:extLst>
      <p:ext uri="{BB962C8B-B14F-4D97-AF65-F5344CB8AC3E}">
        <p14:creationId xmlns:p14="http://schemas.microsoft.com/office/powerpoint/2010/main" val="166222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7376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2</a:t>
            </a:fld>
            <a:endParaRPr kumimoji="1" lang="ja-JP" altLang="en-US"/>
          </a:p>
        </p:txBody>
      </p:sp>
    </p:spTree>
    <p:extLst>
      <p:ext uri="{BB962C8B-B14F-4D97-AF65-F5344CB8AC3E}">
        <p14:creationId xmlns:p14="http://schemas.microsoft.com/office/powerpoint/2010/main" val="159232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3</a:t>
            </a:fld>
            <a:endParaRPr kumimoji="1" lang="ja-JP" altLang="en-US"/>
          </a:p>
        </p:txBody>
      </p:sp>
    </p:spTree>
    <p:extLst>
      <p:ext uri="{BB962C8B-B14F-4D97-AF65-F5344CB8AC3E}">
        <p14:creationId xmlns:p14="http://schemas.microsoft.com/office/powerpoint/2010/main" val="152675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4</a:t>
            </a:fld>
            <a:endParaRPr kumimoji="1" lang="ja-JP" altLang="en-US"/>
          </a:p>
        </p:txBody>
      </p:sp>
    </p:spTree>
    <p:extLst>
      <p:ext uri="{BB962C8B-B14F-4D97-AF65-F5344CB8AC3E}">
        <p14:creationId xmlns:p14="http://schemas.microsoft.com/office/powerpoint/2010/main" val="153824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5</a:t>
            </a:fld>
            <a:endParaRPr kumimoji="1" lang="ja-JP" altLang="en-US"/>
          </a:p>
        </p:txBody>
      </p:sp>
    </p:spTree>
    <p:extLst>
      <p:ext uri="{BB962C8B-B14F-4D97-AF65-F5344CB8AC3E}">
        <p14:creationId xmlns:p14="http://schemas.microsoft.com/office/powerpoint/2010/main" val="422649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6</a:t>
            </a:fld>
            <a:endParaRPr kumimoji="1" lang="ja-JP" altLang="en-US"/>
          </a:p>
        </p:txBody>
      </p:sp>
    </p:spTree>
    <p:extLst>
      <p:ext uri="{BB962C8B-B14F-4D97-AF65-F5344CB8AC3E}">
        <p14:creationId xmlns:p14="http://schemas.microsoft.com/office/powerpoint/2010/main" val="124896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7</a:t>
            </a:fld>
            <a:endParaRPr kumimoji="1" lang="ja-JP" altLang="en-US" dirty="0"/>
          </a:p>
        </p:txBody>
      </p:sp>
    </p:spTree>
    <p:extLst>
      <p:ext uri="{BB962C8B-B14F-4D97-AF65-F5344CB8AC3E}">
        <p14:creationId xmlns:p14="http://schemas.microsoft.com/office/powerpoint/2010/main" val="163563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8</a:t>
            </a:fld>
            <a:endParaRPr kumimoji="1" lang="ja-JP" altLang="en-US"/>
          </a:p>
        </p:txBody>
      </p:sp>
    </p:spTree>
    <p:extLst>
      <p:ext uri="{BB962C8B-B14F-4D97-AF65-F5344CB8AC3E}">
        <p14:creationId xmlns:p14="http://schemas.microsoft.com/office/powerpoint/2010/main" val="225321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9</a:t>
            </a:fld>
            <a:endParaRPr kumimoji="1" lang="ja-JP" altLang="en-US"/>
          </a:p>
        </p:txBody>
      </p:sp>
    </p:spTree>
    <p:extLst>
      <p:ext uri="{BB962C8B-B14F-4D97-AF65-F5344CB8AC3E}">
        <p14:creationId xmlns:p14="http://schemas.microsoft.com/office/powerpoint/2010/main" val="1540538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rgbClr val="FFFFFF"/>
        </a:solidFill>
        <a:effectLst/>
      </p:bgPr>
    </p:bg>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143000" y="2570163"/>
            <a:ext cx="6858000" cy="2387600"/>
          </a:xfrm>
        </p:spPr>
        <p:txBody>
          <a:bodyPr anchor="b">
            <a:noAutofit/>
          </a:bodyPr>
          <a:lstStyle>
            <a:lvl1pPr algn="l">
              <a:defRPr sz="3600" b="1">
                <a:solidFill>
                  <a:schemeClr val="tx1"/>
                </a:solidFill>
                <a:latin typeface="游ゴシック" panose="020B0400000000000000" pitchFamily="50" charset="-128"/>
                <a:ea typeface="游ゴシック" panose="020B0400000000000000" pitchFamily="50" charset="-128"/>
              </a:defRPr>
            </a:lvl1pPr>
          </a:lstStyle>
          <a:p>
            <a:r>
              <a:rPr kumimoji="1" lang="ja-JP" altLang="en-US" dirty="0"/>
              <a:t>発表の内容と構成が想像できる</a:t>
            </a:r>
            <a:br>
              <a:rPr kumimoji="1" lang="en-US" altLang="ja-JP" dirty="0"/>
            </a:br>
            <a:r>
              <a:rPr kumimoji="1" lang="ja-JP" altLang="en-US" dirty="0"/>
              <a:t>発表題目をここに書く．</a:t>
            </a:r>
            <a:br>
              <a:rPr kumimoji="1" lang="en-US" altLang="ja-JP" dirty="0"/>
            </a:br>
            <a:r>
              <a:rPr kumimoji="1" lang="ja-JP" altLang="en-US" dirty="0"/>
              <a:t>単語の途中で改行しない．</a:t>
            </a:r>
          </a:p>
        </p:txBody>
      </p:sp>
      <p:sp>
        <p:nvSpPr>
          <p:cNvPr id="3" name="サブタイトル 2"/>
          <p:cNvSpPr>
            <a:spLocks noGrp="1"/>
          </p:cNvSpPr>
          <p:nvPr>
            <p:ph type="subTitle" idx="1" hasCustomPrompt="1"/>
          </p:nvPr>
        </p:nvSpPr>
        <p:spPr>
          <a:xfrm>
            <a:off x="1143000" y="5110166"/>
            <a:ext cx="6858000" cy="561975"/>
          </a:xfrm>
        </p:spPr>
        <p:txBody>
          <a:bodyPr>
            <a:noAutofit/>
          </a:bodyPr>
          <a:lstStyle>
            <a:lvl1pPr marL="0" indent="0" algn="l">
              <a:buNone/>
              <a:defRPr sz="2700">
                <a:latin typeface="游ゴシック Medium" panose="020B0500000000000000" pitchFamily="50" charset="-128"/>
                <a:ea typeface="游ゴシック Medium" panose="020B0500000000000000"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dirty="0"/>
              <a:t>発表者名</a:t>
            </a:r>
            <a:endParaRPr kumimoji="1" lang="en-US" altLang="ja-JP" dirty="0"/>
          </a:p>
        </p:txBody>
      </p:sp>
      <p:sp>
        <p:nvSpPr>
          <p:cNvPr id="11" name="テキスト プレースホルダー 10"/>
          <p:cNvSpPr>
            <a:spLocks noGrp="1"/>
          </p:cNvSpPr>
          <p:nvPr>
            <p:ph type="body" sz="quarter" idx="11" hasCustomPrompt="1"/>
          </p:nvPr>
        </p:nvSpPr>
        <p:spPr>
          <a:xfrm>
            <a:off x="1143000" y="5740400"/>
            <a:ext cx="6858000" cy="469900"/>
          </a:xfrm>
        </p:spPr>
        <p:txBody>
          <a:bodyPr/>
          <a:lstStyle>
            <a:lvl1pPr marL="0" indent="0" algn="l">
              <a:buNone/>
              <a:defRPr>
                <a:latin typeface="游ゴシック Medium" panose="020B0500000000000000" pitchFamily="50" charset="-128"/>
                <a:ea typeface="游ゴシック Medium" panose="020B0500000000000000" pitchFamily="50" charset="-128"/>
              </a:defRPr>
            </a:lvl1pPr>
          </a:lstStyle>
          <a:p>
            <a:pPr lvl="0"/>
            <a:r>
              <a:rPr kumimoji="1" lang="ja-JP" altLang="en-US" dirty="0"/>
              <a:t>身分や所属など</a:t>
            </a:r>
          </a:p>
        </p:txBody>
      </p:sp>
      <p:cxnSp>
        <p:nvCxnSpPr>
          <p:cNvPr id="13" name="直線コネクタ 12"/>
          <p:cNvCxnSpPr/>
          <p:nvPr userDrawn="1"/>
        </p:nvCxnSpPr>
        <p:spPr>
          <a:xfrm flipV="1">
            <a:off x="0" y="50292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14"/>
          <p:cNvSpPr>
            <a:spLocks noGrp="1"/>
          </p:cNvSpPr>
          <p:nvPr>
            <p:ph type="body" sz="quarter" idx="12" hasCustomPrompt="1"/>
          </p:nvPr>
        </p:nvSpPr>
        <p:spPr>
          <a:xfrm>
            <a:off x="6315075" y="152402"/>
            <a:ext cx="2695576" cy="378541"/>
          </a:xfrm>
          <a:ln>
            <a:noFill/>
          </a:ln>
        </p:spPr>
        <p:txBody>
          <a:bodyPr>
            <a:noAutofit/>
          </a:bodyPr>
          <a:lstStyle>
            <a:lvl1pPr marL="0" indent="0">
              <a:buNone/>
              <a:defRPr sz="1500">
                <a:solidFill>
                  <a:schemeClr val="tx2"/>
                </a:solidFill>
                <a:latin typeface="游ゴシック Medium" panose="020B0500000000000000" pitchFamily="50" charset="-128"/>
                <a:ea typeface="游ゴシック Medium" panose="020B0500000000000000" pitchFamily="50" charset="-128"/>
              </a:defRPr>
            </a:lvl1pPr>
          </a:lstStyle>
          <a:p>
            <a:pPr lvl="0"/>
            <a:r>
              <a:rPr kumimoji="1" lang="ja-JP" altLang="en-US" dirty="0"/>
              <a:t>会議名と日程を書いておく</a:t>
            </a:r>
          </a:p>
        </p:txBody>
      </p:sp>
      <p:sp>
        <p:nvSpPr>
          <p:cNvPr id="17" name="図プレースホルダー 16"/>
          <p:cNvSpPr>
            <a:spLocks noGrp="1"/>
          </p:cNvSpPr>
          <p:nvPr>
            <p:ph type="pic" sz="quarter" idx="13" hasCustomPrompt="1"/>
          </p:nvPr>
        </p:nvSpPr>
        <p:spPr>
          <a:xfrm>
            <a:off x="1142999" y="647700"/>
            <a:ext cx="6858000" cy="1841500"/>
          </a:xfrm>
        </p:spPr>
        <p:txBody>
          <a:bodyPr/>
          <a:lstStyle>
            <a:lvl1pPr marL="0" indent="0">
              <a:buNone/>
              <a:defRPr>
                <a:solidFill>
                  <a:schemeClr val="bg2"/>
                </a:solidFill>
                <a:latin typeface="游ゴシック Medium" panose="020B0500000000000000" pitchFamily="50" charset="-128"/>
                <a:ea typeface="游ゴシック Medium" panose="020B0500000000000000" pitchFamily="50" charset="-128"/>
              </a:defRPr>
            </a:lvl1pPr>
          </a:lstStyle>
          <a:p>
            <a:r>
              <a:rPr kumimoji="1" lang="ja-JP" altLang="en-US" dirty="0"/>
              <a:t>題目の説明の助けになる図があれば載せる</a:t>
            </a:r>
            <a:endParaRPr kumimoji="1" lang="en-US" altLang="ja-JP" dirty="0"/>
          </a:p>
        </p:txBody>
      </p:sp>
      <p:pic>
        <p:nvPicPr>
          <p:cNvPr id="8" name="図 7" descr="ロゴ, 会社名&#10;&#10;自動的に生成された説明">
            <a:extLst>
              <a:ext uri="{FF2B5EF4-FFF2-40B4-BE49-F238E27FC236}">
                <a16:creationId xmlns:a16="http://schemas.microsoft.com/office/drawing/2014/main" id="{580D6F25-32FF-4F51-99C2-0ACCCE1099FA}"/>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0" y="0"/>
            <a:ext cx="2325412" cy="1428836"/>
          </a:xfrm>
          <a:prstGeom prst="rect">
            <a:avLst/>
          </a:prstGeom>
          <a:solidFill>
            <a:schemeClr val="bg1"/>
          </a:solidFill>
        </p:spPr>
      </p:pic>
    </p:spTree>
    <p:extLst>
      <p:ext uri="{BB962C8B-B14F-4D97-AF65-F5344CB8AC3E}">
        <p14:creationId xmlns:p14="http://schemas.microsoft.com/office/powerpoint/2010/main" val="421259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bg>
      <p:bgPr>
        <a:solidFill>
          <a:srgbClr val="FFFFFF"/>
        </a:solidFill>
        <a:effectLst/>
      </p:bgPr>
    </p:bg>
    <p:spTree>
      <p:nvGrpSpPr>
        <p:cNvPr id="1" name=""/>
        <p:cNvGrpSpPr/>
        <p:nvPr/>
      </p:nvGrpSpPr>
      <p:grpSpPr>
        <a:xfrm>
          <a:off x="0" y="0"/>
          <a:ext cx="0" cy="0"/>
          <a:chOff x="0" y="0"/>
          <a:chExt cx="0" cy="0"/>
        </a:xfrm>
      </p:grpSpPr>
      <p:graphicFrame>
        <p:nvGraphicFramePr>
          <p:cNvPr id="8" name="オブジェクト 7">
            <a:extLst>
              <a:ext uri="{FF2B5EF4-FFF2-40B4-BE49-F238E27FC236}">
                <a16:creationId xmlns:a16="http://schemas.microsoft.com/office/drawing/2014/main" id="{9731A857-5F5F-4F17-82FB-155DECF068D2}"/>
              </a:ext>
            </a:extLst>
          </p:cNvPr>
          <p:cNvGraphicFramePr>
            <a:graphicFrameLocks noChangeAspect="1"/>
          </p:cNvGraphicFramePr>
          <p:nvPr userDrawn="1">
            <p:extLst>
              <p:ext uri="{D42A27DB-BD31-4B8C-83A1-F6EECF244321}">
                <p14:modId xmlns:p14="http://schemas.microsoft.com/office/powerpoint/2010/main" val="3252262142"/>
              </p:ext>
            </p:extLst>
          </p:nvPr>
        </p:nvGraphicFramePr>
        <p:xfrm>
          <a:off x="7539187" y="54130"/>
          <a:ext cx="1401629" cy="577097"/>
        </p:xfrm>
        <a:graphic>
          <a:graphicData uri="http://schemas.openxmlformats.org/presentationml/2006/ole">
            <mc:AlternateContent xmlns:mc="http://schemas.openxmlformats.org/markup-compatibility/2006">
              <mc:Choice xmlns:v="urn:schemas-microsoft-com:vml" Requires="v">
                <p:oleObj spid="_x0000_s1094" name="ビットマップ イメージ" r:id="rId3" imgW="5791320" imgH="2385000" progId="Paint.Picture">
                  <p:embed/>
                </p:oleObj>
              </mc:Choice>
              <mc:Fallback>
                <p:oleObj name="ビットマップ イメージ" r:id="rId3" imgW="5791320" imgH="2385000" progId="Paint.Picture">
                  <p:embed/>
                  <p:pic>
                    <p:nvPicPr>
                      <p:cNvPr id="3" name="オブジェクト 2">
                        <a:extLst>
                          <a:ext uri="{FF2B5EF4-FFF2-40B4-BE49-F238E27FC236}">
                            <a16:creationId xmlns:a16="http://schemas.microsoft.com/office/drawing/2014/main" id="{6DEB232A-4764-417C-AF93-BA63A9DE7172}"/>
                          </a:ext>
                        </a:extLst>
                      </p:cNvPr>
                      <p:cNvPicPr/>
                      <p:nvPr/>
                    </p:nvPicPr>
                    <p:blipFill>
                      <a:blip r:embed="rId4"/>
                      <a:stretch>
                        <a:fillRect/>
                      </a:stretch>
                    </p:blipFill>
                    <p:spPr>
                      <a:xfrm>
                        <a:off x="7539187" y="54130"/>
                        <a:ext cx="1401629" cy="577097"/>
                      </a:xfrm>
                      <a:prstGeom prst="rect">
                        <a:avLst/>
                      </a:prstGeom>
                    </p:spPr>
                  </p:pic>
                </p:oleObj>
              </mc:Fallback>
            </mc:AlternateContent>
          </a:graphicData>
        </a:graphic>
      </p:graphicFrame>
      <p:sp>
        <p:nvSpPr>
          <p:cNvPr id="2" name="タイトル 1"/>
          <p:cNvSpPr>
            <a:spLocks noGrp="1"/>
          </p:cNvSpPr>
          <p:nvPr>
            <p:ph type="title" hasCustomPrompt="1"/>
          </p:nvPr>
        </p:nvSpPr>
        <p:spPr>
          <a:xfrm>
            <a:off x="409575" y="840441"/>
            <a:ext cx="8324850" cy="938159"/>
          </a:xfrm>
        </p:spPr>
        <p:txBody>
          <a:bodyPr>
            <a:noAutofit/>
          </a:bodyPr>
          <a:lstStyle>
            <a:lvl1pPr>
              <a:defRPr sz="2700" b="1">
                <a:solidFill>
                  <a:schemeClr val="tx1"/>
                </a:solidFill>
                <a:latin typeface="游ゴシック" panose="020B0400000000000000" pitchFamily="50" charset="-128"/>
                <a:ea typeface="游ゴシック" panose="020B0400000000000000" pitchFamily="50" charset="-128"/>
              </a:defRPr>
            </a:lvl1pPr>
          </a:lstStyle>
          <a:p>
            <a:r>
              <a:rPr kumimoji="1" lang="ja-JP" altLang="en-US" dirty="0"/>
              <a:t>話題について一番伝えたいメッセージ（要点）</a:t>
            </a:r>
          </a:p>
        </p:txBody>
      </p:sp>
      <p:sp>
        <p:nvSpPr>
          <p:cNvPr id="3" name="コンテンツ プレースホルダー 2"/>
          <p:cNvSpPr>
            <a:spLocks noGrp="1"/>
          </p:cNvSpPr>
          <p:nvPr>
            <p:ph idx="1" hasCustomPrompt="1"/>
          </p:nvPr>
        </p:nvSpPr>
        <p:spPr>
          <a:xfrm>
            <a:off x="419100" y="2013155"/>
            <a:ext cx="8324850" cy="4572000"/>
          </a:xfrm>
        </p:spPr>
        <p:txBody>
          <a:bodyPr/>
          <a:lstStyle>
            <a:lvl1pPr marL="342900" indent="-342900">
              <a:buFont typeface="Wingdings" panose="05000000000000000000" pitchFamily="2" charset="2"/>
              <a:buChar char="l"/>
              <a:defRPr>
                <a:solidFill>
                  <a:schemeClr val="tx1"/>
                </a:solidFill>
                <a:latin typeface="游ゴシック" panose="020B0400000000000000" pitchFamily="50" charset="-128"/>
                <a:ea typeface="游ゴシック" panose="020B0400000000000000" pitchFamily="50" charset="-128"/>
              </a:defRPr>
            </a:lvl1pPr>
            <a:lvl2pPr marL="600075" marR="0" indent="-257175" algn="l" defTabSz="685800" rtl="0" eaLnBrk="1" fontAlgn="auto" latinLnBrk="0" hangingPunct="1">
              <a:lnSpc>
                <a:spcPct val="110000"/>
              </a:lnSpc>
              <a:spcBef>
                <a:spcPts val="0"/>
              </a:spcBef>
              <a:spcAft>
                <a:spcPts val="0"/>
              </a:spcAft>
              <a:buClrTx/>
              <a:buSzTx/>
              <a:buFont typeface="Wingdings" panose="05000000000000000000" pitchFamily="2" charset="2"/>
              <a:buChar char="l"/>
              <a:tabLst/>
              <a:defRPr>
                <a:latin typeface="游ゴシック Medium" panose="020B0500000000000000" pitchFamily="50" charset="-128"/>
                <a:ea typeface="游ゴシック Medium" panose="020B0500000000000000" pitchFamily="50" charset="-128"/>
              </a:defRPr>
            </a:lvl2pPr>
            <a:lvl3pPr>
              <a:defRPr sz="1800"/>
            </a:lvl3pPr>
            <a:lvl4pPr>
              <a:defRPr sz="1800"/>
            </a:lvl4pPr>
            <a:lvl5pPr>
              <a:defRPr sz="1800"/>
            </a:lvl5pPr>
          </a:lstStyle>
          <a:p>
            <a:pPr lvl="0"/>
            <a:r>
              <a:rPr kumimoji="1" lang="ja-JP" altLang="en-US" dirty="0"/>
              <a:t>メッセージの補足説明</a:t>
            </a:r>
            <a:endParaRPr kumimoji="1" lang="en-US" altLang="ja-JP" dirty="0"/>
          </a:p>
          <a:p>
            <a:pPr lvl="1"/>
            <a:r>
              <a:rPr kumimoji="1" lang="ja-JP" altLang="en-US" dirty="0"/>
              <a:t>第２段</a:t>
            </a:r>
            <a:endParaRPr kumimoji="1" lang="en-US" altLang="ja-JP" dirty="0"/>
          </a:p>
          <a:p>
            <a:pPr lvl="2"/>
            <a:r>
              <a:rPr kumimoji="1" lang="ja-JP" altLang="en-US" dirty="0"/>
              <a:t>第３段</a:t>
            </a:r>
            <a:endParaRPr kumimoji="1" lang="en-US" altLang="ja-JP" dirty="0"/>
          </a:p>
          <a:p>
            <a:pPr lvl="3"/>
            <a:r>
              <a:rPr kumimoji="1" lang="ja-JP" altLang="en-US" dirty="0"/>
              <a:t>第４段</a:t>
            </a:r>
            <a:endParaRPr kumimoji="1" lang="en-US" altLang="ja-JP" dirty="0"/>
          </a:p>
          <a:p>
            <a:pPr lvl="4"/>
            <a:r>
              <a:rPr kumimoji="1" lang="ja-JP" altLang="en-US" dirty="0"/>
              <a:t>第５弾</a:t>
            </a:r>
            <a:endParaRPr kumimoji="1" lang="en-US" altLang="ja-JP" dirty="0"/>
          </a:p>
          <a:p>
            <a:pPr lvl="3"/>
            <a:endParaRPr kumimoji="1" lang="en-US" altLang="ja-JP" dirty="0"/>
          </a:p>
          <a:p>
            <a:pPr lvl="3"/>
            <a:endParaRPr kumimoji="1" lang="en-US" altLang="ja-JP" dirty="0"/>
          </a:p>
          <a:p>
            <a:pPr lvl="1"/>
            <a:endParaRPr kumimoji="1" lang="en-US" altLang="ja-JP" dirty="0"/>
          </a:p>
          <a:p>
            <a:pPr lvl="0"/>
            <a:endParaRPr kumimoji="1" lang="en-US" altLang="ja-JP" dirty="0"/>
          </a:p>
          <a:p>
            <a:pPr lvl="0"/>
            <a:endParaRPr kumimoji="1" lang="en-US" altLang="ja-JP" dirty="0"/>
          </a:p>
          <a:p>
            <a:pPr lvl="1"/>
            <a:endParaRPr kumimoji="1" lang="en-US" altLang="ja-JP" dirty="0"/>
          </a:p>
        </p:txBody>
      </p:sp>
      <p:sp>
        <p:nvSpPr>
          <p:cNvPr id="18" name="テキスト プレースホルダー 17"/>
          <p:cNvSpPr>
            <a:spLocks noGrp="1"/>
          </p:cNvSpPr>
          <p:nvPr>
            <p:ph type="body" sz="quarter" idx="11" hasCustomPrompt="1"/>
          </p:nvPr>
        </p:nvSpPr>
        <p:spPr>
          <a:xfrm>
            <a:off x="152400" y="57824"/>
            <a:ext cx="8591550" cy="469900"/>
          </a:xfrm>
        </p:spPr>
        <p:txBody>
          <a:bodyPr>
            <a:noAutofit/>
          </a:bodyPr>
          <a:lstStyle>
            <a:lvl1pPr marL="0" indent="0">
              <a:buNone/>
              <a:defRPr sz="2800" b="0">
                <a:latin typeface="游ゴシック Medium" panose="020B0500000000000000" pitchFamily="50" charset="-128"/>
                <a:ea typeface="游ゴシック Medium" panose="020B0500000000000000" pitchFamily="50" charset="-128"/>
              </a:defRPr>
            </a:lvl1pPr>
            <a:lvl2pPr marL="342900" indent="0">
              <a:buNone/>
              <a:defRPr/>
            </a:lvl2pPr>
            <a:lvl3pPr marL="685800" indent="0">
              <a:buNone/>
              <a:defRPr/>
            </a:lvl3pPr>
            <a:lvl4pPr marL="1028700" indent="0">
              <a:buNone/>
              <a:defRPr/>
            </a:lvl4pPr>
            <a:lvl5pPr marL="1371600" indent="0">
              <a:buNone/>
              <a:defRPr/>
            </a:lvl5pPr>
          </a:lstStyle>
          <a:p>
            <a:pPr lvl="0"/>
            <a:r>
              <a:rPr kumimoji="1" lang="ja-JP" altLang="en-US" dirty="0"/>
              <a:t>スライドの話題＝問い（論点）</a:t>
            </a:r>
            <a:endParaRPr kumimoji="1" lang="en-US" altLang="ja-JP" dirty="0"/>
          </a:p>
        </p:txBody>
      </p:sp>
      <p:cxnSp>
        <p:nvCxnSpPr>
          <p:cNvPr id="26" name="直線コネクタ 25"/>
          <p:cNvCxnSpPr/>
          <p:nvPr userDrawn="1"/>
        </p:nvCxnSpPr>
        <p:spPr>
          <a:xfrm>
            <a:off x="0" y="684082"/>
            <a:ext cx="9144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userDrawn="1"/>
        </p:nvSpPr>
        <p:spPr>
          <a:xfrm>
            <a:off x="8660130" y="-6799"/>
            <a:ext cx="561372" cy="461665"/>
          </a:xfrm>
          <a:prstGeom prst="rect">
            <a:avLst/>
          </a:prstGeom>
          <a:noFill/>
        </p:spPr>
        <p:txBody>
          <a:bodyPr wrap="none" rtlCol="0">
            <a:spAutoFit/>
          </a:bodyPr>
          <a:lstStyle/>
          <a:p>
            <a:fld id="{86695743-78A6-41C5-8EC9-B94E39B9B94D}" type="slidenum">
              <a:rPr kumimoji="1" lang="ja-JP" altLang="en-US" sz="2400" smtClean="0">
                <a:solidFill>
                  <a:schemeClr val="tx1"/>
                </a:solidFill>
                <a:latin typeface="+mn-lt"/>
                <a:ea typeface="游ゴシック Medium" panose="020B0500000000000000" pitchFamily="50" charset="-128"/>
              </a:rPr>
              <a:t>‹#›</a:t>
            </a:fld>
            <a:endParaRPr kumimoji="1" lang="ja-JP" altLang="en-US" sz="2400" dirty="0">
              <a:solidFill>
                <a:schemeClr val="tx1"/>
              </a:solidFill>
              <a:latin typeface="+mn-lt"/>
              <a:ea typeface="游ゴシック Medium" panose="020B0500000000000000" pitchFamily="50" charset="-128"/>
            </a:endParaRPr>
          </a:p>
        </p:txBody>
      </p:sp>
    </p:spTree>
    <p:extLst>
      <p:ext uri="{BB962C8B-B14F-4D97-AF65-F5344CB8AC3E}">
        <p14:creationId xmlns:p14="http://schemas.microsoft.com/office/powerpoint/2010/main" val="16229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カード">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A9BE1665-9322-47E1-A153-0527F8ACA38A}"/>
              </a:ext>
            </a:extLst>
          </p:cNvPr>
          <p:cNvSpPr>
            <a:spLocks noGrp="1"/>
          </p:cNvSpPr>
          <p:nvPr>
            <p:ph type="title" hasCustomPrompt="1"/>
          </p:nvPr>
        </p:nvSpPr>
        <p:spPr>
          <a:xfrm>
            <a:off x="419100" y="1015879"/>
            <a:ext cx="8324850" cy="938159"/>
          </a:xfrm>
        </p:spPr>
        <p:txBody>
          <a:bodyPr>
            <a:noAutofit/>
          </a:bodyPr>
          <a:lstStyle>
            <a:lvl1pPr>
              <a:defRPr sz="2700" b="1">
                <a:solidFill>
                  <a:schemeClr val="tx1"/>
                </a:solidFill>
                <a:latin typeface="游ゴシック" panose="020B0400000000000000" pitchFamily="50" charset="-128"/>
                <a:ea typeface="游ゴシック" panose="020B0400000000000000" pitchFamily="50" charset="-128"/>
              </a:defRPr>
            </a:lvl1pPr>
          </a:lstStyle>
          <a:p>
            <a:r>
              <a:rPr kumimoji="1" lang="ja-JP" altLang="en-US" dirty="0"/>
              <a:t>話題について一番伝えたいメッセージ（要点）</a:t>
            </a:r>
          </a:p>
        </p:txBody>
      </p:sp>
      <p:sp>
        <p:nvSpPr>
          <p:cNvPr id="6" name="正方形/長方形 5">
            <a:extLst>
              <a:ext uri="{FF2B5EF4-FFF2-40B4-BE49-F238E27FC236}">
                <a16:creationId xmlns:a16="http://schemas.microsoft.com/office/drawing/2014/main" id="{2DD56239-07BE-4C67-A734-0AF31D50B46F}"/>
              </a:ext>
            </a:extLst>
          </p:cNvPr>
          <p:cNvSpPr/>
          <p:nvPr userDrawn="1"/>
        </p:nvSpPr>
        <p:spPr>
          <a:xfrm>
            <a:off x="353453" y="1994510"/>
            <a:ext cx="2737005" cy="4622190"/>
          </a:xfrm>
          <a:prstGeom prst="rect">
            <a:avLst/>
          </a:prstGeom>
          <a:solidFill>
            <a:srgbClr val="FF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a:extLst>
              <a:ext uri="{FF2B5EF4-FFF2-40B4-BE49-F238E27FC236}">
                <a16:creationId xmlns:a16="http://schemas.microsoft.com/office/drawing/2014/main" id="{ED817710-9F90-4285-B55E-BC67D0EB2157}"/>
              </a:ext>
            </a:extLst>
          </p:cNvPr>
          <p:cNvSpPr/>
          <p:nvPr userDrawn="1"/>
        </p:nvSpPr>
        <p:spPr>
          <a:xfrm>
            <a:off x="3236033" y="1987780"/>
            <a:ext cx="2737005" cy="4622190"/>
          </a:xfrm>
          <a:prstGeom prst="rect">
            <a:avLst/>
          </a:prstGeom>
          <a:solidFill>
            <a:srgbClr val="FF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81BD8337-6ACB-47CC-98B1-58823A402B6F}"/>
              </a:ext>
            </a:extLst>
          </p:cNvPr>
          <p:cNvSpPr/>
          <p:nvPr userDrawn="1"/>
        </p:nvSpPr>
        <p:spPr>
          <a:xfrm>
            <a:off x="6098954" y="1994510"/>
            <a:ext cx="2737005" cy="4622190"/>
          </a:xfrm>
          <a:prstGeom prst="rect">
            <a:avLst/>
          </a:prstGeom>
          <a:solidFill>
            <a:srgbClr val="FF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テキスト ボックス 16">
            <a:extLst>
              <a:ext uri="{FF2B5EF4-FFF2-40B4-BE49-F238E27FC236}">
                <a16:creationId xmlns:a16="http://schemas.microsoft.com/office/drawing/2014/main" id="{EE2E5C02-D511-4A33-B24E-FB1EA43C3941}"/>
              </a:ext>
            </a:extLst>
          </p:cNvPr>
          <p:cNvSpPr txBox="1"/>
          <p:nvPr userDrawn="1"/>
        </p:nvSpPr>
        <p:spPr>
          <a:xfrm>
            <a:off x="8620125" y="315650"/>
            <a:ext cx="465192" cy="369332"/>
          </a:xfrm>
          <a:prstGeom prst="rect">
            <a:avLst/>
          </a:prstGeom>
          <a:noFill/>
        </p:spPr>
        <p:txBody>
          <a:bodyPr wrap="none" rtlCol="0">
            <a:spAutoFit/>
          </a:bodyPr>
          <a:lstStyle/>
          <a:p>
            <a:fld id="{86695743-78A6-41C5-8EC9-B94E39B9B94D}" type="slidenum">
              <a:rPr kumimoji="1" lang="ja-JP" altLang="en-US" sz="1800" smtClean="0">
                <a:solidFill>
                  <a:schemeClr val="tx1"/>
                </a:solidFill>
                <a:latin typeface="+mn-lt"/>
                <a:ea typeface="游ゴシック Medium" panose="020B0500000000000000" pitchFamily="50" charset="-128"/>
              </a:rPr>
              <a:t>‹#›</a:t>
            </a:fld>
            <a:endParaRPr kumimoji="1" lang="ja-JP" altLang="en-US" sz="1800" dirty="0">
              <a:solidFill>
                <a:schemeClr val="tx1"/>
              </a:solidFill>
              <a:latin typeface="+mn-lt"/>
              <a:ea typeface="游ゴシック Medium" panose="020B0500000000000000" pitchFamily="50" charset="-128"/>
            </a:endParaRPr>
          </a:p>
        </p:txBody>
      </p:sp>
      <p:cxnSp>
        <p:nvCxnSpPr>
          <p:cNvPr id="18" name="直線コネクタ 17">
            <a:extLst>
              <a:ext uri="{FF2B5EF4-FFF2-40B4-BE49-F238E27FC236}">
                <a16:creationId xmlns:a16="http://schemas.microsoft.com/office/drawing/2014/main" id="{F87E163B-8A82-4BA9-BC1A-4BC89F170761}"/>
              </a:ext>
            </a:extLst>
          </p:cNvPr>
          <p:cNvCxnSpPr/>
          <p:nvPr userDrawn="1"/>
        </p:nvCxnSpPr>
        <p:spPr>
          <a:xfrm>
            <a:off x="0" y="825500"/>
            <a:ext cx="9144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テキスト プレースホルダー 17">
            <a:extLst>
              <a:ext uri="{FF2B5EF4-FFF2-40B4-BE49-F238E27FC236}">
                <a16:creationId xmlns:a16="http://schemas.microsoft.com/office/drawing/2014/main" id="{B78D8A30-D394-4059-92AC-154EDE4213F6}"/>
              </a:ext>
            </a:extLst>
          </p:cNvPr>
          <p:cNvSpPr>
            <a:spLocks noGrp="1"/>
          </p:cNvSpPr>
          <p:nvPr>
            <p:ph type="body" sz="quarter" idx="11" hasCustomPrompt="1"/>
          </p:nvPr>
        </p:nvSpPr>
        <p:spPr>
          <a:xfrm>
            <a:off x="157931" y="348226"/>
            <a:ext cx="8591550" cy="469900"/>
          </a:xfrm>
        </p:spPr>
        <p:txBody>
          <a:bodyPr/>
          <a:lstStyle>
            <a:lvl1pPr marL="0" indent="0">
              <a:buNone/>
              <a:defRPr b="0">
                <a:latin typeface="游ゴシック Medium" panose="020B0500000000000000" pitchFamily="50" charset="-128"/>
                <a:ea typeface="游ゴシック Medium" panose="020B0500000000000000" pitchFamily="50" charset="-128"/>
              </a:defRPr>
            </a:lvl1pPr>
            <a:lvl2pPr marL="342900" indent="0">
              <a:buNone/>
              <a:defRPr/>
            </a:lvl2pPr>
            <a:lvl3pPr marL="685800" indent="0">
              <a:buNone/>
              <a:defRPr/>
            </a:lvl3pPr>
            <a:lvl4pPr marL="1028700" indent="0">
              <a:buNone/>
              <a:defRPr/>
            </a:lvl4pPr>
            <a:lvl5pPr marL="1371600" indent="0">
              <a:buNone/>
              <a:defRPr/>
            </a:lvl5pPr>
          </a:lstStyle>
          <a:p>
            <a:pPr lvl="0"/>
            <a:r>
              <a:rPr kumimoji="1" lang="ja-JP" altLang="en-US" dirty="0"/>
              <a:t>スライドの話題＝問い（論点）</a:t>
            </a:r>
            <a:endParaRPr kumimoji="1" lang="en-US" altLang="ja-JP" dirty="0"/>
          </a:p>
        </p:txBody>
      </p:sp>
    </p:spTree>
    <p:extLst>
      <p:ext uri="{BB962C8B-B14F-4D97-AF65-F5344CB8AC3E}">
        <p14:creationId xmlns:p14="http://schemas.microsoft.com/office/powerpoint/2010/main" val="296463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 スライド">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4"/>
            <a:ext cx="6858000" cy="1036637"/>
          </a:xfrm>
        </p:spPr>
        <p:txBody>
          <a:bodyPr anchor="b"/>
          <a:lstStyle>
            <a:lvl1pPr algn="ctr">
              <a:defRPr sz="4500">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15212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EF6AE6B-6CD5-430E-A194-70D3DBC32D60}" type="datetime1">
              <a:rPr lang="ja-JP" altLang="en-US" smtClean="0"/>
              <a:t>2022/1/16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Rectangle 10"/>
          <p:cNvSpPr>
            <a:spLocks noGrp="1" noChangeArrowheads="1"/>
          </p:cNvSpPr>
          <p:nvPr>
            <p:ph type="sldNum" sz="quarter" idx="12"/>
          </p:nvPr>
        </p:nvSpPr>
        <p:spPr>
          <a:xfrm>
            <a:off x="7239000" y="6448424"/>
            <a:ext cx="1905000" cy="180975"/>
          </a:xfrm>
          <a:ln/>
        </p:spPr>
        <p:txBody>
          <a:bodyPr/>
          <a:lstStyle>
            <a:lvl1pPr>
              <a:defRPr/>
            </a:lvl1pPr>
          </a:lstStyle>
          <a:p>
            <a:pPr>
              <a:defRPr/>
            </a:pPr>
            <a:fld id="{9ABC631A-CB82-4843-8DE6-D57A58CDCD41}" type="slidenum">
              <a:rPr lang="ja-JP" altLang="en-US"/>
              <a:pPr>
                <a:defRPr/>
              </a:pPr>
              <a:t>‹#›</a:t>
            </a:fld>
            <a:endParaRPr lang="en-US" altLang="ja-JP" dirty="0"/>
          </a:p>
        </p:txBody>
      </p:sp>
    </p:spTree>
    <p:extLst>
      <p:ext uri="{BB962C8B-B14F-4D97-AF65-F5344CB8AC3E}">
        <p14:creationId xmlns:p14="http://schemas.microsoft.com/office/powerpoint/2010/main" val="3921490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BAF030-86AC-4BA0-B9C6-3243C593BCFC}" type="datetimeFigureOut">
              <a:rPr kumimoji="1" lang="ja-JP" altLang="en-US" smtClean="0"/>
              <a:t>2022/1/16</a:t>
            </a:fld>
            <a:endParaRPr kumimoji="1" lang="ja-JP" altLang="en-US"/>
          </a:p>
        </p:txBody>
      </p:sp>
      <p:sp>
        <p:nvSpPr>
          <p:cNvPr id="5" name="フッター プレースホルダー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3069340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334566" indent="-334566" algn="l" defTabSz="685800" rtl="0" eaLnBrk="1" latinLnBrk="0" hangingPunct="1">
        <a:lnSpc>
          <a:spcPct val="110000"/>
        </a:lnSpc>
        <a:spcBef>
          <a:spcPts val="1350"/>
        </a:spcBef>
        <a:buClr>
          <a:schemeClr val="accent4"/>
        </a:buClr>
        <a:buFont typeface="Wingdings" panose="05000000000000000000" pitchFamily="2" charset="2"/>
        <a:buChar char="l"/>
        <a:defRPr kumimoji="1" sz="2100" b="1" kern="1200">
          <a:solidFill>
            <a:schemeClr val="tx1"/>
          </a:solidFill>
          <a:latin typeface="游ゴシック" panose="020B0400000000000000" pitchFamily="50" charset="-128"/>
          <a:ea typeface="游ゴシック" panose="020B0400000000000000" pitchFamily="50" charset="-128"/>
          <a:cs typeface="+mn-cs"/>
        </a:defRPr>
      </a:lvl1pPr>
      <a:lvl2pPr marL="673894" indent="-330994" algn="l" defTabSz="685800" rtl="0" eaLnBrk="1" latinLnBrk="0" hangingPunct="1">
        <a:lnSpc>
          <a:spcPct val="110000"/>
        </a:lnSpc>
        <a:spcBef>
          <a:spcPts val="0"/>
        </a:spcBef>
        <a:buFont typeface="Wingdings" panose="05000000000000000000" pitchFamily="2" charset="2"/>
        <a:buChar char="l"/>
        <a:defRPr kumimoji="1" sz="1800" kern="1200">
          <a:solidFill>
            <a:schemeClr val="tx2"/>
          </a:solidFill>
          <a:latin typeface="+mn-lt"/>
          <a:ea typeface="+mn-ea"/>
          <a:cs typeface="+mn-cs"/>
        </a:defRPr>
      </a:lvl2pPr>
      <a:lvl3pPr marL="939404" indent="-253604" algn="l" defTabSz="685800" rtl="0" eaLnBrk="1" latinLnBrk="0" hangingPunct="1">
        <a:lnSpc>
          <a:spcPct val="110000"/>
        </a:lnSpc>
        <a:spcBef>
          <a:spcPts val="0"/>
        </a:spcBef>
        <a:buFont typeface="Wingdings" panose="05000000000000000000" pitchFamily="2" charset="2"/>
        <a:buChar char="l"/>
        <a:defRPr kumimoji="1" sz="1500" kern="1200">
          <a:solidFill>
            <a:schemeClr val="tx2"/>
          </a:solidFill>
          <a:latin typeface="+mn-lt"/>
          <a:ea typeface="+mn-ea"/>
          <a:cs typeface="+mn-cs"/>
        </a:defRPr>
      </a:lvl3pPr>
      <a:lvl4pPr marL="1279922" indent="-251222" algn="l" defTabSz="685800" rtl="0" eaLnBrk="1" latinLnBrk="0" hangingPunct="1">
        <a:lnSpc>
          <a:spcPct val="110000"/>
        </a:lnSpc>
        <a:spcBef>
          <a:spcPts val="0"/>
        </a:spcBef>
        <a:buFont typeface="Wingdings" panose="05000000000000000000" pitchFamily="2" charset="2"/>
        <a:buChar char="l"/>
        <a:defRPr kumimoji="1" sz="1350" kern="1200">
          <a:solidFill>
            <a:schemeClr val="tx2"/>
          </a:solidFill>
          <a:latin typeface="+mn-lt"/>
          <a:ea typeface="+mn-ea"/>
          <a:cs typeface="+mn-cs"/>
        </a:defRPr>
      </a:lvl4pPr>
      <a:lvl5pPr marL="1613297" indent="-241697" algn="l" defTabSz="685800" rtl="0" eaLnBrk="1" latinLnBrk="0" hangingPunct="1">
        <a:lnSpc>
          <a:spcPct val="110000"/>
        </a:lnSpc>
        <a:spcBef>
          <a:spcPts val="0"/>
        </a:spcBef>
        <a:buFont typeface="Wingdings" panose="05000000000000000000" pitchFamily="2" charset="2"/>
        <a:buChar char="l"/>
        <a:defRPr kumimoji="1"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7C90169-D477-49BB-BC3E-4BB4ADD74C23}"/>
              </a:ext>
            </a:extLst>
          </p:cNvPr>
          <p:cNvSpPr txBox="1"/>
          <p:nvPr/>
        </p:nvSpPr>
        <p:spPr>
          <a:xfrm>
            <a:off x="1085524" y="6172422"/>
            <a:ext cx="7420132" cy="400110"/>
          </a:xfrm>
          <a:prstGeom prst="rect">
            <a:avLst/>
          </a:prstGeom>
          <a:noFill/>
        </p:spPr>
        <p:txBody>
          <a:bodyPr wrap="square" rtlCol="0">
            <a:spAutoFit/>
          </a:bodyPr>
          <a:lstStyle/>
          <a:p>
            <a:pPr algn="ctr"/>
            <a:r>
              <a:rPr lang="ja-JP" altLang="en-US" sz="2000" b="1" dirty="0">
                <a:ln w="0"/>
                <a:solidFill>
                  <a:srgbClr val="BF9000"/>
                </a:solidFill>
                <a:effectLst>
                  <a:outerShdw blurRad="38100" dist="25400" dir="5400000" algn="ctr" rotWithShape="0">
                    <a:srgbClr val="6E747A">
                      <a:alpha val="43000"/>
                    </a:srgbClr>
                  </a:outerShdw>
                </a:effectLst>
                <a:latin typeface="+mn-ea"/>
              </a:rPr>
              <a:t>超小型衛星利用シンポジウム２０２２　　</a:t>
            </a:r>
            <a:endParaRPr lang="en-US" altLang="ja-JP" sz="2000" b="1" dirty="0">
              <a:ln w="0"/>
              <a:solidFill>
                <a:srgbClr val="BF9000"/>
              </a:solidFill>
              <a:effectLst>
                <a:outerShdw blurRad="38100" dist="25400" dir="5400000" algn="ctr" rotWithShape="0">
                  <a:srgbClr val="6E747A">
                    <a:alpha val="43000"/>
                  </a:srgbClr>
                </a:outerShdw>
              </a:effectLst>
              <a:latin typeface="+mn-ea"/>
            </a:endParaRPr>
          </a:p>
        </p:txBody>
      </p:sp>
      <p:sp>
        <p:nvSpPr>
          <p:cNvPr id="10" name="テキスト ボックス 9">
            <a:extLst>
              <a:ext uri="{FF2B5EF4-FFF2-40B4-BE49-F238E27FC236}">
                <a16:creationId xmlns:a16="http://schemas.microsoft.com/office/drawing/2014/main" id="{44BD5AA5-26C6-4E2A-A6E6-3D91783B9756}"/>
              </a:ext>
            </a:extLst>
          </p:cNvPr>
          <p:cNvSpPr txBox="1"/>
          <p:nvPr/>
        </p:nvSpPr>
        <p:spPr>
          <a:xfrm>
            <a:off x="1861761" y="1794830"/>
            <a:ext cx="5867659" cy="1323439"/>
          </a:xfrm>
          <a:prstGeom prst="rect">
            <a:avLst/>
          </a:prstGeom>
          <a:noFill/>
        </p:spPr>
        <p:txBody>
          <a:bodyPr wrap="square" rtlCol="0">
            <a:spAutoFit/>
          </a:bodyPr>
          <a:lstStyle/>
          <a:p>
            <a:pPr algn="ctr"/>
            <a:r>
              <a:rPr lang="ja-JP" altLang="en-US" sz="4000" b="1" dirty="0">
                <a:ln w="0"/>
                <a:solidFill>
                  <a:schemeClr val="accent1">
                    <a:lumMod val="50000"/>
                  </a:schemeClr>
                </a:solidFill>
              </a:rPr>
              <a:t>地球観測センサの</a:t>
            </a:r>
            <a:endParaRPr lang="en-US" altLang="ja-JP" sz="4000" b="1" dirty="0">
              <a:ln w="0"/>
              <a:solidFill>
                <a:schemeClr val="accent1">
                  <a:lumMod val="50000"/>
                </a:schemeClr>
              </a:solidFill>
            </a:endParaRPr>
          </a:p>
          <a:p>
            <a:pPr algn="ctr"/>
            <a:r>
              <a:rPr lang="ja-JP" altLang="en-US" sz="4000" b="1" dirty="0">
                <a:ln w="0"/>
                <a:solidFill>
                  <a:schemeClr val="accent1">
                    <a:lumMod val="50000"/>
                  </a:schemeClr>
                </a:solidFill>
              </a:rPr>
              <a:t>小型化ビジョン</a:t>
            </a:r>
          </a:p>
        </p:txBody>
      </p:sp>
      <p:sp>
        <p:nvSpPr>
          <p:cNvPr id="20" name="テキスト ボックス 19">
            <a:extLst>
              <a:ext uri="{FF2B5EF4-FFF2-40B4-BE49-F238E27FC236}">
                <a16:creationId xmlns:a16="http://schemas.microsoft.com/office/drawing/2014/main" id="{28942667-9EBC-44B5-BF7B-4D3615BB9A02}"/>
              </a:ext>
            </a:extLst>
          </p:cNvPr>
          <p:cNvSpPr txBox="1"/>
          <p:nvPr/>
        </p:nvSpPr>
        <p:spPr>
          <a:xfrm>
            <a:off x="631637" y="3318324"/>
            <a:ext cx="8327906" cy="2185214"/>
          </a:xfrm>
          <a:prstGeom prst="rect">
            <a:avLst/>
          </a:prstGeom>
          <a:noFill/>
        </p:spPr>
        <p:txBody>
          <a:bodyPr wrap="square" rtlCol="0">
            <a:spAutoFit/>
          </a:bodyPr>
          <a:lstStyle/>
          <a:p>
            <a:pPr algn="ctr"/>
            <a:r>
              <a:rPr kumimoji="1" lang="ja-JP" altLang="en-US" sz="2800" b="1" dirty="0"/>
              <a:t> </a:t>
            </a:r>
            <a:endParaRPr kumimoji="1" lang="en-US" altLang="ja-JP" sz="2800" b="1" dirty="0"/>
          </a:p>
          <a:p>
            <a:pPr algn="ctr"/>
            <a:r>
              <a:rPr lang="ja-JP" altLang="en-US" sz="2400" b="1" dirty="0"/>
              <a:t>東京大学　大学院工学系研究科　航空宇宙工学専攻</a:t>
            </a:r>
            <a:endParaRPr lang="en-US" altLang="ja-JP" sz="2400" b="1" dirty="0"/>
          </a:p>
          <a:p>
            <a:pPr algn="ctr"/>
            <a:r>
              <a:rPr lang="ja-JP" altLang="en-US" sz="2400" b="1" dirty="0"/>
              <a:t>フロンティア宇宙工学（地球観測センサ科学研究拠点</a:t>
            </a:r>
            <a:r>
              <a:rPr lang="ja-JP" altLang="en-US" sz="2800" b="1" dirty="0"/>
              <a:t>）</a:t>
            </a:r>
            <a:endParaRPr lang="en-US" altLang="ja-JP" sz="2800" b="1" dirty="0"/>
          </a:p>
          <a:p>
            <a:pPr algn="ctr"/>
            <a:endParaRPr lang="en-US" altLang="ja-JP" sz="2800" b="1" dirty="0"/>
          </a:p>
          <a:p>
            <a:pPr algn="ctr"/>
            <a:r>
              <a:rPr kumimoji="1" lang="ja-JP" altLang="en-US" sz="2800" b="1" dirty="0"/>
              <a:t>○川島</a:t>
            </a:r>
            <a:r>
              <a:rPr lang="ja-JP" altLang="en-US" sz="2800" b="1" dirty="0"/>
              <a:t>高弘、岩崎晃</a:t>
            </a:r>
            <a:endParaRPr kumimoji="1" lang="ja-JP" altLang="en-US" sz="2800" b="1" dirty="0"/>
          </a:p>
        </p:txBody>
      </p:sp>
      <p:pic>
        <p:nvPicPr>
          <p:cNvPr id="6" name="図 5" descr="ロゴ, 会社名&#10;&#10;自動的に生成された説明">
            <a:extLst>
              <a:ext uri="{FF2B5EF4-FFF2-40B4-BE49-F238E27FC236}">
                <a16:creationId xmlns:a16="http://schemas.microsoft.com/office/drawing/2014/main" id="{A4FB01B5-7DBB-4E8A-89BE-B6F0E83A6C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821" y="285468"/>
            <a:ext cx="2939845" cy="857900"/>
          </a:xfrm>
          <a:prstGeom prst="rect">
            <a:avLst/>
          </a:prstGeom>
        </p:spPr>
      </p:pic>
      <p:graphicFrame>
        <p:nvGraphicFramePr>
          <p:cNvPr id="3" name="オブジェクト 2">
            <a:extLst>
              <a:ext uri="{FF2B5EF4-FFF2-40B4-BE49-F238E27FC236}">
                <a16:creationId xmlns:a16="http://schemas.microsoft.com/office/drawing/2014/main" id="{6DEB232A-4764-417C-AF93-BA63A9DE7172}"/>
              </a:ext>
            </a:extLst>
          </p:cNvPr>
          <p:cNvGraphicFramePr>
            <a:graphicFrameLocks noChangeAspect="1"/>
          </p:cNvGraphicFramePr>
          <p:nvPr>
            <p:extLst>
              <p:ext uri="{D42A27DB-BD31-4B8C-83A1-F6EECF244321}">
                <p14:modId xmlns:p14="http://schemas.microsoft.com/office/powerpoint/2010/main" val="3968268141"/>
              </p:ext>
            </p:extLst>
          </p:nvPr>
        </p:nvGraphicFramePr>
        <p:xfrm>
          <a:off x="7061635" y="236700"/>
          <a:ext cx="1897908" cy="781431"/>
        </p:xfrm>
        <a:graphic>
          <a:graphicData uri="http://schemas.openxmlformats.org/presentationml/2006/ole">
            <mc:AlternateContent xmlns:mc="http://schemas.openxmlformats.org/markup-compatibility/2006">
              <mc:Choice xmlns:v="urn:schemas-microsoft-com:vml" Requires="v">
                <p:oleObj spid="_x0000_s2118" name="ビットマップ イメージ" r:id="rId5" imgW="5791320" imgH="2385000" progId="Paint.Picture">
                  <p:embed/>
                </p:oleObj>
              </mc:Choice>
              <mc:Fallback>
                <p:oleObj name="ビットマップ イメージ" r:id="rId5" imgW="5791320" imgH="2385000" progId="Paint.Picture">
                  <p:embed/>
                  <p:pic>
                    <p:nvPicPr>
                      <p:cNvPr id="0" name=""/>
                      <p:cNvPicPr/>
                      <p:nvPr/>
                    </p:nvPicPr>
                    <p:blipFill>
                      <a:blip r:embed="rId6"/>
                      <a:stretch>
                        <a:fillRect/>
                      </a:stretch>
                    </p:blipFill>
                    <p:spPr>
                      <a:xfrm>
                        <a:off x="7061635" y="236700"/>
                        <a:ext cx="1897908" cy="781431"/>
                      </a:xfrm>
                      <a:prstGeom prst="rect">
                        <a:avLst/>
                      </a:prstGeom>
                    </p:spPr>
                  </p:pic>
                </p:oleObj>
              </mc:Fallback>
            </mc:AlternateContent>
          </a:graphicData>
        </a:graphic>
      </p:graphicFrame>
    </p:spTree>
    <p:extLst>
      <p:ext uri="{BB962C8B-B14F-4D97-AF65-F5344CB8AC3E}">
        <p14:creationId xmlns:p14="http://schemas.microsoft.com/office/powerpoint/2010/main" val="351701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ACB104-609A-4FF9-9CB5-EA3987E577CC}"/>
              </a:ext>
            </a:extLst>
          </p:cNvPr>
          <p:cNvSpPr>
            <a:spLocks noGrp="1"/>
          </p:cNvSpPr>
          <p:nvPr>
            <p:ph type="title"/>
          </p:nvPr>
        </p:nvSpPr>
        <p:spPr>
          <a:xfrm>
            <a:off x="409574" y="840441"/>
            <a:ext cx="8493126" cy="938159"/>
          </a:xfrm>
        </p:spPr>
        <p:txBody>
          <a:bodyPr/>
          <a:lstStyle/>
          <a:p>
            <a:r>
              <a:rPr kumimoji="1" lang="ja-JP" altLang="en-US" sz="2400" dirty="0">
                <a:latin typeface="+mn-lt"/>
              </a:rPr>
              <a:t>システムシミュレーションに基づき</a:t>
            </a:r>
            <a:r>
              <a:rPr lang="ja-JP" altLang="en-US" sz="2400" dirty="0">
                <a:latin typeface="+mn-lt"/>
              </a:rPr>
              <a:t>超小型衛星搭載</a:t>
            </a:r>
            <a:r>
              <a:rPr kumimoji="1" lang="ja-JP" altLang="en-US" sz="2400" dirty="0">
                <a:latin typeface="+mn-lt"/>
              </a:rPr>
              <a:t>地球観測センサの実現性を検証した。</a:t>
            </a:r>
            <a:r>
              <a:rPr lang="ja-JP" altLang="en-US" sz="2400" dirty="0">
                <a:latin typeface="+mn-lt"/>
              </a:rPr>
              <a:t>得られた</a:t>
            </a:r>
            <a:r>
              <a:rPr kumimoji="1" lang="ja-JP" altLang="en-US" sz="2400" dirty="0">
                <a:latin typeface="+mn-lt"/>
              </a:rPr>
              <a:t>ビジョンを以下に示す。</a:t>
            </a:r>
          </a:p>
        </p:txBody>
      </p:sp>
      <p:sp>
        <p:nvSpPr>
          <p:cNvPr id="3" name="コンテンツ プレースホルダー 2">
            <a:extLst>
              <a:ext uri="{FF2B5EF4-FFF2-40B4-BE49-F238E27FC236}">
                <a16:creationId xmlns:a16="http://schemas.microsoft.com/office/drawing/2014/main" id="{777AC220-05A9-4C16-9D18-9870AA2DB330}"/>
              </a:ext>
            </a:extLst>
          </p:cNvPr>
          <p:cNvSpPr>
            <a:spLocks noGrp="1"/>
          </p:cNvSpPr>
          <p:nvPr>
            <p:ph idx="1"/>
          </p:nvPr>
        </p:nvSpPr>
        <p:spPr>
          <a:xfrm>
            <a:off x="555206" y="1766500"/>
            <a:ext cx="8033590" cy="4216359"/>
          </a:xfrm>
        </p:spPr>
        <p:txBody>
          <a:bodyPr>
            <a:normAutofit fontScale="92500"/>
          </a:bodyPr>
          <a:lstStyle/>
          <a:p>
            <a:pPr marL="457200" indent="-457200">
              <a:buFont typeface="+mj-lt"/>
              <a:buAutoNum type="arabicPeriod"/>
            </a:pPr>
            <a:r>
              <a:rPr lang="ja-JP" altLang="en-US" sz="2600" dirty="0">
                <a:latin typeface="+mj-ea"/>
                <a:ea typeface="+mj-ea"/>
              </a:rPr>
              <a:t>ミッションコンセプトの明確化</a:t>
            </a:r>
          </a:p>
          <a:p>
            <a:pPr marL="714375" lvl="1" indent="-457200">
              <a:buFont typeface="Arial" panose="020B0604020202020204" pitchFamily="34" charset="0"/>
              <a:buChar char="•"/>
            </a:pPr>
            <a:r>
              <a:rPr lang="ja-JP" altLang="en-US" sz="2200" dirty="0">
                <a:solidFill>
                  <a:schemeClr val="tx1"/>
                </a:solidFill>
                <a:latin typeface="+mj-ea"/>
                <a:ea typeface="+mj-ea"/>
              </a:rPr>
              <a:t>中大型衛星との</a:t>
            </a:r>
            <a:r>
              <a:rPr lang="ja-JP" altLang="en-US" sz="2200" dirty="0">
                <a:solidFill>
                  <a:srgbClr val="FF0000"/>
                </a:solidFill>
                <a:latin typeface="+mj-ea"/>
                <a:ea typeface="+mj-ea"/>
              </a:rPr>
              <a:t>役割分担</a:t>
            </a:r>
            <a:r>
              <a:rPr lang="ja-JP" altLang="en-US" sz="2200" dirty="0">
                <a:solidFill>
                  <a:schemeClr val="tx1"/>
                </a:solidFill>
                <a:latin typeface="+mj-ea"/>
                <a:ea typeface="+mj-ea"/>
              </a:rPr>
              <a:t>を考慮 </a:t>
            </a:r>
            <a:r>
              <a:rPr lang="en-US" altLang="ja-JP" sz="2200" dirty="0">
                <a:solidFill>
                  <a:schemeClr val="tx1"/>
                </a:solidFill>
                <a:latin typeface="+mj-ea"/>
                <a:ea typeface="+mj-ea"/>
              </a:rPr>
              <a:t>(</a:t>
            </a:r>
            <a:r>
              <a:rPr lang="ja-JP" altLang="en-US" sz="2200" dirty="0">
                <a:solidFill>
                  <a:schemeClr val="tx1"/>
                </a:solidFill>
                <a:latin typeface="+mj-ea"/>
                <a:ea typeface="+mj-ea"/>
              </a:rPr>
              <a:t>ニッチによる共存、異種コンステレーションによる補完、先行技術の実証等</a:t>
            </a:r>
            <a:r>
              <a:rPr lang="en-US" altLang="ja-JP" sz="2200" dirty="0">
                <a:solidFill>
                  <a:schemeClr val="tx1"/>
                </a:solidFill>
                <a:latin typeface="+mj-ea"/>
                <a:ea typeface="+mj-ea"/>
              </a:rPr>
              <a:t>)</a:t>
            </a:r>
            <a:endParaRPr lang="ja-JP" altLang="en-US" sz="2200" dirty="0">
              <a:solidFill>
                <a:schemeClr val="tx1"/>
              </a:solidFill>
              <a:latin typeface="+mj-ea"/>
              <a:ea typeface="+mj-ea"/>
            </a:endParaRPr>
          </a:p>
          <a:p>
            <a:pPr marL="714375" lvl="1" indent="-457200">
              <a:buFont typeface="Arial" panose="020B0604020202020204" pitchFamily="34" charset="0"/>
              <a:buChar char="•"/>
            </a:pPr>
            <a:r>
              <a:rPr lang="ja-JP" altLang="en-US" sz="2200" dirty="0">
                <a:solidFill>
                  <a:srgbClr val="FF0000"/>
                </a:solidFill>
                <a:latin typeface="+mj-ea"/>
                <a:ea typeface="+mj-ea"/>
              </a:rPr>
              <a:t>重視</a:t>
            </a:r>
            <a:r>
              <a:rPr lang="en-US" altLang="ja-JP" sz="2200" dirty="0">
                <a:solidFill>
                  <a:srgbClr val="FF0000"/>
                </a:solidFill>
                <a:latin typeface="+mj-ea"/>
                <a:ea typeface="+mj-ea"/>
              </a:rPr>
              <a:t>/</a:t>
            </a:r>
            <a:r>
              <a:rPr lang="ja-JP" altLang="en-US" sz="2200" dirty="0">
                <a:solidFill>
                  <a:srgbClr val="FF0000"/>
                </a:solidFill>
                <a:latin typeface="+mj-ea"/>
                <a:ea typeface="+mj-ea"/>
              </a:rPr>
              <a:t>維持する性能</a:t>
            </a:r>
            <a:r>
              <a:rPr lang="ja-JP" altLang="en-US" sz="2200" dirty="0">
                <a:solidFill>
                  <a:schemeClr val="tx1"/>
                </a:solidFill>
                <a:latin typeface="+mj-ea"/>
                <a:ea typeface="+mj-ea"/>
              </a:rPr>
              <a:t>、低下を</a:t>
            </a:r>
            <a:r>
              <a:rPr lang="ja-JP" altLang="en-US" sz="2200" dirty="0">
                <a:solidFill>
                  <a:srgbClr val="FF0000"/>
                </a:solidFill>
                <a:latin typeface="+mj-ea"/>
                <a:ea typeface="+mj-ea"/>
              </a:rPr>
              <a:t>許容する性能</a:t>
            </a:r>
            <a:r>
              <a:rPr lang="ja-JP" altLang="en-US" sz="2200" dirty="0">
                <a:solidFill>
                  <a:schemeClr val="tx1"/>
                </a:solidFill>
                <a:latin typeface="+mj-ea"/>
                <a:ea typeface="+mj-ea"/>
              </a:rPr>
              <a:t>の区分</a:t>
            </a:r>
            <a:endParaRPr lang="en-US" altLang="ja-JP" sz="2200" b="1" dirty="0">
              <a:solidFill>
                <a:schemeClr val="tx1"/>
              </a:solidFill>
              <a:latin typeface="+mj-ea"/>
              <a:ea typeface="+mj-ea"/>
            </a:endParaRPr>
          </a:p>
          <a:p>
            <a:pPr marL="457200" indent="-457200">
              <a:buFont typeface="+mj-lt"/>
              <a:buAutoNum type="arabicPeriod"/>
            </a:pPr>
            <a:r>
              <a:rPr lang="ja-JP" altLang="en-US" sz="2600" dirty="0">
                <a:latin typeface="+mj-ea"/>
                <a:ea typeface="+mj-ea"/>
              </a:rPr>
              <a:t>システム最適化</a:t>
            </a:r>
          </a:p>
          <a:p>
            <a:pPr lvl="1">
              <a:buFont typeface="Arial" panose="020B0604020202020204" pitchFamily="34" charset="0"/>
              <a:buChar char="•"/>
            </a:pPr>
            <a:r>
              <a:rPr lang="ja-JP" altLang="en-US" sz="2200" dirty="0">
                <a:solidFill>
                  <a:srgbClr val="FF0000"/>
                </a:solidFill>
                <a:latin typeface="+mj-ea"/>
                <a:ea typeface="+mj-ea"/>
              </a:rPr>
              <a:t>中大型センサの手法</a:t>
            </a:r>
            <a:r>
              <a:rPr lang="ja-JP" altLang="en-US" sz="2200" dirty="0">
                <a:solidFill>
                  <a:schemeClr val="tx1"/>
                </a:solidFill>
                <a:latin typeface="+mj-ea"/>
                <a:ea typeface="+mj-ea"/>
              </a:rPr>
              <a:t>をベースとした設計</a:t>
            </a:r>
          </a:p>
          <a:p>
            <a:pPr lvl="1">
              <a:buFont typeface="Arial" panose="020B0604020202020204" pitchFamily="34" charset="0"/>
              <a:buChar char="•"/>
            </a:pPr>
            <a:r>
              <a:rPr lang="ja-JP" altLang="en-US" sz="2200" dirty="0">
                <a:solidFill>
                  <a:srgbClr val="FF0000"/>
                </a:solidFill>
                <a:latin typeface="+mj-ea"/>
                <a:ea typeface="+mj-ea"/>
              </a:rPr>
              <a:t>リソース制約</a:t>
            </a:r>
            <a:r>
              <a:rPr lang="ja-JP" altLang="en-US" sz="2200" dirty="0">
                <a:solidFill>
                  <a:schemeClr val="tx1"/>
                </a:solidFill>
                <a:latin typeface="+mj-ea"/>
                <a:ea typeface="+mj-ea"/>
              </a:rPr>
              <a:t>のもと、センサ設計値を</a:t>
            </a:r>
            <a:r>
              <a:rPr lang="ja-JP" altLang="en-US" sz="2200" dirty="0">
                <a:solidFill>
                  <a:srgbClr val="FF0000"/>
                </a:solidFill>
                <a:latin typeface="+mj-ea"/>
                <a:ea typeface="+mj-ea"/>
              </a:rPr>
              <a:t>パラメトリック</a:t>
            </a:r>
            <a:r>
              <a:rPr lang="ja-JP" altLang="en-US" sz="2200" dirty="0">
                <a:solidFill>
                  <a:schemeClr val="tx1"/>
                </a:solidFill>
                <a:latin typeface="+mj-ea"/>
                <a:ea typeface="+mj-ea"/>
              </a:rPr>
              <a:t>に変えて、性能実現範囲を抽出</a:t>
            </a:r>
            <a:endParaRPr lang="en-US" altLang="ja-JP" sz="2200" dirty="0">
              <a:solidFill>
                <a:schemeClr val="tx1"/>
              </a:solidFill>
              <a:latin typeface="+mj-ea"/>
              <a:ea typeface="+mj-ea"/>
            </a:endParaRPr>
          </a:p>
          <a:p>
            <a:pPr marL="457200" indent="-457200">
              <a:buFont typeface="+mj-lt"/>
              <a:buAutoNum type="arabicPeriod"/>
            </a:pPr>
            <a:r>
              <a:rPr lang="ja-JP" altLang="en-US" sz="2600" dirty="0">
                <a:latin typeface="+mj-ea"/>
                <a:ea typeface="+mj-ea"/>
              </a:rPr>
              <a:t>新規要素技術の導入</a:t>
            </a:r>
          </a:p>
          <a:p>
            <a:pPr lvl="1">
              <a:buFont typeface="Arial" panose="020B0604020202020204" pitchFamily="34" charset="0"/>
              <a:buChar char="•"/>
            </a:pPr>
            <a:r>
              <a:rPr lang="ja-JP" altLang="en-US" sz="2200" dirty="0">
                <a:solidFill>
                  <a:schemeClr val="tx1"/>
                </a:solidFill>
                <a:latin typeface="+mj-ea"/>
                <a:ea typeface="+mj-ea"/>
              </a:rPr>
              <a:t>従来技術で</a:t>
            </a:r>
            <a:r>
              <a:rPr lang="ja-JP" altLang="en-US" sz="2200" dirty="0">
                <a:solidFill>
                  <a:srgbClr val="FF0000"/>
                </a:solidFill>
                <a:latin typeface="+mj-ea"/>
                <a:ea typeface="+mj-ea"/>
              </a:rPr>
              <a:t>実現不可能</a:t>
            </a:r>
            <a:r>
              <a:rPr lang="ja-JP" altLang="en-US" sz="2200" dirty="0">
                <a:solidFill>
                  <a:schemeClr val="tx1"/>
                </a:solidFill>
                <a:latin typeface="+mj-ea"/>
                <a:ea typeface="+mj-ea"/>
              </a:rPr>
              <a:t>な場合、民生含む</a:t>
            </a:r>
            <a:r>
              <a:rPr lang="ja-JP" altLang="en-US" sz="2200" dirty="0">
                <a:solidFill>
                  <a:srgbClr val="FF0000"/>
                </a:solidFill>
                <a:latin typeface="+mj-ea"/>
                <a:ea typeface="+mj-ea"/>
              </a:rPr>
              <a:t>新規要素技術</a:t>
            </a:r>
            <a:r>
              <a:rPr lang="ja-JP" altLang="en-US" sz="2200" dirty="0">
                <a:solidFill>
                  <a:schemeClr val="tx1"/>
                </a:solidFill>
                <a:latin typeface="+mj-ea"/>
                <a:ea typeface="+mj-ea"/>
              </a:rPr>
              <a:t>導入</a:t>
            </a:r>
          </a:p>
          <a:p>
            <a:pPr lvl="1">
              <a:buFont typeface="Arial" panose="020B0604020202020204" pitchFamily="34" charset="0"/>
              <a:buChar char="•"/>
            </a:pPr>
            <a:endParaRPr lang="ja-JP" altLang="en-US" sz="2200" dirty="0">
              <a:solidFill>
                <a:schemeClr val="tx1"/>
              </a:solidFill>
              <a:latin typeface="+mj-ea"/>
              <a:ea typeface="+mj-ea"/>
            </a:endParaRPr>
          </a:p>
        </p:txBody>
      </p:sp>
      <p:sp>
        <p:nvSpPr>
          <p:cNvPr id="4" name="テキスト プレースホルダー 3">
            <a:extLst>
              <a:ext uri="{FF2B5EF4-FFF2-40B4-BE49-F238E27FC236}">
                <a16:creationId xmlns:a16="http://schemas.microsoft.com/office/drawing/2014/main" id="{5B59F3F9-1CC7-4398-998A-B327754AF329}"/>
              </a:ext>
            </a:extLst>
          </p:cNvPr>
          <p:cNvSpPr>
            <a:spLocks noGrp="1"/>
          </p:cNvSpPr>
          <p:nvPr>
            <p:ph type="body" sz="quarter" idx="11"/>
          </p:nvPr>
        </p:nvSpPr>
        <p:spPr/>
        <p:txBody>
          <a:bodyPr/>
          <a:lstStyle/>
          <a:p>
            <a:r>
              <a:rPr kumimoji="1" lang="ja-JP" altLang="en-US" dirty="0"/>
              <a:t>地球観測センサの小型化ビジョン</a:t>
            </a:r>
          </a:p>
        </p:txBody>
      </p:sp>
      <p:sp>
        <p:nvSpPr>
          <p:cNvPr id="19" name="タイトル 1">
            <a:extLst>
              <a:ext uri="{FF2B5EF4-FFF2-40B4-BE49-F238E27FC236}">
                <a16:creationId xmlns:a16="http://schemas.microsoft.com/office/drawing/2014/main" id="{0A248028-AADC-48EE-9CEF-8C511C4EEB5D}"/>
              </a:ext>
            </a:extLst>
          </p:cNvPr>
          <p:cNvSpPr txBox="1">
            <a:spLocks/>
          </p:cNvSpPr>
          <p:nvPr/>
        </p:nvSpPr>
        <p:spPr>
          <a:xfrm>
            <a:off x="555205" y="5862017"/>
            <a:ext cx="9023350" cy="9381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2700" b="1"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latin typeface="+mj-ea"/>
                <a:ea typeface="+mj-ea"/>
              </a:rPr>
              <a:t>⇒ミッションコンセプトの明確化</a:t>
            </a:r>
            <a:r>
              <a:rPr lang="ja-JP" altLang="en-US" sz="2400" dirty="0">
                <a:latin typeface="+mn-ea"/>
                <a:ea typeface="+mn-ea"/>
              </a:rPr>
              <a:t>に基づくセンサ性能制限、</a:t>
            </a:r>
            <a:endParaRPr lang="en-US" altLang="ja-JP" sz="2400" dirty="0">
              <a:latin typeface="+mn-ea"/>
              <a:ea typeface="+mn-ea"/>
            </a:endParaRPr>
          </a:p>
          <a:p>
            <a:r>
              <a:rPr lang="ja-JP" altLang="en-US" sz="2400" dirty="0">
                <a:latin typeface="+mn-ea"/>
                <a:ea typeface="+mn-ea"/>
              </a:rPr>
              <a:t>　システム最適化、新規要素技術導入により小型化を実現</a:t>
            </a:r>
            <a:endParaRPr lang="ja-JP" altLang="en-US" sz="2400" dirty="0">
              <a:latin typeface="+mj-ea"/>
              <a:ea typeface="+mj-ea"/>
            </a:endParaRPr>
          </a:p>
        </p:txBody>
      </p:sp>
    </p:spTree>
    <p:extLst>
      <p:ext uri="{BB962C8B-B14F-4D97-AF65-F5344CB8AC3E}">
        <p14:creationId xmlns:p14="http://schemas.microsoft.com/office/powerpoint/2010/main" val="77678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ACB104-609A-4FF9-9CB5-EA3987E577CC}"/>
              </a:ext>
            </a:extLst>
          </p:cNvPr>
          <p:cNvSpPr>
            <a:spLocks noGrp="1"/>
          </p:cNvSpPr>
          <p:nvPr>
            <p:ph type="title"/>
          </p:nvPr>
        </p:nvSpPr>
        <p:spPr>
          <a:xfrm>
            <a:off x="409575" y="840441"/>
            <a:ext cx="8026502" cy="938159"/>
          </a:xfrm>
        </p:spPr>
        <p:txBody>
          <a:bodyPr/>
          <a:lstStyle/>
          <a:p>
            <a:r>
              <a:rPr lang="ja-JP" altLang="en-US" sz="2400" dirty="0">
                <a:latin typeface="+mn-lt"/>
              </a:rPr>
              <a:t>基幹</a:t>
            </a:r>
            <a:r>
              <a:rPr kumimoji="1" lang="ja-JP" altLang="en-US" sz="2400" dirty="0">
                <a:latin typeface="+mn-lt"/>
              </a:rPr>
              <a:t>衛星による地球観測と共存し補完する超小型衛星の実現のために以下をお願いしたい</a:t>
            </a:r>
            <a:r>
              <a:rPr lang="ja-JP" altLang="en-US" sz="2400" dirty="0">
                <a:latin typeface="+mn-lt"/>
              </a:rPr>
              <a:t>。</a:t>
            </a:r>
            <a:endParaRPr kumimoji="1" lang="ja-JP" altLang="en-US" sz="2400" dirty="0">
              <a:latin typeface="+mn-lt"/>
            </a:endParaRPr>
          </a:p>
        </p:txBody>
      </p:sp>
      <p:sp>
        <p:nvSpPr>
          <p:cNvPr id="3" name="コンテンツ プレースホルダー 2">
            <a:extLst>
              <a:ext uri="{FF2B5EF4-FFF2-40B4-BE49-F238E27FC236}">
                <a16:creationId xmlns:a16="http://schemas.microsoft.com/office/drawing/2014/main" id="{777AC220-05A9-4C16-9D18-9870AA2DB330}"/>
              </a:ext>
            </a:extLst>
          </p:cNvPr>
          <p:cNvSpPr>
            <a:spLocks noGrp="1"/>
          </p:cNvSpPr>
          <p:nvPr>
            <p:ph idx="1"/>
          </p:nvPr>
        </p:nvSpPr>
        <p:spPr>
          <a:xfrm>
            <a:off x="555205" y="1766500"/>
            <a:ext cx="8347495" cy="4216359"/>
          </a:xfrm>
        </p:spPr>
        <p:txBody>
          <a:bodyPr>
            <a:normAutofit fontScale="85000" lnSpcReduction="20000"/>
          </a:bodyPr>
          <a:lstStyle/>
          <a:p>
            <a:pPr marL="457200" indent="-457200">
              <a:buFont typeface="+mj-lt"/>
              <a:buAutoNum type="arabicPeriod"/>
            </a:pPr>
            <a:r>
              <a:rPr lang="ja-JP" altLang="en-US" sz="2600" dirty="0">
                <a:latin typeface="+mj-ea"/>
                <a:ea typeface="+mj-ea"/>
              </a:rPr>
              <a:t>超小型衛星の役割明確化</a:t>
            </a:r>
            <a:endParaRPr lang="en-US" altLang="ja-JP" sz="2600" dirty="0">
              <a:latin typeface="+mj-ea"/>
              <a:ea typeface="+mj-ea"/>
            </a:endParaRPr>
          </a:p>
          <a:p>
            <a:pPr lvl="1">
              <a:buFont typeface="Arial" panose="020B0604020202020204" pitchFamily="34" charset="0"/>
              <a:buChar char="•"/>
            </a:pPr>
            <a:r>
              <a:rPr lang="ja-JP" altLang="en-US" sz="2200" dirty="0">
                <a:solidFill>
                  <a:schemeClr val="bg1">
                    <a:lumMod val="10000"/>
                  </a:schemeClr>
                </a:solidFill>
                <a:latin typeface="+mj-ea"/>
                <a:ea typeface="+mj-ea"/>
              </a:rPr>
              <a:t>将来ミッション要求を</a:t>
            </a:r>
            <a:r>
              <a:rPr lang="ja-JP" altLang="en-US" sz="2200" dirty="0">
                <a:solidFill>
                  <a:srgbClr val="FF0000"/>
                </a:solidFill>
                <a:latin typeface="+mj-ea"/>
                <a:ea typeface="+mj-ea"/>
              </a:rPr>
              <a:t>衛星クラス</a:t>
            </a:r>
            <a:r>
              <a:rPr lang="ja-JP" altLang="en-US" sz="2200" dirty="0">
                <a:solidFill>
                  <a:schemeClr val="bg1">
                    <a:lumMod val="10000"/>
                  </a:schemeClr>
                </a:solidFill>
                <a:latin typeface="+mj-ea"/>
                <a:ea typeface="+mj-ea"/>
              </a:rPr>
              <a:t>ごとに規定</a:t>
            </a:r>
          </a:p>
          <a:p>
            <a:pPr lvl="1">
              <a:buFont typeface="Arial" panose="020B0604020202020204" pitchFamily="34" charset="0"/>
              <a:buChar char="•"/>
            </a:pPr>
            <a:r>
              <a:rPr lang="ja-JP" altLang="en-US" sz="2200" dirty="0">
                <a:solidFill>
                  <a:schemeClr val="bg1">
                    <a:lumMod val="10000"/>
                  </a:schemeClr>
                </a:solidFill>
                <a:latin typeface="+mj-ea"/>
                <a:ea typeface="+mj-ea"/>
              </a:rPr>
              <a:t>基幹衛星</a:t>
            </a:r>
            <a:r>
              <a:rPr lang="en-US" altLang="ja-JP" sz="2200" dirty="0">
                <a:solidFill>
                  <a:schemeClr val="bg1">
                    <a:lumMod val="10000"/>
                  </a:schemeClr>
                </a:solidFill>
                <a:latin typeface="+mj-ea"/>
                <a:ea typeface="+mj-ea"/>
              </a:rPr>
              <a:t>/</a:t>
            </a:r>
            <a:r>
              <a:rPr lang="ja-JP" altLang="en-US" sz="2200" dirty="0">
                <a:solidFill>
                  <a:schemeClr val="bg1">
                    <a:lumMod val="10000"/>
                  </a:schemeClr>
                </a:solidFill>
                <a:latin typeface="+mj-ea"/>
                <a:ea typeface="+mj-ea"/>
              </a:rPr>
              <a:t>超小型衛星の</a:t>
            </a:r>
            <a:r>
              <a:rPr lang="ja-JP" altLang="en-US" sz="2200" dirty="0">
                <a:solidFill>
                  <a:srgbClr val="FF0000"/>
                </a:solidFill>
                <a:latin typeface="+mj-ea"/>
                <a:ea typeface="+mj-ea"/>
              </a:rPr>
              <a:t>異種コンステレーション、</a:t>
            </a:r>
            <a:r>
              <a:rPr lang="ja-JP" altLang="en-US" sz="2200" dirty="0">
                <a:solidFill>
                  <a:schemeClr val="bg1">
                    <a:lumMod val="10000"/>
                  </a:schemeClr>
                </a:solidFill>
                <a:latin typeface="+mj-ea"/>
                <a:ea typeface="+mj-ea"/>
              </a:rPr>
              <a:t>複数小型センサの</a:t>
            </a:r>
            <a:r>
              <a:rPr lang="ja-JP" altLang="en-US" sz="2200" dirty="0">
                <a:solidFill>
                  <a:srgbClr val="FF0000"/>
                </a:solidFill>
                <a:latin typeface="+mj-ea"/>
                <a:ea typeface="+mj-ea"/>
              </a:rPr>
              <a:t>中型衛星への相乗り</a:t>
            </a:r>
            <a:r>
              <a:rPr lang="ja-JP" altLang="en-US" sz="2200" dirty="0">
                <a:solidFill>
                  <a:schemeClr val="bg1">
                    <a:lumMod val="10000"/>
                  </a:schemeClr>
                </a:solidFill>
                <a:latin typeface="+mj-ea"/>
                <a:ea typeface="+mj-ea"/>
              </a:rPr>
              <a:t>等、多彩なバリエーション含む戦略策定</a:t>
            </a:r>
          </a:p>
          <a:p>
            <a:pPr marL="457200" indent="-457200">
              <a:buFont typeface="+mj-lt"/>
              <a:buAutoNum type="arabicPeriod"/>
            </a:pPr>
            <a:r>
              <a:rPr lang="ja-JP" altLang="en-US" sz="2600" dirty="0">
                <a:latin typeface="+mj-ea"/>
                <a:ea typeface="+mj-ea"/>
              </a:rPr>
              <a:t>観測センサの共通設計手法整備</a:t>
            </a:r>
            <a:endParaRPr lang="en-US" altLang="ja-JP" sz="2600" dirty="0">
              <a:latin typeface="+mj-ea"/>
              <a:ea typeface="+mj-ea"/>
            </a:endParaRPr>
          </a:p>
          <a:p>
            <a:pPr lvl="1">
              <a:buFont typeface="Arial" panose="020B0604020202020204" pitchFamily="34" charset="0"/>
              <a:buChar char="•"/>
            </a:pPr>
            <a:r>
              <a:rPr lang="ja-JP" altLang="en-US" sz="2200" dirty="0">
                <a:solidFill>
                  <a:srgbClr val="FF0000"/>
                </a:solidFill>
                <a:latin typeface="+mj-ea"/>
                <a:ea typeface="+mj-ea"/>
              </a:rPr>
              <a:t>従来</a:t>
            </a:r>
            <a:r>
              <a:rPr lang="ja-JP" altLang="en-US" sz="2200" dirty="0">
                <a:solidFill>
                  <a:schemeClr val="tx1"/>
                </a:solidFill>
                <a:latin typeface="+mj-ea"/>
                <a:ea typeface="+mj-ea"/>
              </a:rPr>
              <a:t>設計手法の整理</a:t>
            </a:r>
            <a:endParaRPr lang="en-US" altLang="ja-JP" sz="2200" dirty="0">
              <a:solidFill>
                <a:schemeClr val="tx1"/>
              </a:solidFill>
              <a:latin typeface="+mj-ea"/>
              <a:ea typeface="+mj-ea"/>
            </a:endParaRPr>
          </a:p>
          <a:p>
            <a:pPr lvl="2">
              <a:buFont typeface="Arial" panose="020B0604020202020204" pitchFamily="34" charset="0"/>
              <a:buChar char="•"/>
            </a:pPr>
            <a:r>
              <a:rPr lang="ja-JP" altLang="en-US" sz="2200" dirty="0">
                <a:solidFill>
                  <a:schemeClr val="tx1"/>
                </a:solidFill>
                <a:latin typeface="+mj-ea"/>
                <a:ea typeface="+mj-ea"/>
              </a:rPr>
              <a:t>例：電波</a:t>
            </a:r>
            <a:r>
              <a:rPr lang="en-US" altLang="ja-JP" sz="2200" dirty="0">
                <a:solidFill>
                  <a:schemeClr val="tx1"/>
                </a:solidFill>
                <a:latin typeface="+mj-ea"/>
                <a:ea typeface="+mj-ea"/>
              </a:rPr>
              <a:t>/</a:t>
            </a:r>
            <a:r>
              <a:rPr lang="ja-JP" altLang="en-US" sz="2200" dirty="0">
                <a:solidFill>
                  <a:schemeClr val="tx1"/>
                </a:solidFill>
                <a:latin typeface="+mj-ea"/>
                <a:ea typeface="+mj-ea"/>
              </a:rPr>
              <a:t>光学センサの性能モデルの一般化</a:t>
            </a:r>
            <a:endParaRPr lang="en-US" altLang="ja-JP" sz="2200" dirty="0">
              <a:solidFill>
                <a:srgbClr val="FF0000"/>
              </a:solidFill>
              <a:latin typeface="+mj-ea"/>
              <a:ea typeface="+mj-ea"/>
            </a:endParaRPr>
          </a:p>
          <a:p>
            <a:pPr lvl="1">
              <a:buFont typeface="Arial" panose="020B0604020202020204" pitchFamily="34" charset="0"/>
              <a:buChar char="•"/>
            </a:pPr>
            <a:r>
              <a:rPr lang="en-US" altLang="ja-JP" sz="2200" dirty="0">
                <a:solidFill>
                  <a:srgbClr val="FF0000"/>
                </a:solidFill>
                <a:latin typeface="+mj-ea"/>
                <a:ea typeface="+mj-ea"/>
              </a:rPr>
              <a:t>DX</a:t>
            </a:r>
            <a:r>
              <a:rPr lang="ja-JP" altLang="en-US" sz="2200" dirty="0">
                <a:solidFill>
                  <a:srgbClr val="FF0000"/>
                </a:solidFill>
                <a:latin typeface="+mj-ea"/>
                <a:ea typeface="+mj-ea"/>
              </a:rPr>
              <a:t>活用</a:t>
            </a:r>
            <a:r>
              <a:rPr lang="ja-JP" altLang="en-US" sz="2200" dirty="0">
                <a:solidFill>
                  <a:schemeClr val="tx1"/>
                </a:solidFill>
                <a:latin typeface="+mj-ea"/>
                <a:ea typeface="+mj-ea"/>
              </a:rPr>
              <a:t>による</a:t>
            </a:r>
            <a:r>
              <a:rPr lang="ja-JP" altLang="en-US" sz="2200" dirty="0">
                <a:solidFill>
                  <a:srgbClr val="FF0000"/>
                </a:solidFill>
                <a:latin typeface="+mj-ea"/>
                <a:ea typeface="+mj-ea"/>
              </a:rPr>
              <a:t>アジャイルな開発</a:t>
            </a:r>
            <a:r>
              <a:rPr lang="ja-JP" altLang="en-US" sz="2200" dirty="0">
                <a:solidFill>
                  <a:schemeClr val="tx1"/>
                </a:solidFill>
                <a:latin typeface="+mj-ea"/>
                <a:ea typeface="+mj-ea"/>
              </a:rPr>
              <a:t>の実現（設計ループ短縮）</a:t>
            </a:r>
            <a:endParaRPr lang="en-US" altLang="ja-JP" sz="2200" dirty="0">
              <a:solidFill>
                <a:schemeClr val="tx1"/>
              </a:solidFill>
              <a:latin typeface="+mj-ea"/>
              <a:ea typeface="+mj-ea"/>
            </a:endParaRPr>
          </a:p>
          <a:p>
            <a:pPr lvl="2">
              <a:buFont typeface="Arial" panose="020B0604020202020204" pitchFamily="34" charset="0"/>
              <a:buChar char="•"/>
            </a:pPr>
            <a:r>
              <a:rPr lang="ja-JP" altLang="en-US" sz="2200" dirty="0">
                <a:solidFill>
                  <a:schemeClr val="tx1"/>
                </a:solidFill>
                <a:latin typeface="+mj-ea"/>
                <a:ea typeface="+mj-ea"/>
              </a:rPr>
              <a:t>例：</a:t>
            </a:r>
            <a:r>
              <a:rPr lang="en-US" altLang="ja-JP" sz="2200" dirty="0">
                <a:solidFill>
                  <a:schemeClr val="tx1"/>
                </a:solidFill>
                <a:latin typeface="+mj-ea"/>
                <a:ea typeface="+mj-ea"/>
              </a:rPr>
              <a:t>STOP(</a:t>
            </a:r>
            <a:r>
              <a:rPr lang="ja-JP" altLang="en-US" sz="2200" dirty="0">
                <a:solidFill>
                  <a:schemeClr val="tx1"/>
                </a:solidFill>
                <a:latin typeface="+mj-ea"/>
                <a:ea typeface="+mj-ea"/>
              </a:rPr>
              <a:t>構造・熱・光学解析）環境の整備</a:t>
            </a:r>
            <a:endParaRPr lang="en-US" altLang="ja-JP" sz="2200" dirty="0">
              <a:solidFill>
                <a:schemeClr val="tx1"/>
              </a:solidFill>
              <a:latin typeface="+mj-ea"/>
              <a:ea typeface="+mj-ea"/>
            </a:endParaRPr>
          </a:p>
          <a:p>
            <a:pPr marL="457200" indent="-457200">
              <a:buFont typeface="+mj-lt"/>
              <a:buAutoNum type="arabicPeriod"/>
            </a:pPr>
            <a:r>
              <a:rPr lang="ja-JP" altLang="en-US" sz="2600" dirty="0">
                <a:latin typeface="+mj-ea"/>
                <a:ea typeface="+mj-ea"/>
              </a:rPr>
              <a:t>共通技術の開発</a:t>
            </a:r>
            <a:endParaRPr lang="en-US" altLang="ja-JP" sz="2600" dirty="0">
              <a:latin typeface="+mj-ea"/>
              <a:ea typeface="+mj-ea"/>
            </a:endParaRPr>
          </a:p>
          <a:p>
            <a:pPr lvl="1">
              <a:buFont typeface="Arial" panose="020B0604020202020204" pitchFamily="34" charset="0"/>
              <a:buChar char="•"/>
            </a:pPr>
            <a:r>
              <a:rPr lang="ja-JP" altLang="en-US" sz="2200" dirty="0">
                <a:solidFill>
                  <a:srgbClr val="FF0000"/>
                </a:solidFill>
                <a:latin typeface="+mj-ea"/>
                <a:ea typeface="+mj-ea"/>
              </a:rPr>
              <a:t>共通要素技術</a:t>
            </a:r>
            <a:r>
              <a:rPr lang="ja-JP" altLang="en-US" sz="2200" dirty="0">
                <a:solidFill>
                  <a:schemeClr val="tx1"/>
                </a:solidFill>
                <a:latin typeface="+mj-ea"/>
                <a:ea typeface="+mj-ea"/>
              </a:rPr>
              <a:t>開発（検出器、集積回路、展開アンテナ等）</a:t>
            </a:r>
            <a:endParaRPr lang="en-US" altLang="ja-JP" sz="2200" dirty="0">
              <a:solidFill>
                <a:schemeClr val="tx1"/>
              </a:solidFill>
              <a:latin typeface="+mj-ea"/>
              <a:ea typeface="+mj-ea"/>
            </a:endParaRPr>
          </a:p>
          <a:p>
            <a:pPr marL="682229" lvl="2" indent="0">
              <a:buNone/>
            </a:pPr>
            <a:r>
              <a:rPr lang="en-US" altLang="ja-JP" sz="2200" dirty="0">
                <a:solidFill>
                  <a:schemeClr val="tx1"/>
                </a:solidFill>
                <a:latin typeface="+mj-ea"/>
                <a:ea typeface="+mj-ea"/>
              </a:rPr>
              <a:t>※</a:t>
            </a:r>
            <a:r>
              <a:rPr lang="ja-JP" altLang="en-US" sz="2200" dirty="0">
                <a:solidFill>
                  <a:srgbClr val="FF0000"/>
                </a:solidFill>
                <a:latin typeface="+mj-ea"/>
                <a:ea typeface="+mj-ea"/>
              </a:rPr>
              <a:t>最新技術</a:t>
            </a:r>
            <a:r>
              <a:rPr lang="ja-JP" altLang="en-US" sz="2200" dirty="0">
                <a:solidFill>
                  <a:schemeClr val="tx1"/>
                </a:solidFill>
                <a:latin typeface="+mj-ea"/>
                <a:ea typeface="+mj-ea"/>
              </a:rPr>
              <a:t>活用を目的とした</a:t>
            </a:r>
            <a:r>
              <a:rPr lang="ja-JP" altLang="en-US" sz="2200" dirty="0">
                <a:solidFill>
                  <a:srgbClr val="FF0000"/>
                </a:solidFill>
                <a:latin typeface="+mj-ea"/>
                <a:ea typeface="+mj-ea"/>
              </a:rPr>
              <a:t>民生部品</a:t>
            </a:r>
            <a:r>
              <a:rPr lang="ja-JP" altLang="en-US" sz="2200" dirty="0">
                <a:solidFill>
                  <a:schemeClr val="tx1"/>
                </a:solidFill>
                <a:latin typeface="+mj-ea"/>
                <a:ea typeface="+mj-ea"/>
              </a:rPr>
              <a:t>の</a:t>
            </a:r>
            <a:r>
              <a:rPr lang="ja-JP" altLang="en-US" sz="2200" dirty="0">
                <a:solidFill>
                  <a:srgbClr val="FF0000"/>
                </a:solidFill>
                <a:latin typeface="+mj-ea"/>
                <a:ea typeface="+mj-ea"/>
              </a:rPr>
              <a:t>搭載化</a:t>
            </a:r>
            <a:r>
              <a:rPr lang="ja-JP" altLang="en-US" sz="2200" dirty="0">
                <a:solidFill>
                  <a:schemeClr val="tx1"/>
                </a:solidFill>
                <a:latin typeface="+mj-ea"/>
                <a:ea typeface="+mj-ea"/>
              </a:rPr>
              <a:t>開発含む。</a:t>
            </a:r>
            <a:endParaRPr lang="en-US" altLang="ja-JP" sz="2200" dirty="0">
              <a:solidFill>
                <a:schemeClr val="tx1"/>
              </a:solidFill>
              <a:latin typeface="+mj-ea"/>
              <a:ea typeface="+mj-ea"/>
            </a:endParaRPr>
          </a:p>
          <a:p>
            <a:pPr lvl="1">
              <a:buFont typeface="Arial" panose="020B0604020202020204" pitchFamily="34" charset="0"/>
              <a:buChar char="•"/>
            </a:pPr>
            <a:r>
              <a:rPr lang="ja-JP" altLang="en-US" sz="2200" dirty="0">
                <a:solidFill>
                  <a:schemeClr val="tx1"/>
                </a:solidFill>
                <a:latin typeface="+mj-ea"/>
                <a:ea typeface="+mj-ea"/>
              </a:rPr>
              <a:t>センサ</a:t>
            </a:r>
            <a:r>
              <a:rPr lang="en-US" altLang="ja-JP" sz="2200" dirty="0">
                <a:solidFill>
                  <a:schemeClr val="tx1"/>
                </a:solidFill>
                <a:latin typeface="+mj-ea"/>
                <a:ea typeface="+mj-ea"/>
              </a:rPr>
              <a:t>I/F</a:t>
            </a:r>
            <a:r>
              <a:rPr lang="ja-JP" altLang="en-US" sz="2200" dirty="0">
                <a:solidFill>
                  <a:schemeClr val="tx1"/>
                </a:solidFill>
                <a:latin typeface="+mj-ea"/>
                <a:ea typeface="+mj-ea"/>
              </a:rPr>
              <a:t>標準化のため超小型</a:t>
            </a:r>
            <a:r>
              <a:rPr lang="ja-JP" altLang="en-US" sz="2200" dirty="0">
                <a:solidFill>
                  <a:srgbClr val="FF0000"/>
                </a:solidFill>
                <a:latin typeface="+mj-ea"/>
                <a:ea typeface="+mj-ea"/>
              </a:rPr>
              <a:t>衛星バス</a:t>
            </a:r>
            <a:r>
              <a:rPr lang="ja-JP" altLang="en-US" sz="2200" dirty="0">
                <a:solidFill>
                  <a:schemeClr val="tx1"/>
                </a:solidFill>
                <a:latin typeface="+mj-ea"/>
                <a:ea typeface="+mj-ea"/>
              </a:rPr>
              <a:t>の</a:t>
            </a:r>
            <a:r>
              <a:rPr lang="ja-JP" altLang="en-US" sz="2200" dirty="0">
                <a:solidFill>
                  <a:srgbClr val="FF0000"/>
                </a:solidFill>
                <a:latin typeface="+mj-ea"/>
                <a:ea typeface="+mj-ea"/>
              </a:rPr>
              <a:t>共通化</a:t>
            </a:r>
            <a:r>
              <a:rPr lang="ja-JP" altLang="en-US" sz="2200" dirty="0">
                <a:solidFill>
                  <a:schemeClr val="tx1"/>
                </a:solidFill>
                <a:latin typeface="+mj-ea"/>
                <a:ea typeface="+mj-ea"/>
              </a:rPr>
              <a:t>を推進</a:t>
            </a:r>
          </a:p>
          <a:p>
            <a:pPr marL="342900" lvl="1" indent="0">
              <a:buNone/>
            </a:pPr>
            <a:endParaRPr lang="ja-JP" altLang="en-US" sz="2200" dirty="0">
              <a:solidFill>
                <a:schemeClr val="tx1"/>
              </a:solidFill>
              <a:latin typeface="+mj-ea"/>
              <a:ea typeface="+mj-ea"/>
            </a:endParaRPr>
          </a:p>
        </p:txBody>
      </p:sp>
      <p:sp>
        <p:nvSpPr>
          <p:cNvPr id="4" name="テキスト プレースホルダー 3">
            <a:extLst>
              <a:ext uri="{FF2B5EF4-FFF2-40B4-BE49-F238E27FC236}">
                <a16:creationId xmlns:a16="http://schemas.microsoft.com/office/drawing/2014/main" id="{5B59F3F9-1CC7-4398-998A-B327754AF329}"/>
              </a:ext>
            </a:extLst>
          </p:cNvPr>
          <p:cNvSpPr>
            <a:spLocks noGrp="1"/>
          </p:cNvSpPr>
          <p:nvPr>
            <p:ph type="body" sz="quarter" idx="11"/>
          </p:nvPr>
        </p:nvSpPr>
        <p:spPr/>
        <p:txBody>
          <a:bodyPr/>
          <a:lstStyle/>
          <a:p>
            <a:r>
              <a:rPr kumimoji="1" lang="en-US" altLang="ja-JP" dirty="0"/>
              <a:t>JAXA</a:t>
            </a:r>
            <a:r>
              <a:rPr kumimoji="1" lang="ja-JP" altLang="en-US" dirty="0"/>
              <a:t>への要望</a:t>
            </a:r>
          </a:p>
        </p:txBody>
      </p:sp>
      <p:sp>
        <p:nvSpPr>
          <p:cNvPr id="19" name="タイトル 1">
            <a:extLst>
              <a:ext uri="{FF2B5EF4-FFF2-40B4-BE49-F238E27FC236}">
                <a16:creationId xmlns:a16="http://schemas.microsoft.com/office/drawing/2014/main" id="{0A248028-AADC-48EE-9CEF-8C511C4EEB5D}"/>
              </a:ext>
            </a:extLst>
          </p:cNvPr>
          <p:cNvSpPr txBox="1">
            <a:spLocks/>
          </p:cNvSpPr>
          <p:nvPr/>
        </p:nvSpPr>
        <p:spPr>
          <a:xfrm>
            <a:off x="555205" y="5862017"/>
            <a:ext cx="9023350" cy="9381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2700" b="1"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latin typeface="+mj-ea"/>
                <a:ea typeface="+mj-ea"/>
              </a:rPr>
              <a:t>⇒</a:t>
            </a:r>
            <a:r>
              <a:rPr lang="en-US" altLang="ja-JP" sz="2400" dirty="0">
                <a:latin typeface="+mj-ea"/>
                <a:ea typeface="+mj-ea"/>
              </a:rPr>
              <a:t>JAXA/</a:t>
            </a:r>
            <a:r>
              <a:rPr lang="ja-JP" altLang="en-US" sz="2400" dirty="0">
                <a:latin typeface="+mj-ea"/>
                <a:ea typeface="+mj-ea"/>
              </a:rPr>
              <a:t>大学</a:t>
            </a:r>
            <a:r>
              <a:rPr lang="en-US" altLang="ja-JP" sz="2400" dirty="0">
                <a:latin typeface="+mj-ea"/>
                <a:ea typeface="+mj-ea"/>
              </a:rPr>
              <a:t>/</a:t>
            </a:r>
            <a:r>
              <a:rPr lang="ja-JP" altLang="en-US" sz="2400" dirty="0">
                <a:latin typeface="+mj-ea"/>
                <a:ea typeface="+mj-ea"/>
              </a:rPr>
              <a:t>民間連携によるセンサ開発共通基盤の確立</a:t>
            </a:r>
          </a:p>
        </p:txBody>
      </p:sp>
    </p:spTree>
    <p:extLst>
      <p:ext uri="{BB962C8B-B14F-4D97-AF65-F5344CB8AC3E}">
        <p14:creationId xmlns:p14="http://schemas.microsoft.com/office/powerpoint/2010/main" val="268616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コンテンツ プレースホルダー 11">
            <a:extLst>
              <a:ext uri="{FF2B5EF4-FFF2-40B4-BE49-F238E27FC236}">
                <a16:creationId xmlns:a16="http://schemas.microsoft.com/office/drawing/2014/main" id="{182E750C-1EAD-4A51-99E5-BE951FE04EF9}"/>
              </a:ext>
            </a:extLst>
          </p:cNvPr>
          <p:cNvSpPr txBox="1">
            <a:spLocks/>
          </p:cNvSpPr>
          <p:nvPr/>
        </p:nvSpPr>
        <p:spPr>
          <a:xfrm>
            <a:off x="438167" y="1333709"/>
            <a:ext cx="7529603" cy="1206062"/>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kumimoji="1"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kumimoji="1"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kumimoji="1"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kumimoji="1" sz="2000">
                <a:solidFill>
                  <a:schemeClr val="tx1"/>
                </a:solidFill>
                <a:latin typeface="+mn-lt"/>
                <a:ea typeface="+mn-ea"/>
              </a:defRPr>
            </a:lvl9pPr>
          </a:lstStyle>
          <a:p>
            <a:pPr marL="457200" lvl="1" indent="0">
              <a:buFont typeface="Arial" charset="0"/>
              <a:buNone/>
            </a:pPr>
            <a:endParaRPr lang="en-US" altLang="ja-JP" sz="2000" b="1" kern="0" dirty="0">
              <a:solidFill>
                <a:srgbClr val="FF0000"/>
              </a:solidFill>
            </a:endParaRPr>
          </a:p>
          <a:p>
            <a:pPr lvl="1"/>
            <a:endParaRPr lang="en-US" altLang="ja-JP" sz="2000" kern="0" dirty="0"/>
          </a:p>
          <a:p>
            <a:pPr marL="0" indent="0">
              <a:buFont typeface="Arial" charset="0"/>
              <a:buNone/>
            </a:pPr>
            <a:endParaRPr lang="ja-JP" altLang="en-US" sz="2000" kern="0" dirty="0"/>
          </a:p>
        </p:txBody>
      </p:sp>
      <p:sp>
        <p:nvSpPr>
          <p:cNvPr id="3" name="テキスト ボックス 2">
            <a:extLst>
              <a:ext uri="{FF2B5EF4-FFF2-40B4-BE49-F238E27FC236}">
                <a16:creationId xmlns:a16="http://schemas.microsoft.com/office/drawing/2014/main" id="{7CEFA2C0-A227-4AC4-ADFD-560CC8ED44CA}"/>
              </a:ext>
            </a:extLst>
          </p:cNvPr>
          <p:cNvSpPr txBox="1"/>
          <p:nvPr/>
        </p:nvSpPr>
        <p:spPr>
          <a:xfrm>
            <a:off x="1954904" y="2919826"/>
            <a:ext cx="6340197" cy="584775"/>
          </a:xfrm>
          <a:prstGeom prst="rect">
            <a:avLst/>
          </a:prstGeom>
          <a:noFill/>
        </p:spPr>
        <p:txBody>
          <a:bodyPr wrap="none" rtlCol="0">
            <a:spAutoFit/>
          </a:bodyPr>
          <a:lstStyle/>
          <a:p>
            <a:r>
              <a:rPr kumimoji="1" lang="ja-JP" altLang="en-US" sz="3200" dirty="0"/>
              <a:t>ご清聴ありがとうございました。</a:t>
            </a:r>
          </a:p>
        </p:txBody>
      </p:sp>
    </p:spTree>
    <p:extLst>
      <p:ext uri="{BB962C8B-B14F-4D97-AF65-F5344CB8AC3E}">
        <p14:creationId xmlns:p14="http://schemas.microsoft.com/office/powerpoint/2010/main" val="351736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ACB104-609A-4FF9-9CB5-EA3987E577CC}"/>
              </a:ext>
            </a:extLst>
          </p:cNvPr>
          <p:cNvSpPr>
            <a:spLocks noGrp="1"/>
          </p:cNvSpPr>
          <p:nvPr>
            <p:ph type="title"/>
          </p:nvPr>
        </p:nvSpPr>
        <p:spPr>
          <a:xfrm>
            <a:off x="409575" y="840441"/>
            <a:ext cx="7820025" cy="938159"/>
          </a:xfrm>
        </p:spPr>
        <p:txBody>
          <a:bodyPr/>
          <a:lstStyle/>
          <a:p>
            <a:r>
              <a:rPr kumimoji="1" lang="ja-JP" altLang="en-US" dirty="0"/>
              <a:t>リソース制約下で相応の品質のデータを多数機により高時間分解能で取得</a:t>
            </a:r>
            <a:r>
              <a:rPr lang="ja-JP" altLang="en-US" dirty="0"/>
              <a:t>すること</a:t>
            </a:r>
            <a:endParaRPr kumimoji="1" lang="ja-JP" altLang="en-US" dirty="0"/>
          </a:p>
        </p:txBody>
      </p:sp>
      <p:sp>
        <p:nvSpPr>
          <p:cNvPr id="3" name="コンテンツ プレースホルダー 2">
            <a:extLst>
              <a:ext uri="{FF2B5EF4-FFF2-40B4-BE49-F238E27FC236}">
                <a16:creationId xmlns:a16="http://schemas.microsoft.com/office/drawing/2014/main" id="{777AC220-05A9-4C16-9D18-9870AA2DB330}"/>
              </a:ext>
            </a:extLst>
          </p:cNvPr>
          <p:cNvSpPr>
            <a:spLocks noGrp="1"/>
          </p:cNvSpPr>
          <p:nvPr>
            <p:ph idx="1"/>
          </p:nvPr>
        </p:nvSpPr>
        <p:spPr>
          <a:xfrm>
            <a:off x="555206" y="1825386"/>
            <a:ext cx="8324850" cy="4216359"/>
          </a:xfrm>
        </p:spPr>
        <p:txBody>
          <a:bodyPr>
            <a:normAutofit/>
          </a:bodyPr>
          <a:lstStyle/>
          <a:p>
            <a:r>
              <a:rPr lang="ja-JP" altLang="en-US" sz="2400" dirty="0"/>
              <a:t>ミッションコンセプト確立（リソース</a:t>
            </a:r>
            <a:r>
              <a:rPr lang="en-US" altLang="ja-JP" sz="2400" dirty="0"/>
              <a:t>.vs.</a:t>
            </a:r>
            <a:r>
              <a:rPr lang="ja-JP" altLang="en-US" sz="2400" dirty="0"/>
              <a:t>品質）</a:t>
            </a:r>
            <a:endParaRPr lang="en-US" altLang="ja-JP" sz="2400" dirty="0"/>
          </a:p>
          <a:p>
            <a:r>
              <a:rPr kumimoji="1" lang="ja-JP" altLang="en-US" sz="2400" dirty="0"/>
              <a:t>既存衛星の開発実績を活用したシステム設計、必要に応じた新規要素技術の開発・導入</a:t>
            </a:r>
            <a:endParaRPr kumimoji="1" lang="en-US" altLang="ja-JP" sz="2400" dirty="0"/>
          </a:p>
          <a:p>
            <a:r>
              <a:rPr kumimoji="1" lang="ja-JP" altLang="en-US" sz="2400" dirty="0"/>
              <a:t>デモンストレーションフライトにおける品質確保、コンステレーション観測による社会実装</a:t>
            </a:r>
            <a:endParaRPr kumimoji="1" lang="en-US" altLang="ja-JP" sz="2400" dirty="0"/>
          </a:p>
          <a:p>
            <a:pPr marL="0" indent="0">
              <a:buNone/>
            </a:pPr>
            <a:endParaRPr lang="en-US" altLang="ja-JP" sz="2400" dirty="0"/>
          </a:p>
          <a:p>
            <a:endParaRPr kumimoji="1" lang="ja-JP" altLang="en-US" dirty="0"/>
          </a:p>
        </p:txBody>
      </p:sp>
      <p:sp>
        <p:nvSpPr>
          <p:cNvPr id="4" name="テキスト プレースホルダー 3">
            <a:extLst>
              <a:ext uri="{FF2B5EF4-FFF2-40B4-BE49-F238E27FC236}">
                <a16:creationId xmlns:a16="http://schemas.microsoft.com/office/drawing/2014/main" id="{5B59F3F9-1CC7-4398-998A-B327754AF329}"/>
              </a:ext>
            </a:extLst>
          </p:cNvPr>
          <p:cNvSpPr>
            <a:spLocks noGrp="1"/>
          </p:cNvSpPr>
          <p:nvPr>
            <p:ph type="body" sz="quarter" idx="11"/>
          </p:nvPr>
        </p:nvSpPr>
        <p:spPr/>
        <p:txBody>
          <a:bodyPr/>
          <a:lstStyle/>
          <a:p>
            <a:r>
              <a:rPr kumimoji="1" lang="ja-JP" altLang="en-US" dirty="0"/>
              <a:t>地球観測における小型衛星の目的</a:t>
            </a:r>
          </a:p>
        </p:txBody>
      </p:sp>
      <p:sp>
        <p:nvSpPr>
          <p:cNvPr id="5" name="フリーフォーム: 図形 4">
            <a:extLst>
              <a:ext uri="{FF2B5EF4-FFF2-40B4-BE49-F238E27FC236}">
                <a16:creationId xmlns:a16="http://schemas.microsoft.com/office/drawing/2014/main" id="{B29637CA-7BE4-4AEB-8E62-246FDCA8CF43}"/>
              </a:ext>
            </a:extLst>
          </p:cNvPr>
          <p:cNvSpPr/>
          <p:nvPr/>
        </p:nvSpPr>
        <p:spPr>
          <a:xfrm>
            <a:off x="555206" y="5280461"/>
            <a:ext cx="1591431" cy="679787"/>
          </a:xfrm>
          <a:custGeom>
            <a:avLst/>
            <a:gdLst>
              <a:gd name="connsiteX0" fmla="*/ 0 w 1428392"/>
              <a:gd name="connsiteY0" fmla="*/ 142839 h 1428392"/>
              <a:gd name="connsiteX1" fmla="*/ 142839 w 1428392"/>
              <a:gd name="connsiteY1" fmla="*/ 0 h 1428392"/>
              <a:gd name="connsiteX2" fmla="*/ 1285553 w 1428392"/>
              <a:gd name="connsiteY2" fmla="*/ 0 h 1428392"/>
              <a:gd name="connsiteX3" fmla="*/ 1428392 w 1428392"/>
              <a:gd name="connsiteY3" fmla="*/ 142839 h 1428392"/>
              <a:gd name="connsiteX4" fmla="*/ 1428392 w 1428392"/>
              <a:gd name="connsiteY4" fmla="*/ 1285553 h 1428392"/>
              <a:gd name="connsiteX5" fmla="*/ 1285553 w 1428392"/>
              <a:gd name="connsiteY5" fmla="*/ 1428392 h 1428392"/>
              <a:gd name="connsiteX6" fmla="*/ 142839 w 1428392"/>
              <a:gd name="connsiteY6" fmla="*/ 1428392 h 1428392"/>
              <a:gd name="connsiteX7" fmla="*/ 0 w 1428392"/>
              <a:gd name="connsiteY7" fmla="*/ 1285553 h 1428392"/>
              <a:gd name="connsiteX8" fmla="*/ 0 w 1428392"/>
              <a:gd name="connsiteY8" fmla="*/ 142839 h 142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392" h="1428392">
                <a:moveTo>
                  <a:pt x="0" y="142839"/>
                </a:moveTo>
                <a:cubicBezTo>
                  <a:pt x="0" y="63951"/>
                  <a:pt x="63951" y="0"/>
                  <a:pt x="142839" y="0"/>
                </a:cubicBezTo>
                <a:lnTo>
                  <a:pt x="1285553" y="0"/>
                </a:lnTo>
                <a:cubicBezTo>
                  <a:pt x="1364441" y="0"/>
                  <a:pt x="1428392" y="63951"/>
                  <a:pt x="1428392" y="142839"/>
                </a:cubicBezTo>
                <a:lnTo>
                  <a:pt x="1428392" y="1285553"/>
                </a:lnTo>
                <a:cubicBezTo>
                  <a:pt x="1428392" y="1364441"/>
                  <a:pt x="1364441" y="1428392"/>
                  <a:pt x="1285553" y="1428392"/>
                </a:cubicBezTo>
                <a:lnTo>
                  <a:pt x="142839" y="1428392"/>
                </a:lnTo>
                <a:cubicBezTo>
                  <a:pt x="63951" y="1428392"/>
                  <a:pt x="0" y="1364441"/>
                  <a:pt x="0" y="1285553"/>
                </a:cubicBezTo>
                <a:lnTo>
                  <a:pt x="0" y="1428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226" tIns="114226" rIns="114226" bIns="114226" numCol="1" spcCol="1270" anchor="t" anchorCtr="0">
            <a:noAutofit/>
          </a:bodyPr>
          <a:lstStyle/>
          <a:p>
            <a:pPr marL="0" lvl="0" indent="0" algn="ctr" defTabSz="844550">
              <a:lnSpc>
                <a:spcPct val="90000"/>
              </a:lnSpc>
              <a:spcBef>
                <a:spcPct val="0"/>
              </a:spcBef>
              <a:spcAft>
                <a:spcPct val="35000"/>
              </a:spcAft>
              <a:buNone/>
            </a:pPr>
            <a:r>
              <a:rPr kumimoji="1" lang="ja-JP" altLang="en-US" sz="2000" kern="1200" dirty="0"/>
              <a:t>ミッション</a:t>
            </a:r>
            <a:r>
              <a:rPr lang="ja-JP" altLang="en-US" sz="2000" dirty="0"/>
              <a:t>コンセプト</a:t>
            </a:r>
            <a:endParaRPr kumimoji="1" lang="ja-JP" altLang="en-US" sz="2000" kern="1200" dirty="0"/>
          </a:p>
          <a:p>
            <a:pPr marL="114300" lvl="1" indent="-114300" algn="ctr" defTabSz="666750">
              <a:lnSpc>
                <a:spcPct val="90000"/>
              </a:lnSpc>
              <a:spcBef>
                <a:spcPct val="0"/>
              </a:spcBef>
              <a:spcAft>
                <a:spcPct val="15000"/>
              </a:spcAft>
              <a:buChar char="•"/>
            </a:pPr>
            <a:endParaRPr kumimoji="1" lang="ja-JP" altLang="en-US" sz="2000" kern="1200" dirty="0"/>
          </a:p>
          <a:p>
            <a:pPr marL="114300" lvl="1" indent="-114300" algn="ctr" defTabSz="666750">
              <a:lnSpc>
                <a:spcPct val="90000"/>
              </a:lnSpc>
              <a:spcBef>
                <a:spcPct val="0"/>
              </a:spcBef>
              <a:spcAft>
                <a:spcPct val="15000"/>
              </a:spcAft>
              <a:buChar char="•"/>
            </a:pPr>
            <a:endParaRPr kumimoji="1" lang="ja-JP" altLang="en-US" sz="2000" kern="1200" dirty="0"/>
          </a:p>
        </p:txBody>
      </p:sp>
      <p:sp>
        <p:nvSpPr>
          <p:cNvPr id="6" name="フリーフォーム: 図形 5">
            <a:extLst>
              <a:ext uri="{FF2B5EF4-FFF2-40B4-BE49-F238E27FC236}">
                <a16:creationId xmlns:a16="http://schemas.microsoft.com/office/drawing/2014/main" id="{D29F848E-5F6C-448F-9F78-E89D27BB2216}"/>
              </a:ext>
            </a:extLst>
          </p:cNvPr>
          <p:cNvSpPr/>
          <p:nvPr/>
        </p:nvSpPr>
        <p:spPr>
          <a:xfrm>
            <a:off x="2402124" y="5498300"/>
            <a:ext cx="275140" cy="286011"/>
          </a:xfrm>
          <a:custGeom>
            <a:avLst/>
            <a:gdLst>
              <a:gd name="connsiteX0" fmla="*/ 0 w 275140"/>
              <a:gd name="connsiteY0" fmla="*/ 68644 h 343222"/>
              <a:gd name="connsiteX1" fmla="*/ 137570 w 275140"/>
              <a:gd name="connsiteY1" fmla="*/ 68644 h 343222"/>
              <a:gd name="connsiteX2" fmla="*/ 137570 w 275140"/>
              <a:gd name="connsiteY2" fmla="*/ 0 h 343222"/>
              <a:gd name="connsiteX3" fmla="*/ 275140 w 275140"/>
              <a:gd name="connsiteY3" fmla="*/ 171611 h 343222"/>
              <a:gd name="connsiteX4" fmla="*/ 137570 w 275140"/>
              <a:gd name="connsiteY4" fmla="*/ 343222 h 343222"/>
              <a:gd name="connsiteX5" fmla="*/ 137570 w 275140"/>
              <a:gd name="connsiteY5" fmla="*/ 274578 h 343222"/>
              <a:gd name="connsiteX6" fmla="*/ 0 w 275140"/>
              <a:gd name="connsiteY6" fmla="*/ 274578 h 343222"/>
              <a:gd name="connsiteX7" fmla="*/ 0 w 275140"/>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0" h="343222">
                <a:moveTo>
                  <a:pt x="0" y="68644"/>
                </a:moveTo>
                <a:lnTo>
                  <a:pt x="137570" y="68644"/>
                </a:lnTo>
                <a:lnTo>
                  <a:pt x="137570" y="0"/>
                </a:lnTo>
                <a:lnTo>
                  <a:pt x="275140" y="171611"/>
                </a:lnTo>
                <a:lnTo>
                  <a:pt x="137570" y="343222"/>
                </a:lnTo>
                <a:lnTo>
                  <a:pt x="137570"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82542" bIns="68644" numCol="1" spcCol="1270" anchor="ctr" anchorCtr="0">
            <a:noAutofit/>
          </a:bodyPr>
          <a:lstStyle/>
          <a:p>
            <a:pPr marL="0" lvl="0" indent="0" algn="ctr" defTabSz="577850">
              <a:lnSpc>
                <a:spcPct val="90000"/>
              </a:lnSpc>
              <a:spcBef>
                <a:spcPct val="0"/>
              </a:spcBef>
              <a:spcAft>
                <a:spcPct val="35000"/>
              </a:spcAft>
              <a:buNone/>
            </a:pPr>
            <a:endParaRPr kumimoji="1" lang="ja-JP" altLang="en-US" sz="2000" kern="1200"/>
          </a:p>
        </p:txBody>
      </p:sp>
      <p:sp>
        <p:nvSpPr>
          <p:cNvPr id="7" name="フリーフォーム: 図形 6">
            <a:extLst>
              <a:ext uri="{FF2B5EF4-FFF2-40B4-BE49-F238E27FC236}">
                <a16:creationId xmlns:a16="http://schemas.microsoft.com/office/drawing/2014/main" id="{D0E6EFFB-3A81-4646-B18B-68D09402EF92}"/>
              </a:ext>
            </a:extLst>
          </p:cNvPr>
          <p:cNvSpPr/>
          <p:nvPr/>
        </p:nvSpPr>
        <p:spPr>
          <a:xfrm>
            <a:off x="2932753" y="5280462"/>
            <a:ext cx="1428392" cy="679788"/>
          </a:xfrm>
          <a:custGeom>
            <a:avLst/>
            <a:gdLst>
              <a:gd name="connsiteX0" fmla="*/ 0 w 1428392"/>
              <a:gd name="connsiteY0" fmla="*/ 142839 h 1428392"/>
              <a:gd name="connsiteX1" fmla="*/ 142839 w 1428392"/>
              <a:gd name="connsiteY1" fmla="*/ 0 h 1428392"/>
              <a:gd name="connsiteX2" fmla="*/ 1285553 w 1428392"/>
              <a:gd name="connsiteY2" fmla="*/ 0 h 1428392"/>
              <a:gd name="connsiteX3" fmla="*/ 1428392 w 1428392"/>
              <a:gd name="connsiteY3" fmla="*/ 142839 h 1428392"/>
              <a:gd name="connsiteX4" fmla="*/ 1428392 w 1428392"/>
              <a:gd name="connsiteY4" fmla="*/ 1285553 h 1428392"/>
              <a:gd name="connsiteX5" fmla="*/ 1285553 w 1428392"/>
              <a:gd name="connsiteY5" fmla="*/ 1428392 h 1428392"/>
              <a:gd name="connsiteX6" fmla="*/ 142839 w 1428392"/>
              <a:gd name="connsiteY6" fmla="*/ 1428392 h 1428392"/>
              <a:gd name="connsiteX7" fmla="*/ 0 w 1428392"/>
              <a:gd name="connsiteY7" fmla="*/ 1285553 h 1428392"/>
              <a:gd name="connsiteX8" fmla="*/ 0 w 1428392"/>
              <a:gd name="connsiteY8" fmla="*/ 142839 h 142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392" h="1428392">
                <a:moveTo>
                  <a:pt x="0" y="142839"/>
                </a:moveTo>
                <a:cubicBezTo>
                  <a:pt x="0" y="63951"/>
                  <a:pt x="63951" y="0"/>
                  <a:pt x="142839" y="0"/>
                </a:cubicBezTo>
                <a:lnTo>
                  <a:pt x="1285553" y="0"/>
                </a:lnTo>
                <a:cubicBezTo>
                  <a:pt x="1364441" y="0"/>
                  <a:pt x="1428392" y="63951"/>
                  <a:pt x="1428392" y="142839"/>
                </a:cubicBezTo>
                <a:lnTo>
                  <a:pt x="1428392" y="1285553"/>
                </a:lnTo>
                <a:cubicBezTo>
                  <a:pt x="1428392" y="1364441"/>
                  <a:pt x="1364441" y="1428392"/>
                  <a:pt x="1285553" y="1428392"/>
                </a:cubicBezTo>
                <a:lnTo>
                  <a:pt x="142839" y="1428392"/>
                </a:lnTo>
                <a:cubicBezTo>
                  <a:pt x="63951" y="1428392"/>
                  <a:pt x="0" y="1364441"/>
                  <a:pt x="0" y="1285553"/>
                </a:cubicBezTo>
                <a:lnTo>
                  <a:pt x="0" y="1428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226" tIns="114226" rIns="114226" bIns="114226" numCol="1" spcCol="1270" anchor="t" anchorCtr="0">
            <a:noAutofit/>
          </a:bodyPr>
          <a:lstStyle/>
          <a:p>
            <a:pPr marL="0" lvl="0" indent="0" algn="ctr" defTabSz="844550">
              <a:lnSpc>
                <a:spcPct val="90000"/>
              </a:lnSpc>
              <a:spcBef>
                <a:spcPct val="0"/>
              </a:spcBef>
              <a:spcAft>
                <a:spcPct val="35000"/>
              </a:spcAft>
              <a:buNone/>
            </a:pPr>
            <a:r>
              <a:rPr kumimoji="1" lang="ja-JP" altLang="en-US" sz="2000" kern="1200" dirty="0"/>
              <a:t>システム</a:t>
            </a:r>
            <a:r>
              <a:rPr lang="ja-JP" altLang="en-US" sz="2000" dirty="0"/>
              <a:t>最適化</a:t>
            </a:r>
            <a:endParaRPr kumimoji="1" lang="ja-JP" altLang="en-US" sz="2000" kern="1200" dirty="0"/>
          </a:p>
          <a:p>
            <a:pPr marL="114300" lvl="1" indent="-114300" algn="l" defTabSz="666750">
              <a:lnSpc>
                <a:spcPct val="90000"/>
              </a:lnSpc>
              <a:spcBef>
                <a:spcPct val="0"/>
              </a:spcBef>
              <a:spcAft>
                <a:spcPct val="15000"/>
              </a:spcAft>
              <a:buChar char="•"/>
            </a:pPr>
            <a:endParaRPr kumimoji="1" lang="ja-JP" altLang="en-US" sz="2000" kern="1200" dirty="0"/>
          </a:p>
          <a:p>
            <a:pPr marL="114300" lvl="1" indent="-114300" algn="l" defTabSz="666750">
              <a:lnSpc>
                <a:spcPct val="90000"/>
              </a:lnSpc>
              <a:spcBef>
                <a:spcPct val="0"/>
              </a:spcBef>
              <a:spcAft>
                <a:spcPct val="15000"/>
              </a:spcAft>
              <a:buChar char="•"/>
            </a:pPr>
            <a:endParaRPr kumimoji="1" lang="ja-JP" altLang="en-US" sz="2000" kern="1200" dirty="0"/>
          </a:p>
        </p:txBody>
      </p:sp>
      <p:sp>
        <p:nvSpPr>
          <p:cNvPr id="8" name="フリーフォーム: 図形 7">
            <a:extLst>
              <a:ext uri="{FF2B5EF4-FFF2-40B4-BE49-F238E27FC236}">
                <a16:creationId xmlns:a16="http://schemas.microsoft.com/office/drawing/2014/main" id="{FD09E67C-499F-4118-8ACD-691F76CCC8F7}"/>
              </a:ext>
            </a:extLst>
          </p:cNvPr>
          <p:cNvSpPr/>
          <p:nvPr/>
        </p:nvSpPr>
        <p:spPr>
          <a:xfrm>
            <a:off x="4603166" y="5498300"/>
            <a:ext cx="275140" cy="286011"/>
          </a:xfrm>
          <a:custGeom>
            <a:avLst/>
            <a:gdLst>
              <a:gd name="connsiteX0" fmla="*/ 0 w 275140"/>
              <a:gd name="connsiteY0" fmla="*/ 68644 h 343222"/>
              <a:gd name="connsiteX1" fmla="*/ 137570 w 275140"/>
              <a:gd name="connsiteY1" fmla="*/ 68644 h 343222"/>
              <a:gd name="connsiteX2" fmla="*/ 137570 w 275140"/>
              <a:gd name="connsiteY2" fmla="*/ 0 h 343222"/>
              <a:gd name="connsiteX3" fmla="*/ 275140 w 275140"/>
              <a:gd name="connsiteY3" fmla="*/ 171611 h 343222"/>
              <a:gd name="connsiteX4" fmla="*/ 137570 w 275140"/>
              <a:gd name="connsiteY4" fmla="*/ 343222 h 343222"/>
              <a:gd name="connsiteX5" fmla="*/ 137570 w 275140"/>
              <a:gd name="connsiteY5" fmla="*/ 274578 h 343222"/>
              <a:gd name="connsiteX6" fmla="*/ 0 w 275140"/>
              <a:gd name="connsiteY6" fmla="*/ 274578 h 343222"/>
              <a:gd name="connsiteX7" fmla="*/ 0 w 275140"/>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0" h="343222">
                <a:moveTo>
                  <a:pt x="0" y="68644"/>
                </a:moveTo>
                <a:lnTo>
                  <a:pt x="137570" y="68644"/>
                </a:lnTo>
                <a:lnTo>
                  <a:pt x="137570" y="0"/>
                </a:lnTo>
                <a:lnTo>
                  <a:pt x="275140" y="171611"/>
                </a:lnTo>
                <a:lnTo>
                  <a:pt x="137570" y="343222"/>
                </a:lnTo>
                <a:lnTo>
                  <a:pt x="137570"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82542" bIns="68644" numCol="1" spcCol="1270" anchor="ctr" anchorCtr="0">
            <a:noAutofit/>
          </a:bodyPr>
          <a:lstStyle/>
          <a:p>
            <a:pPr marL="0" lvl="0" indent="0" algn="ctr" defTabSz="577850">
              <a:lnSpc>
                <a:spcPct val="90000"/>
              </a:lnSpc>
              <a:spcBef>
                <a:spcPct val="0"/>
              </a:spcBef>
              <a:spcAft>
                <a:spcPct val="35000"/>
              </a:spcAft>
              <a:buNone/>
            </a:pPr>
            <a:endParaRPr kumimoji="1" lang="ja-JP" altLang="en-US" sz="2000" kern="1200"/>
          </a:p>
        </p:txBody>
      </p:sp>
      <p:sp>
        <p:nvSpPr>
          <p:cNvPr id="9" name="フリーフォーム: 図形 8">
            <a:extLst>
              <a:ext uri="{FF2B5EF4-FFF2-40B4-BE49-F238E27FC236}">
                <a16:creationId xmlns:a16="http://schemas.microsoft.com/office/drawing/2014/main" id="{7CDA6603-449E-460C-8FCC-24EDA2462A67}"/>
              </a:ext>
            </a:extLst>
          </p:cNvPr>
          <p:cNvSpPr/>
          <p:nvPr/>
        </p:nvSpPr>
        <p:spPr>
          <a:xfrm>
            <a:off x="5022823" y="5280462"/>
            <a:ext cx="1661011" cy="679786"/>
          </a:xfrm>
          <a:custGeom>
            <a:avLst/>
            <a:gdLst>
              <a:gd name="connsiteX0" fmla="*/ 0 w 1428392"/>
              <a:gd name="connsiteY0" fmla="*/ 142839 h 1428392"/>
              <a:gd name="connsiteX1" fmla="*/ 142839 w 1428392"/>
              <a:gd name="connsiteY1" fmla="*/ 0 h 1428392"/>
              <a:gd name="connsiteX2" fmla="*/ 1285553 w 1428392"/>
              <a:gd name="connsiteY2" fmla="*/ 0 h 1428392"/>
              <a:gd name="connsiteX3" fmla="*/ 1428392 w 1428392"/>
              <a:gd name="connsiteY3" fmla="*/ 142839 h 1428392"/>
              <a:gd name="connsiteX4" fmla="*/ 1428392 w 1428392"/>
              <a:gd name="connsiteY4" fmla="*/ 1285553 h 1428392"/>
              <a:gd name="connsiteX5" fmla="*/ 1285553 w 1428392"/>
              <a:gd name="connsiteY5" fmla="*/ 1428392 h 1428392"/>
              <a:gd name="connsiteX6" fmla="*/ 142839 w 1428392"/>
              <a:gd name="connsiteY6" fmla="*/ 1428392 h 1428392"/>
              <a:gd name="connsiteX7" fmla="*/ 0 w 1428392"/>
              <a:gd name="connsiteY7" fmla="*/ 1285553 h 1428392"/>
              <a:gd name="connsiteX8" fmla="*/ 0 w 1428392"/>
              <a:gd name="connsiteY8" fmla="*/ 142839 h 142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392" h="1428392">
                <a:moveTo>
                  <a:pt x="0" y="142839"/>
                </a:moveTo>
                <a:cubicBezTo>
                  <a:pt x="0" y="63951"/>
                  <a:pt x="63951" y="0"/>
                  <a:pt x="142839" y="0"/>
                </a:cubicBezTo>
                <a:lnTo>
                  <a:pt x="1285553" y="0"/>
                </a:lnTo>
                <a:cubicBezTo>
                  <a:pt x="1364441" y="0"/>
                  <a:pt x="1428392" y="63951"/>
                  <a:pt x="1428392" y="142839"/>
                </a:cubicBezTo>
                <a:lnTo>
                  <a:pt x="1428392" y="1285553"/>
                </a:lnTo>
                <a:cubicBezTo>
                  <a:pt x="1428392" y="1364441"/>
                  <a:pt x="1364441" y="1428392"/>
                  <a:pt x="1285553" y="1428392"/>
                </a:cubicBezTo>
                <a:lnTo>
                  <a:pt x="142839" y="1428392"/>
                </a:lnTo>
                <a:cubicBezTo>
                  <a:pt x="63951" y="1428392"/>
                  <a:pt x="0" y="1364441"/>
                  <a:pt x="0" y="1285553"/>
                </a:cubicBezTo>
                <a:lnTo>
                  <a:pt x="0" y="1428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226" tIns="114226" rIns="114226" bIns="114226" numCol="1" spcCol="1270" anchor="t" anchorCtr="0">
            <a:noAutofit/>
          </a:bodyPr>
          <a:lstStyle/>
          <a:p>
            <a:pPr marL="0" lvl="0" indent="0" algn="ctr" defTabSz="844550">
              <a:lnSpc>
                <a:spcPct val="90000"/>
              </a:lnSpc>
              <a:spcBef>
                <a:spcPct val="0"/>
              </a:spcBef>
              <a:spcAft>
                <a:spcPct val="35000"/>
              </a:spcAft>
              <a:buNone/>
            </a:pPr>
            <a:r>
              <a:rPr kumimoji="1" lang="ja-JP" altLang="en-US" sz="2000" kern="1200" dirty="0"/>
              <a:t>デモンストレーション</a:t>
            </a:r>
          </a:p>
          <a:p>
            <a:pPr marL="114300" lvl="1" indent="-114300" algn="ctr" defTabSz="666750">
              <a:lnSpc>
                <a:spcPct val="90000"/>
              </a:lnSpc>
              <a:spcBef>
                <a:spcPct val="0"/>
              </a:spcBef>
              <a:spcAft>
                <a:spcPct val="15000"/>
              </a:spcAft>
              <a:buChar char="•"/>
            </a:pPr>
            <a:endParaRPr kumimoji="1" lang="ja-JP" altLang="en-US" sz="2000" kern="1200" dirty="0"/>
          </a:p>
          <a:p>
            <a:pPr marL="114300" lvl="1" indent="-114300" algn="ctr" defTabSz="666750">
              <a:lnSpc>
                <a:spcPct val="90000"/>
              </a:lnSpc>
              <a:spcBef>
                <a:spcPct val="0"/>
              </a:spcBef>
              <a:spcAft>
                <a:spcPct val="15000"/>
              </a:spcAft>
              <a:buChar char="•"/>
            </a:pPr>
            <a:endParaRPr kumimoji="1" lang="ja-JP" altLang="en-US" sz="2000" kern="1200" dirty="0"/>
          </a:p>
        </p:txBody>
      </p:sp>
      <p:sp>
        <p:nvSpPr>
          <p:cNvPr id="10" name="フリーフォーム: 図形 9">
            <a:extLst>
              <a:ext uri="{FF2B5EF4-FFF2-40B4-BE49-F238E27FC236}">
                <a16:creationId xmlns:a16="http://schemas.microsoft.com/office/drawing/2014/main" id="{C08D1DD0-CA5D-4878-BCC6-B2D40472B7C3}"/>
              </a:ext>
            </a:extLst>
          </p:cNvPr>
          <p:cNvSpPr/>
          <p:nvPr/>
        </p:nvSpPr>
        <p:spPr>
          <a:xfrm>
            <a:off x="6784548" y="5498300"/>
            <a:ext cx="275140" cy="286011"/>
          </a:xfrm>
          <a:custGeom>
            <a:avLst/>
            <a:gdLst>
              <a:gd name="connsiteX0" fmla="*/ 0 w 275140"/>
              <a:gd name="connsiteY0" fmla="*/ 68644 h 343222"/>
              <a:gd name="connsiteX1" fmla="*/ 137570 w 275140"/>
              <a:gd name="connsiteY1" fmla="*/ 68644 h 343222"/>
              <a:gd name="connsiteX2" fmla="*/ 137570 w 275140"/>
              <a:gd name="connsiteY2" fmla="*/ 0 h 343222"/>
              <a:gd name="connsiteX3" fmla="*/ 275140 w 275140"/>
              <a:gd name="connsiteY3" fmla="*/ 171611 h 343222"/>
              <a:gd name="connsiteX4" fmla="*/ 137570 w 275140"/>
              <a:gd name="connsiteY4" fmla="*/ 343222 h 343222"/>
              <a:gd name="connsiteX5" fmla="*/ 137570 w 275140"/>
              <a:gd name="connsiteY5" fmla="*/ 274578 h 343222"/>
              <a:gd name="connsiteX6" fmla="*/ 0 w 275140"/>
              <a:gd name="connsiteY6" fmla="*/ 274578 h 343222"/>
              <a:gd name="connsiteX7" fmla="*/ 0 w 275140"/>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0" h="343222">
                <a:moveTo>
                  <a:pt x="0" y="68644"/>
                </a:moveTo>
                <a:lnTo>
                  <a:pt x="137570" y="68644"/>
                </a:lnTo>
                <a:lnTo>
                  <a:pt x="137570" y="0"/>
                </a:lnTo>
                <a:lnTo>
                  <a:pt x="275140" y="171611"/>
                </a:lnTo>
                <a:lnTo>
                  <a:pt x="137570" y="343222"/>
                </a:lnTo>
                <a:lnTo>
                  <a:pt x="137570"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82542" bIns="68644" numCol="1" spcCol="1270" anchor="ctr" anchorCtr="0">
            <a:noAutofit/>
          </a:bodyPr>
          <a:lstStyle/>
          <a:p>
            <a:pPr marL="0" lvl="0" indent="0" algn="ctr" defTabSz="577850">
              <a:lnSpc>
                <a:spcPct val="90000"/>
              </a:lnSpc>
              <a:spcBef>
                <a:spcPct val="0"/>
              </a:spcBef>
              <a:spcAft>
                <a:spcPct val="35000"/>
              </a:spcAft>
              <a:buNone/>
            </a:pPr>
            <a:endParaRPr kumimoji="1" lang="ja-JP" altLang="en-US" sz="2000" kern="1200"/>
          </a:p>
        </p:txBody>
      </p:sp>
      <p:sp>
        <p:nvSpPr>
          <p:cNvPr id="11" name="フリーフォーム: 図形 10">
            <a:extLst>
              <a:ext uri="{FF2B5EF4-FFF2-40B4-BE49-F238E27FC236}">
                <a16:creationId xmlns:a16="http://schemas.microsoft.com/office/drawing/2014/main" id="{4E14FCED-2569-47B9-9E49-10A6277CB6B2}"/>
              </a:ext>
            </a:extLst>
          </p:cNvPr>
          <p:cNvSpPr/>
          <p:nvPr/>
        </p:nvSpPr>
        <p:spPr>
          <a:xfrm>
            <a:off x="7160402" y="5287752"/>
            <a:ext cx="1583548" cy="672495"/>
          </a:xfrm>
          <a:custGeom>
            <a:avLst/>
            <a:gdLst>
              <a:gd name="connsiteX0" fmla="*/ 0 w 1428392"/>
              <a:gd name="connsiteY0" fmla="*/ 142839 h 1428392"/>
              <a:gd name="connsiteX1" fmla="*/ 142839 w 1428392"/>
              <a:gd name="connsiteY1" fmla="*/ 0 h 1428392"/>
              <a:gd name="connsiteX2" fmla="*/ 1285553 w 1428392"/>
              <a:gd name="connsiteY2" fmla="*/ 0 h 1428392"/>
              <a:gd name="connsiteX3" fmla="*/ 1428392 w 1428392"/>
              <a:gd name="connsiteY3" fmla="*/ 142839 h 1428392"/>
              <a:gd name="connsiteX4" fmla="*/ 1428392 w 1428392"/>
              <a:gd name="connsiteY4" fmla="*/ 1285553 h 1428392"/>
              <a:gd name="connsiteX5" fmla="*/ 1285553 w 1428392"/>
              <a:gd name="connsiteY5" fmla="*/ 1428392 h 1428392"/>
              <a:gd name="connsiteX6" fmla="*/ 142839 w 1428392"/>
              <a:gd name="connsiteY6" fmla="*/ 1428392 h 1428392"/>
              <a:gd name="connsiteX7" fmla="*/ 0 w 1428392"/>
              <a:gd name="connsiteY7" fmla="*/ 1285553 h 1428392"/>
              <a:gd name="connsiteX8" fmla="*/ 0 w 1428392"/>
              <a:gd name="connsiteY8" fmla="*/ 142839 h 142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392" h="1428392">
                <a:moveTo>
                  <a:pt x="0" y="142839"/>
                </a:moveTo>
                <a:cubicBezTo>
                  <a:pt x="0" y="63951"/>
                  <a:pt x="63951" y="0"/>
                  <a:pt x="142839" y="0"/>
                </a:cubicBezTo>
                <a:lnTo>
                  <a:pt x="1285553" y="0"/>
                </a:lnTo>
                <a:cubicBezTo>
                  <a:pt x="1364441" y="0"/>
                  <a:pt x="1428392" y="63951"/>
                  <a:pt x="1428392" y="142839"/>
                </a:cubicBezTo>
                <a:lnTo>
                  <a:pt x="1428392" y="1285553"/>
                </a:lnTo>
                <a:cubicBezTo>
                  <a:pt x="1428392" y="1364441"/>
                  <a:pt x="1364441" y="1428392"/>
                  <a:pt x="1285553" y="1428392"/>
                </a:cubicBezTo>
                <a:lnTo>
                  <a:pt x="142839" y="1428392"/>
                </a:lnTo>
                <a:cubicBezTo>
                  <a:pt x="63951" y="1428392"/>
                  <a:pt x="0" y="1364441"/>
                  <a:pt x="0" y="1285553"/>
                </a:cubicBezTo>
                <a:lnTo>
                  <a:pt x="0" y="1428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226" tIns="114226" rIns="114226" bIns="114226" numCol="1" spcCol="1270" anchor="t" anchorCtr="0">
            <a:noAutofit/>
          </a:bodyPr>
          <a:lstStyle/>
          <a:p>
            <a:pPr marL="0" lvl="1" algn="ctr" defTabSz="666750">
              <a:lnSpc>
                <a:spcPct val="90000"/>
              </a:lnSpc>
              <a:spcBef>
                <a:spcPct val="0"/>
              </a:spcBef>
              <a:spcAft>
                <a:spcPct val="15000"/>
              </a:spcAft>
            </a:pPr>
            <a:r>
              <a:rPr kumimoji="1" lang="ja-JP" altLang="en-US" sz="2000" kern="1200" dirty="0"/>
              <a:t>コンステレーション</a:t>
            </a:r>
          </a:p>
        </p:txBody>
      </p:sp>
      <p:sp>
        <p:nvSpPr>
          <p:cNvPr id="12" name="フリーフォーム: 図形 11">
            <a:extLst>
              <a:ext uri="{FF2B5EF4-FFF2-40B4-BE49-F238E27FC236}">
                <a16:creationId xmlns:a16="http://schemas.microsoft.com/office/drawing/2014/main" id="{C9618F55-2E7A-4B7C-B2B3-8F8B4639EB6D}"/>
              </a:ext>
            </a:extLst>
          </p:cNvPr>
          <p:cNvSpPr/>
          <p:nvPr/>
        </p:nvSpPr>
        <p:spPr>
          <a:xfrm rot="16200000">
            <a:off x="3532310" y="5923271"/>
            <a:ext cx="229277" cy="343222"/>
          </a:xfrm>
          <a:custGeom>
            <a:avLst/>
            <a:gdLst>
              <a:gd name="connsiteX0" fmla="*/ 0 w 275140"/>
              <a:gd name="connsiteY0" fmla="*/ 68644 h 343222"/>
              <a:gd name="connsiteX1" fmla="*/ 137570 w 275140"/>
              <a:gd name="connsiteY1" fmla="*/ 68644 h 343222"/>
              <a:gd name="connsiteX2" fmla="*/ 137570 w 275140"/>
              <a:gd name="connsiteY2" fmla="*/ 0 h 343222"/>
              <a:gd name="connsiteX3" fmla="*/ 275140 w 275140"/>
              <a:gd name="connsiteY3" fmla="*/ 171611 h 343222"/>
              <a:gd name="connsiteX4" fmla="*/ 137570 w 275140"/>
              <a:gd name="connsiteY4" fmla="*/ 343222 h 343222"/>
              <a:gd name="connsiteX5" fmla="*/ 137570 w 275140"/>
              <a:gd name="connsiteY5" fmla="*/ 274578 h 343222"/>
              <a:gd name="connsiteX6" fmla="*/ 0 w 275140"/>
              <a:gd name="connsiteY6" fmla="*/ 274578 h 343222"/>
              <a:gd name="connsiteX7" fmla="*/ 0 w 275140"/>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0" h="343222">
                <a:moveTo>
                  <a:pt x="0" y="68644"/>
                </a:moveTo>
                <a:lnTo>
                  <a:pt x="137570" y="68644"/>
                </a:lnTo>
                <a:lnTo>
                  <a:pt x="137570" y="0"/>
                </a:lnTo>
                <a:lnTo>
                  <a:pt x="275140" y="171611"/>
                </a:lnTo>
                <a:lnTo>
                  <a:pt x="137570" y="343222"/>
                </a:lnTo>
                <a:lnTo>
                  <a:pt x="137570"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82542" bIns="68644" numCol="1" spcCol="1270" anchor="ctr" anchorCtr="0">
            <a:noAutofit/>
          </a:bodyPr>
          <a:lstStyle/>
          <a:p>
            <a:pPr marL="0" lvl="0" indent="0" algn="ctr" defTabSz="577850">
              <a:lnSpc>
                <a:spcPct val="90000"/>
              </a:lnSpc>
              <a:spcBef>
                <a:spcPct val="0"/>
              </a:spcBef>
              <a:spcAft>
                <a:spcPct val="35000"/>
              </a:spcAft>
              <a:buNone/>
            </a:pPr>
            <a:endParaRPr kumimoji="1" lang="ja-JP" altLang="en-US" sz="2000" kern="1200"/>
          </a:p>
        </p:txBody>
      </p:sp>
      <p:sp>
        <p:nvSpPr>
          <p:cNvPr id="13" name="フリーフォーム: 図形 12">
            <a:extLst>
              <a:ext uri="{FF2B5EF4-FFF2-40B4-BE49-F238E27FC236}">
                <a16:creationId xmlns:a16="http://schemas.microsoft.com/office/drawing/2014/main" id="{14CA1A93-C99A-42AF-81CB-D19093C65B02}"/>
              </a:ext>
            </a:extLst>
          </p:cNvPr>
          <p:cNvSpPr/>
          <p:nvPr/>
        </p:nvSpPr>
        <p:spPr>
          <a:xfrm>
            <a:off x="2932753" y="4275879"/>
            <a:ext cx="1428392" cy="663115"/>
          </a:xfrm>
          <a:custGeom>
            <a:avLst/>
            <a:gdLst>
              <a:gd name="connsiteX0" fmla="*/ 0 w 1428392"/>
              <a:gd name="connsiteY0" fmla="*/ 142839 h 1428392"/>
              <a:gd name="connsiteX1" fmla="*/ 142839 w 1428392"/>
              <a:gd name="connsiteY1" fmla="*/ 0 h 1428392"/>
              <a:gd name="connsiteX2" fmla="*/ 1285553 w 1428392"/>
              <a:gd name="connsiteY2" fmla="*/ 0 h 1428392"/>
              <a:gd name="connsiteX3" fmla="*/ 1428392 w 1428392"/>
              <a:gd name="connsiteY3" fmla="*/ 142839 h 1428392"/>
              <a:gd name="connsiteX4" fmla="*/ 1428392 w 1428392"/>
              <a:gd name="connsiteY4" fmla="*/ 1285553 h 1428392"/>
              <a:gd name="connsiteX5" fmla="*/ 1285553 w 1428392"/>
              <a:gd name="connsiteY5" fmla="*/ 1428392 h 1428392"/>
              <a:gd name="connsiteX6" fmla="*/ 142839 w 1428392"/>
              <a:gd name="connsiteY6" fmla="*/ 1428392 h 1428392"/>
              <a:gd name="connsiteX7" fmla="*/ 0 w 1428392"/>
              <a:gd name="connsiteY7" fmla="*/ 1285553 h 1428392"/>
              <a:gd name="connsiteX8" fmla="*/ 0 w 1428392"/>
              <a:gd name="connsiteY8" fmla="*/ 142839 h 142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392" h="1428392">
                <a:moveTo>
                  <a:pt x="0" y="142839"/>
                </a:moveTo>
                <a:cubicBezTo>
                  <a:pt x="0" y="63951"/>
                  <a:pt x="63951" y="0"/>
                  <a:pt x="142839" y="0"/>
                </a:cubicBezTo>
                <a:lnTo>
                  <a:pt x="1285553" y="0"/>
                </a:lnTo>
                <a:cubicBezTo>
                  <a:pt x="1364441" y="0"/>
                  <a:pt x="1428392" y="63951"/>
                  <a:pt x="1428392" y="142839"/>
                </a:cubicBezTo>
                <a:lnTo>
                  <a:pt x="1428392" y="1285553"/>
                </a:lnTo>
                <a:cubicBezTo>
                  <a:pt x="1428392" y="1364441"/>
                  <a:pt x="1364441" y="1428392"/>
                  <a:pt x="1285553" y="1428392"/>
                </a:cubicBezTo>
                <a:lnTo>
                  <a:pt x="142839" y="1428392"/>
                </a:lnTo>
                <a:cubicBezTo>
                  <a:pt x="63951" y="1428392"/>
                  <a:pt x="0" y="1364441"/>
                  <a:pt x="0" y="1285553"/>
                </a:cubicBezTo>
                <a:lnTo>
                  <a:pt x="0" y="1428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226" tIns="114226" rIns="114226" bIns="114226" numCol="1" spcCol="1270" anchor="t" anchorCtr="0">
            <a:noAutofit/>
          </a:bodyPr>
          <a:lstStyle/>
          <a:p>
            <a:pPr marL="0" lvl="0" indent="0" algn="ctr" defTabSz="844550">
              <a:lnSpc>
                <a:spcPct val="90000"/>
              </a:lnSpc>
              <a:spcBef>
                <a:spcPct val="0"/>
              </a:spcBef>
              <a:spcAft>
                <a:spcPct val="35000"/>
              </a:spcAft>
              <a:buNone/>
            </a:pPr>
            <a:r>
              <a:rPr kumimoji="1" lang="ja-JP" altLang="en-US" sz="2000" kern="1200" dirty="0"/>
              <a:t>既存衛星開発実績</a:t>
            </a:r>
          </a:p>
          <a:p>
            <a:pPr marL="114300" lvl="1" indent="-114300" algn="ctr" defTabSz="666750">
              <a:lnSpc>
                <a:spcPct val="90000"/>
              </a:lnSpc>
              <a:spcBef>
                <a:spcPct val="0"/>
              </a:spcBef>
              <a:spcAft>
                <a:spcPct val="15000"/>
              </a:spcAft>
              <a:buChar char="•"/>
            </a:pPr>
            <a:endParaRPr kumimoji="1" lang="ja-JP" altLang="en-US" sz="2000" kern="1200" dirty="0"/>
          </a:p>
        </p:txBody>
      </p:sp>
      <p:sp>
        <p:nvSpPr>
          <p:cNvPr id="14" name="フリーフォーム: 図形 13">
            <a:extLst>
              <a:ext uri="{FF2B5EF4-FFF2-40B4-BE49-F238E27FC236}">
                <a16:creationId xmlns:a16="http://schemas.microsoft.com/office/drawing/2014/main" id="{93EDA600-D1FB-4F3F-B6F3-E2206D1CA914}"/>
              </a:ext>
            </a:extLst>
          </p:cNvPr>
          <p:cNvSpPr/>
          <p:nvPr/>
        </p:nvSpPr>
        <p:spPr>
          <a:xfrm rot="5400000" flipV="1">
            <a:off x="3532310" y="4955641"/>
            <a:ext cx="229277" cy="343222"/>
          </a:xfrm>
          <a:custGeom>
            <a:avLst/>
            <a:gdLst>
              <a:gd name="connsiteX0" fmla="*/ 0 w 275140"/>
              <a:gd name="connsiteY0" fmla="*/ 68644 h 343222"/>
              <a:gd name="connsiteX1" fmla="*/ 137570 w 275140"/>
              <a:gd name="connsiteY1" fmla="*/ 68644 h 343222"/>
              <a:gd name="connsiteX2" fmla="*/ 137570 w 275140"/>
              <a:gd name="connsiteY2" fmla="*/ 0 h 343222"/>
              <a:gd name="connsiteX3" fmla="*/ 275140 w 275140"/>
              <a:gd name="connsiteY3" fmla="*/ 171611 h 343222"/>
              <a:gd name="connsiteX4" fmla="*/ 137570 w 275140"/>
              <a:gd name="connsiteY4" fmla="*/ 343222 h 343222"/>
              <a:gd name="connsiteX5" fmla="*/ 137570 w 275140"/>
              <a:gd name="connsiteY5" fmla="*/ 274578 h 343222"/>
              <a:gd name="connsiteX6" fmla="*/ 0 w 275140"/>
              <a:gd name="connsiteY6" fmla="*/ 274578 h 343222"/>
              <a:gd name="connsiteX7" fmla="*/ 0 w 275140"/>
              <a:gd name="connsiteY7" fmla="*/ 68644 h 34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0" h="343222">
                <a:moveTo>
                  <a:pt x="0" y="68644"/>
                </a:moveTo>
                <a:lnTo>
                  <a:pt x="137570" y="68644"/>
                </a:lnTo>
                <a:lnTo>
                  <a:pt x="137570" y="0"/>
                </a:lnTo>
                <a:lnTo>
                  <a:pt x="275140" y="171611"/>
                </a:lnTo>
                <a:lnTo>
                  <a:pt x="137570" y="343222"/>
                </a:lnTo>
                <a:lnTo>
                  <a:pt x="137570" y="274578"/>
                </a:lnTo>
                <a:lnTo>
                  <a:pt x="0" y="274578"/>
                </a:lnTo>
                <a:lnTo>
                  <a:pt x="0" y="6864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644" rIns="82542" bIns="68644" numCol="1" spcCol="1270" anchor="ctr" anchorCtr="0">
            <a:noAutofit/>
          </a:bodyPr>
          <a:lstStyle/>
          <a:p>
            <a:pPr marL="0" lvl="0" indent="0" algn="ctr" defTabSz="577850">
              <a:lnSpc>
                <a:spcPct val="90000"/>
              </a:lnSpc>
              <a:spcBef>
                <a:spcPct val="0"/>
              </a:spcBef>
              <a:spcAft>
                <a:spcPct val="35000"/>
              </a:spcAft>
              <a:buNone/>
            </a:pPr>
            <a:endParaRPr kumimoji="1" lang="ja-JP" altLang="en-US" sz="2000" kern="1200"/>
          </a:p>
        </p:txBody>
      </p:sp>
      <p:sp>
        <p:nvSpPr>
          <p:cNvPr id="15" name="フリーフォーム: 図形 14">
            <a:extLst>
              <a:ext uri="{FF2B5EF4-FFF2-40B4-BE49-F238E27FC236}">
                <a16:creationId xmlns:a16="http://schemas.microsoft.com/office/drawing/2014/main" id="{B1B89DAC-A44E-4D5B-86BF-092327DBA082}"/>
              </a:ext>
            </a:extLst>
          </p:cNvPr>
          <p:cNvSpPr/>
          <p:nvPr/>
        </p:nvSpPr>
        <p:spPr>
          <a:xfrm>
            <a:off x="2932753" y="6229514"/>
            <a:ext cx="1428392" cy="570662"/>
          </a:xfrm>
          <a:custGeom>
            <a:avLst/>
            <a:gdLst>
              <a:gd name="connsiteX0" fmla="*/ 0 w 1428392"/>
              <a:gd name="connsiteY0" fmla="*/ 142839 h 1428392"/>
              <a:gd name="connsiteX1" fmla="*/ 142839 w 1428392"/>
              <a:gd name="connsiteY1" fmla="*/ 0 h 1428392"/>
              <a:gd name="connsiteX2" fmla="*/ 1285553 w 1428392"/>
              <a:gd name="connsiteY2" fmla="*/ 0 h 1428392"/>
              <a:gd name="connsiteX3" fmla="*/ 1428392 w 1428392"/>
              <a:gd name="connsiteY3" fmla="*/ 142839 h 1428392"/>
              <a:gd name="connsiteX4" fmla="*/ 1428392 w 1428392"/>
              <a:gd name="connsiteY4" fmla="*/ 1285553 h 1428392"/>
              <a:gd name="connsiteX5" fmla="*/ 1285553 w 1428392"/>
              <a:gd name="connsiteY5" fmla="*/ 1428392 h 1428392"/>
              <a:gd name="connsiteX6" fmla="*/ 142839 w 1428392"/>
              <a:gd name="connsiteY6" fmla="*/ 1428392 h 1428392"/>
              <a:gd name="connsiteX7" fmla="*/ 0 w 1428392"/>
              <a:gd name="connsiteY7" fmla="*/ 1285553 h 1428392"/>
              <a:gd name="connsiteX8" fmla="*/ 0 w 1428392"/>
              <a:gd name="connsiteY8" fmla="*/ 142839 h 142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392" h="1428392">
                <a:moveTo>
                  <a:pt x="0" y="142839"/>
                </a:moveTo>
                <a:cubicBezTo>
                  <a:pt x="0" y="63951"/>
                  <a:pt x="63951" y="0"/>
                  <a:pt x="142839" y="0"/>
                </a:cubicBezTo>
                <a:lnTo>
                  <a:pt x="1285553" y="0"/>
                </a:lnTo>
                <a:cubicBezTo>
                  <a:pt x="1364441" y="0"/>
                  <a:pt x="1428392" y="63951"/>
                  <a:pt x="1428392" y="142839"/>
                </a:cubicBezTo>
                <a:lnTo>
                  <a:pt x="1428392" y="1285553"/>
                </a:lnTo>
                <a:cubicBezTo>
                  <a:pt x="1428392" y="1364441"/>
                  <a:pt x="1364441" y="1428392"/>
                  <a:pt x="1285553" y="1428392"/>
                </a:cubicBezTo>
                <a:lnTo>
                  <a:pt x="142839" y="1428392"/>
                </a:lnTo>
                <a:cubicBezTo>
                  <a:pt x="63951" y="1428392"/>
                  <a:pt x="0" y="1364441"/>
                  <a:pt x="0" y="1285553"/>
                </a:cubicBezTo>
                <a:lnTo>
                  <a:pt x="0" y="1428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226" tIns="114226" rIns="114226" bIns="114226" numCol="1" spcCol="1270" anchor="t" anchorCtr="0">
            <a:noAutofit/>
          </a:bodyPr>
          <a:lstStyle/>
          <a:p>
            <a:pPr marL="0" lvl="0" indent="0" algn="ctr" defTabSz="844550">
              <a:lnSpc>
                <a:spcPct val="90000"/>
              </a:lnSpc>
              <a:spcBef>
                <a:spcPct val="0"/>
              </a:spcBef>
              <a:spcAft>
                <a:spcPct val="35000"/>
              </a:spcAft>
              <a:buNone/>
            </a:pPr>
            <a:r>
              <a:rPr lang="ja-JP" altLang="en-US" sz="2000" dirty="0"/>
              <a:t>要素技術</a:t>
            </a:r>
            <a:endParaRPr kumimoji="1" lang="ja-JP" altLang="en-US" sz="2000" kern="1200" dirty="0"/>
          </a:p>
        </p:txBody>
      </p:sp>
    </p:spTree>
    <p:extLst>
      <p:ext uri="{BB962C8B-B14F-4D97-AF65-F5344CB8AC3E}">
        <p14:creationId xmlns:p14="http://schemas.microsoft.com/office/powerpoint/2010/main" val="83095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5B59F3F9-1CC7-4398-998A-B327754AF329}"/>
              </a:ext>
            </a:extLst>
          </p:cNvPr>
          <p:cNvSpPr>
            <a:spLocks noGrp="1"/>
          </p:cNvSpPr>
          <p:nvPr>
            <p:ph type="body" sz="quarter" idx="11"/>
          </p:nvPr>
        </p:nvSpPr>
        <p:spPr/>
        <p:txBody>
          <a:bodyPr/>
          <a:lstStyle/>
          <a:p>
            <a:r>
              <a:rPr lang="ja-JP" altLang="en-US" dirty="0"/>
              <a:t>地球観測センサの設計フロー</a:t>
            </a:r>
            <a:endParaRPr kumimoji="1" lang="ja-JP" altLang="en-US" dirty="0"/>
          </a:p>
        </p:txBody>
      </p:sp>
      <p:sp>
        <p:nvSpPr>
          <p:cNvPr id="23" name="フリーフォーム: 図形 22">
            <a:extLst>
              <a:ext uri="{FF2B5EF4-FFF2-40B4-BE49-F238E27FC236}">
                <a16:creationId xmlns:a16="http://schemas.microsoft.com/office/drawing/2014/main" id="{1D443F09-462F-4DAE-806E-8C26209D0163}"/>
              </a:ext>
            </a:extLst>
          </p:cNvPr>
          <p:cNvSpPr/>
          <p:nvPr/>
        </p:nvSpPr>
        <p:spPr>
          <a:xfrm flipH="1">
            <a:off x="4086579" y="3774737"/>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24" name="フリーフォーム: 図形 23">
            <a:extLst>
              <a:ext uri="{FF2B5EF4-FFF2-40B4-BE49-F238E27FC236}">
                <a16:creationId xmlns:a16="http://schemas.microsoft.com/office/drawing/2014/main" id="{8F6B9C6D-848E-45BF-AAE9-F8BFB13B893D}"/>
              </a:ext>
            </a:extLst>
          </p:cNvPr>
          <p:cNvSpPr/>
          <p:nvPr/>
        </p:nvSpPr>
        <p:spPr>
          <a:xfrm>
            <a:off x="4270252" y="3614668"/>
            <a:ext cx="751451" cy="61660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400" kern="1200" dirty="0"/>
              <a:t>送信部</a:t>
            </a:r>
          </a:p>
        </p:txBody>
      </p:sp>
      <p:sp>
        <p:nvSpPr>
          <p:cNvPr id="25" name="フリーフォーム: 図形 24">
            <a:extLst>
              <a:ext uri="{FF2B5EF4-FFF2-40B4-BE49-F238E27FC236}">
                <a16:creationId xmlns:a16="http://schemas.microsoft.com/office/drawing/2014/main" id="{802FF296-E1CE-4BD8-ABE4-6FDDC8BBFFE0}"/>
              </a:ext>
            </a:extLst>
          </p:cNvPr>
          <p:cNvSpPr/>
          <p:nvPr/>
        </p:nvSpPr>
        <p:spPr>
          <a:xfrm>
            <a:off x="4105735" y="4615293"/>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26" name="フリーフォーム: 図形 25">
            <a:extLst>
              <a:ext uri="{FF2B5EF4-FFF2-40B4-BE49-F238E27FC236}">
                <a16:creationId xmlns:a16="http://schemas.microsoft.com/office/drawing/2014/main" id="{B329C56D-04BB-430E-A7B5-6092D49357A3}"/>
              </a:ext>
            </a:extLst>
          </p:cNvPr>
          <p:cNvSpPr/>
          <p:nvPr/>
        </p:nvSpPr>
        <p:spPr>
          <a:xfrm>
            <a:off x="4265907" y="4434422"/>
            <a:ext cx="751451" cy="61660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400" kern="1200" dirty="0"/>
              <a:t>受信部</a:t>
            </a:r>
          </a:p>
        </p:txBody>
      </p:sp>
      <p:sp>
        <p:nvSpPr>
          <p:cNvPr id="27" name="フリーフォーム: 図形 26">
            <a:extLst>
              <a:ext uri="{FF2B5EF4-FFF2-40B4-BE49-F238E27FC236}">
                <a16:creationId xmlns:a16="http://schemas.microsoft.com/office/drawing/2014/main" id="{D0C84769-804F-4C29-97C5-A44A7F1E1F99}"/>
              </a:ext>
            </a:extLst>
          </p:cNvPr>
          <p:cNvSpPr/>
          <p:nvPr/>
        </p:nvSpPr>
        <p:spPr>
          <a:xfrm>
            <a:off x="2563063" y="3618679"/>
            <a:ext cx="643196" cy="1426205"/>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400" dirty="0"/>
              <a:t>衛星姿勢</a:t>
            </a:r>
            <a:endParaRPr kumimoji="1" lang="ja-JP" altLang="en-US" sz="1400" kern="1200" dirty="0"/>
          </a:p>
        </p:txBody>
      </p:sp>
      <p:sp>
        <p:nvSpPr>
          <p:cNvPr id="28" name="フリーフォーム: 図形 27">
            <a:extLst>
              <a:ext uri="{FF2B5EF4-FFF2-40B4-BE49-F238E27FC236}">
                <a16:creationId xmlns:a16="http://schemas.microsoft.com/office/drawing/2014/main" id="{35D671AE-C73B-4E0B-AD6E-53AC617A24E5}"/>
              </a:ext>
            </a:extLst>
          </p:cNvPr>
          <p:cNvSpPr/>
          <p:nvPr/>
        </p:nvSpPr>
        <p:spPr>
          <a:xfrm flipH="1">
            <a:off x="3234763" y="3794656"/>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29" name="フリーフォーム: 図形 28">
            <a:extLst>
              <a:ext uri="{FF2B5EF4-FFF2-40B4-BE49-F238E27FC236}">
                <a16:creationId xmlns:a16="http://schemas.microsoft.com/office/drawing/2014/main" id="{DC357D05-71E8-445A-9916-F009F5DC75FA}"/>
              </a:ext>
            </a:extLst>
          </p:cNvPr>
          <p:cNvSpPr/>
          <p:nvPr/>
        </p:nvSpPr>
        <p:spPr>
          <a:xfrm>
            <a:off x="3245434" y="4628484"/>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30" name="フリーフォーム: 図形 29">
            <a:extLst>
              <a:ext uri="{FF2B5EF4-FFF2-40B4-BE49-F238E27FC236}">
                <a16:creationId xmlns:a16="http://schemas.microsoft.com/office/drawing/2014/main" id="{FA57CB03-859D-46E5-9A67-9BBD4381A672}"/>
              </a:ext>
            </a:extLst>
          </p:cNvPr>
          <p:cNvSpPr/>
          <p:nvPr/>
        </p:nvSpPr>
        <p:spPr>
          <a:xfrm>
            <a:off x="1702762" y="3625632"/>
            <a:ext cx="643196" cy="1419252"/>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400" dirty="0"/>
              <a:t>大気</a:t>
            </a:r>
            <a:endParaRPr kumimoji="1" lang="ja-JP" altLang="en-US" sz="1400" kern="1200" dirty="0"/>
          </a:p>
        </p:txBody>
      </p:sp>
      <p:sp>
        <p:nvSpPr>
          <p:cNvPr id="31" name="フリーフォーム: 図形 30">
            <a:extLst>
              <a:ext uri="{FF2B5EF4-FFF2-40B4-BE49-F238E27FC236}">
                <a16:creationId xmlns:a16="http://schemas.microsoft.com/office/drawing/2014/main" id="{9AB7A56D-33B0-460C-8CDF-43DEE793C62A}"/>
              </a:ext>
            </a:extLst>
          </p:cNvPr>
          <p:cNvSpPr/>
          <p:nvPr/>
        </p:nvSpPr>
        <p:spPr>
          <a:xfrm flipH="1">
            <a:off x="2363261" y="3799894"/>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32" name="フリーフォーム: 図形 31">
            <a:extLst>
              <a:ext uri="{FF2B5EF4-FFF2-40B4-BE49-F238E27FC236}">
                <a16:creationId xmlns:a16="http://schemas.microsoft.com/office/drawing/2014/main" id="{891E14C5-EBAC-412A-A15D-7D5BA222AA0A}"/>
              </a:ext>
            </a:extLst>
          </p:cNvPr>
          <p:cNvSpPr/>
          <p:nvPr/>
        </p:nvSpPr>
        <p:spPr>
          <a:xfrm>
            <a:off x="2392554" y="4637842"/>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33" name="フリーフォーム: 図形 32">
            <a:extLst>
              <a:ext uri="{FF2B5EF4-FFF2-40B4-BE49-F238E27FC236}">
                <a16:creationId xmlns:a16="http://schemas.microsoft.com/office/drawing/2014/main" id="{0FE5C838-1141-4732-9EE8-998B9A659F0F}"/>
              </a:ext>
            </a:extLst>
          </p:cNvPr>
          <p:cNvSpPr/>
          <p:nvPr/>
        </p:nvSpPr>
        <p:spPr>
          <a:xfrm>
            <a:off x="831260" y="3626530"/>
            <a:ext cx="643196" cy="1418354"/>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kumimoji="1" lang="ja-JP" altLang="en-US" sz="1400" kern="1200" dirty="0"/>
              <a:t>地表</a:t>
            </a:r>
            <a:endParaRPr kumimoji="1" lang="en-US" altLang="ja-JP" sz="1400" kern="1200" dirty="0"/>
          </a:p>
          <a:p>
            <a:pPr marL="0" lvl="0" indent="0" algn="ctr" defTabSz="1111250">
              <a:lnSpc>
                <a:spcPct val="90000"/>
              </a:lnSpc>
              <a:spcBef>
                <a:spcPct val="0"/>
              </a:spcBef>
              <a:spcAft>
                <a:spcPct val="35000"/>
              </a:spcAft>
              <a:buNone/>
            </a:pPr>
            <a:r>
              <a:rPr lang="ja-JP" altLang="en-US" sz="1400" dirty="0"/>
              <a:t>海面</a:t>
            </a:r>
            <a:endParaRPr kumimoji="1" lang="ja-JP" altLang="en-US" sz="1400" kern="1200" dirty="0"/>
          </a:p>
        </p:txBody>
      </p:sp>
      <p:sp>
        <p:nvSpPr>
          <p:cNvPr id="34" name="フリーフォーム: 図形 33">
            <a:extLst>
              <a:ext uri="{FF2B5EF4-FFF2-40B4-BE49-F238E27FC236}">
                <a16:creationId xmlns:a16="http://schemas.microsoft.com/office/drawing/2014/main" id="{4CA8158B-DB61-4A1A-BEC2-DB39E37ACE0A}"/>
              </a:ext>
            </a:extLst>
          </p:cNvPr>
          <p:cNvSpPr/>
          <p:nvPr/>
        </p:nvSpPr>
        <p:spPr>
          <a:xfrm flipH="1">
            <a:off x="1492182" y="3795540"/>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35" name="フリーフォーム: 図形 34">
            <a:extLst>
              <a:ext uri="{FF2B5EF4-FFF2-40B4-BE49-F238E27FC236}">
                <a16:creationId xmlns:a16="http://schemas.microsoft.com/office/drawing/2014/main" id="{D8F407B2-B46E-48E3-A799-B7C8E089B054}"/>
              </a:ext>
            </a:extLst>
          </p:cNvPr>
          <p:cNvSpPr/>
          <p:nvPr/>
        </p:nvSpPr>
        <p:spPr>
          <a:xfrm>
            <a:off x="1522618" y="4663442"/>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36" name="フリーフォーム: 図形 35">
            <a:extLst>
              <a:ext uri="{FF2B5EF4-FFF2-40B4-BE49-F238E27FC236}">
                <a16:creationId xmlns:a16="http://schemas.microsoft.com/office/drawing/2014/main" id="{72D9B948-FB5D-41F2-831A-4A29EDFC0D12}"/>
              </a:ext>
            </a:extLst>
          </p:cNvPr>
          <p:cNvSpPr/>
          <p:nvPr/>
        </p:nvSpPr>
        <p:spPr>
          <a:xfrm flipH="1">
            <a:off x="5042490" y="3768474"/>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37" name="フリーフォーム: 図形 36">
            <a:extLst>
              <a:ext uri="{FF2B5EF4-FFF2-40B4-BE49-F238E27FC236}">
                <a16:creationId xmlns:a16="http://schemas.microsoft.com/office/drawing/2014/main" id="{62E3B019-5C69-49A0-AAED-A194693495A8}"/>
              </a:ext>
            </a:extLst>
          </p:cNvPr>
          <p:cNvSpPr/>
          <p:nvPr/>
        </p:nvSpPr>
        <p:spPr>
          <a:xfrm>
            <a:off x="5207644" y="3617582"/>
            <a:ext cx="751451" cy="61660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lang="ja-JP" altLang="en-US" sz="1400" dirty="0"/>
              <a:t>周波数</a:t>
            </a:r>
            <a:endParaRPr lang="en-US" altLang="ja-JP" sz="1400" dirty="0"/>
          </a:p>
          <a:p>
            <a:pPr marL="0" lvl="0" indent="0" algn="ctr" defTabSz="755650">
              <a:lnSpc>
                <a:spcPct val="90000"/>
              </a:lnSpc>
              <a:spcBef>
                <a:spcPct val="0"/>
              </a:spcBef>
              <a:spcAft>
                <a:spcPct val="35000"/>
              </a:spcAft>
              <a:buNone/>
            </a:pPr>
            <a:r>
              <a:rPr lang="ja-JP" altLang="en-US" sz="1400" dirty="0"/>
              <a:t>変換</a:t>
            </a:r>
            <a:endParaRPr kumimoji="1" lang="ja-JP" altLang="en-US" sz="1400" kern="1200" dirty="0"/>
          </a:p>
        </p:txBody>
      </p:sp>
      <p:sp>
        <p:nvSpPr>
          <p:cNvPr id="38" name="フリーフォーム: 図形 37">
            <a:extLst>
              <a:ext uri="{FF2B5EF4-FFF2-40B4-BE49-F238E27FC236}">
                <a16:creationId xmlns:a16="http://schemas.microsoft.com/office/drawing/2014/main" id="{B9FC55C0-B858-4995-9362-AF910C11FA40}"/>
              </a:ext>
            </a:extLst>
          </p:cNvPr>
          <p:cNvSpPr/>
          <p:nvPr/>
        </p:nvSpPr>
        <p:spPr>
          <a:xfrm>
            <a:off x="5052002" y="4631426"/>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39" name="フリーフォーム: 図形 38">
            <a:extLst>
              <a:ext uri="{FF2B5EF4-FFF2-40B4-BE49-F238E27FC236}">
                <a16:creationId xmlns:a16="http://schemas.microsoft.com/office/drawing/2014/main" id="{B3DFE49F-655A-4C77-B0A8-BFDFF262D072}"/>
              </a:ext>
            </a:extLst>
          </p:cNvPr>
          <p:cNvSpPr/>
          <p:nvPr/>
        </p:nvSpPr>
        <p:spPr>
          <a:xfrm>
            <a:off x="5212174" y="4434422"/>
            <a:ext cx="751451" cy="632739"/>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lang="ja-JP" altLang="en-US" sz="1400" dirty="0"/>
              <a:t>周波数</a:t>
            </a:r>
            <a:endParaRPr lang="en-US" altLang="ja-JP" sz="1400" dirty="0"/>
          </a:p>
          <a:p>
            <a:pPr marL="0" lvl="0" indent="0" algn="ctr" defTabSz="755650">
              <a:lnSpc>
                <a:spcPct val="90000"/>
              </a:lnSpc>
              <a:spcBef>
                <a:spcPct val="0"/>
              </a:spcBef>
              <a:spcAft>
                <a:spcPct val="35000"/>
              </a:spcAft>
              <a:buNone/>
            </a:pPr>
            <a:r>
              <a:rPr lang="ja-JP" altLang="en-US" sz="1400" dirty="0"/>
              <a:t>分離</a:t>
            </a:r>
            <a:endParaRPr kumimoji="1" lang="ja-JP" altLang="en-US" sz="1400" kern="1200" dirty="0"/>
          </a:p>
        </p:txBody>
      </p:sp>
      <p:sp>
        <p:nvSpPr>
          <p:cNvPr id="40" name="フリーフォーム: 図形 39">
            <a:extLst>
              <a:ext uri="{FF2B5EF4-FFF2-40B4-BE49-F238E27FC236}">
                <a16:creationId xmlns:a16="http://schemas.microsoft.com/office/drawing/2014/main" id="{1F86CE33-55AE-4983-8086-5B3AA867A0B0}"/>
              </a:ext>
            </a:extLst>
          </p:cNvPr>
          <p:cNvSpPr/>
          <p:nvPr/>
        </p:nvSpPr>
        <p:spPr>
          <a:xfrm flipH="1">
            <a:off x="5968431" y="3774737"/>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41" name="フリーフォーム: 図形 40">
            <a:extLst>
              <a:ext uri="{FF2B5EF4-FFF2-40B4-BE49-F238E27FC236}">
                <a16:creationId xmlns:a16="http://schemas.microsoft.com/office/drawing/2014/main" id="{97D33BDA-01BF-4A0C-AF9B-4629A907FE20}"/>
              </a:ext>
            </a:extLst>
          </p:cNvPr>
          <p:cNvSpPr/>
          <p:nvPr/>
        </p:nvSpPr>
        <p:spPr>
          <a:xfrm>
            <a:off x="6162787" y="3617390"/>
            <a:ext cx="751451" cy="61660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400" kern="1200" dirty="0"/>
              <a:t>発信源</a:t>
            </a:r>
          </a:p>
        </p:txBody>
      </p:sp>
      <p:sp>
        <p:nvSpPr>
          <p:cNvPr id="42" name="フリーフォーム: 図形 41">
            <a:extLst>
              <a:ext uri="{FF2B5EF4-FFF2-40B4-BE49-F238E27FC236}">
                <a16:creationId xmlns:a16="http://schemas.microsoft.com/office/drawing/2014/main" id="{50150BB9-FD69-4525-BA9E-C73D1FA4CAB6}"/>
              </a:ext>
            </a:extLst>
          </p:cNvPr>
          <p:cNvSpPr/>
          <p:nvPr/>
        </p:nvSpPr>
        <p:spPr>
          <a:xfrm>
            <a:off x="6009421" y="4631426"/>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43" name="フリーフォーム: 図形 42">
            <a:extLst>
              <a:ext uri="{FF2B5EF4-FFF2-40B4-BE49-F238E27FC236}">
                <a16:creationId xmlns:a16="http://schemas.microsoft.com/office/drawing/2014/main" id="{37069E25-5F82-4024-8A8D-820D2F6CED94}"/>
              </a:ext>
            </a:extLst>
          </p:cNvPr>
          <p:cNvSpPr/>
          <p:nvPr/>
        </p:nvSpPr>
        <p:spPr>
          <a:xfrm>
            <a:off x="6169593" y="4434422"/>
            <a:ext cx="751451" cy="632739"/>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400" kern="1200" dirty="0"/>
              <a:t>検出器</a:t>
            </a:r>
            <a:endParaRPr kumimoji="1" lang="en-US" altLang="ja-JP" sz="1400" kern="1200" dirty="0"/>
          </a:p>
        </p:txBody>
      </p:sp>
      <p:sp>
        <p:nvSpPr>
          <p:cNvPr id="44" name="フリーフォーム: 図形 43">
            <a:extLst>
              <a:ext uri="{FF2B5EF4-FFF2-40B4-BE49-F238E27FC236}">
                <a16:creationId xmlns:a16="http://schemas.microsoft.com/office/drawing/2014/main" id="{E2757723-E69D-4ACA-8329-7A15FA42491C}"/>
              </a:ext>
            </a:extLst>
          </p:cNvPr>
          <p:cNvSpPr/>
          <p:nvPr/>
        </p:nvSpPr>
        <p:spPr>
          <a:xfrm>
            <a:off x="6966815" y="4639510"/>
            <a:ext cx="159308" cy="25486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45" name="フリーフォーム: 図形 44">
            <a:extLst>
              <a:ext uri="{FF2B5EF4-FFF2-40B4-BE49-F238E27FC236}">
                <a16:creationId xmlns:a16="http://schemas.microsoft.com/office/drawing/2014/main" id="{CC8A34E7-293B-48E0-A6DE-B95B0FBEBB38}"/>
              </a:ext>
            </a:extLst>
          </p:cNvPr>
          <p:cNvSpPr/>
          <p:nvPr/>
        </p:nvSpPr>
        <p:spPr>
          <a:xfrm flipH="1">
            <a:off x="6955683" y="3797882"/>
            <a:ext cx="159308" cy="21682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46" name="フリーフォーム: 図形 45">
            <a:extLst>
              <a:ext uri="{FF2B5EF4-FFF2-40B4-BE49-F238E27FC236}">
                <a16:creationId xmlns:a16="http://schemas.microsoft.com/office/drawing/2014/main" id="{64EF979E-F0E9-445F-8BB7-BE1270A3FA88}"/>
              </a:ext>
            </a:extLst>
          </p:cNvPr>
          <p:cNvSpPr/>
          <p:nvPr/>
        </p:nvSpPr>
        <p:spPr>
          <a:xfrm>
            <a:off x="7150448" y="3623615"/>
            <a:ext cx="865498" cy="1421269"/>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400" dirty="0"/>
              <a:t>信号</a:t>
            </a:r>
            <a:endParaRPr lang="en-US" altLang="ja-JP" sz="1400" dirty="0"/>
          </a:p>
          <a:p>
            <a:pPr marL="0" lvl="0" indent="0" algn="ctr" defTabSz="1111250">
              <a:lnSpc>
                <a:spcPct val="90000"/>
              </a:lnSpc>
              <a:spcBef>
                <a:spcPct val="0"/>
              </a:spcBef>
              <a:spcAft>
                <a:spcPct val="35000"/>
              </a:spcAft>
              <a:buNone/>
            </a:pPr>
            <a:r>
              <a:rPr lang="ja-JP" altLang="en-US" sz="1400" dirty="0"/>
              <a:t>制御</a:t>
            </a:r>
            <a:endParaRPr lang="en-US" altLang="ja-JP" sz="1400" dirty="0"/>
          </a:p>
          <a:p>
            <a:pPr marL="0" lvl="0" indent="0" algn="ctr" defTabSz="1111250">
              <a:lnSpc>
                <a:spcPct val="90000"/>
              </a:lnSpc>
              <a:spcBef>
                <a:spcPct val="0"/>
              </a:spcBef>
              <a:spcAft>
                <a:spcPct val="35000"/>
              </a:spcAft>
              <a:buNone/>
            </a:pPr>
            <a:r>
              <a:rPr lang="ja-JP" altLang="en-US" sz="1400" dirty="0"/>
              <a:t>処理</a:t>
            </a:r>
            <a:endParaRPr lang="en-US" altLang="ja-JP" sz="1400" dirty="0"/>
          </a:p>
          <a:p>
            <a:pPr marL="0" lvl="0" indent="0" algn="ctr" defTabSz="1111250">
              <a:lnSpc>
                <a:spcPct val="90000"/>
              </a:lnSpc>
              <a:spcBef>
                <a:spcPct val="0"/>
              </a:spcBef>
              <a:spcAft>
                <a:spcPct val="35000"/>
              </a:spcAft>
              <a:buNone/>
            </a:pPr>
            <a:r>
              <a:rPr lang="ja-JP" altLang="en-US" sz="1400" dirty="0"/>
              <a:t>部</a:t>
            </a:r>
            <a:endParaRPr kumimoji="1" lang="ja-JP" altLang="en-US" sz="1400" kern="1200" dirty="0"/>
          </a:p>
        </p:txBody>
      </p:sp>
      <p:sp>
        <p:nvSpPr>
          <p:cNvPr id="47" name="フリーフォーム: 図形 46">
            <a:extLst>
              <a:ext uri="{FF2B5EF4-FFF2-40B4-BE49-F238E27FC236}">
                <a16:creationId xmlns:a16="http://schemas.microsoft.com/office/drawing/2014/main" id="{2351D37C-2AF1-42D0-95EE-D9D46E558A73}"/>
              </a:ext>
            </a:extLst>
          </p:cNvPr>
          <p:cNvSpPr/>
          <p:nvPr/>
        </p:nvSpPr>
        <p:spPr>
          <a:xfrm>
            <a:off x="7154161" y="5469650"/>
            <a:ext cx="868351" cy="61660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400" kern="1200" dirty="0"/>
              <a:t>信号</a:t>
            </a:r>
            <a:endParaRPr kumimoji="1" lang="en-US" altLang="ja-JP" sz="1400" kern="1200" dirty="0"/>
          </a:p>
          <a:p>
            <a:pPr marL="0" lvl="0" indent="0" algn="ctr" defTabSz="755650">
              <a:lnSpc>
                <a:spcPct val="90000"/>
              </a:lnSpc>
              <a:spcBef>
                <a:spcPct val="0"/>
              </a:spcBef>
              <a:spcAft>
                <a:spcPct val="35000"/>
              </a:spcAft>
              <a:buNone/>
            </a:pPr>
            <a:r>
              <a:rPr kumimoji="1" lang="ja-JP" altLang="en-US" sz="1400" kern="1200" dirty="0"/>
              <a:t>復元</a:t>
            </a:r>
          </a:p>
        </p:txBody>
      </p:sp>
      <p:sp>
        <p:nvSpPr>
          <p:cNvPr id="48" name="フリーフォーム: 図形 47">
            <a:extLst>
              <a:ext uri="{FF2B5EF4-FFF2-40B4-BE49-F238E27FC236}">
                <a16:creationId xmlns:a16="http://schemas.microsoft.com/office/drawing/2014/main" id="{5C0690E6-685E-4EC5-A243-28509CE7153C}"/>
              </a:ext>
            </a:extLst>
          </p:cNvPr>
          <p:cNvSpPr/>
          <p:nvPr/>
        </p:nvSpPr>
        <p:spPr>
          <a:xfrm>
            <a:off x="5612352" y="5469650"/>
            <a:ext cx="1336040" cy="61660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400" kern="1200" dirty="0"/>
              <a:t>インパルス</a:t>
            </a:r>
            <a:endParaRPr kumimoji="1" lang="en-US" altLang="ja-JP" sz="1400" kern="1200" dirty="0"/>
          </a:p>
          <a:p>
            <a:pPr marL="0" lvl="0" indent="0" algn="ctr" defTabSz="755650">
              <a:lnSpc>
                <a:spcPct val="90000"/>
              </a:lnSpc>
              <a:spcBef>
                <a:spcPct val="0"/>
              </a:spcBef>
              <a:spcAft>
                <a:spcPct val="35000"/>
              </a:spcAft>
              <a:buNone/>
            </a:pPr>
            <a:r>
              <a:rPr kumimoji="1" lang="ja-JP" altLang="en-US" sz="1400" kern="1200" dirty="0"/>
              <a:t>応答補正</a:t>
            </a:r>
          </a:p>
        </p:txBody>
      </p:sp>
      <p:sp>
        <p:nvSpPr>
          <p:cNvPr id="49" name="フリーフォーム: 図形 48">
            <a:extLst>
              <a:ext uri="{FF2B5EF4-FFF2-40B4-BE49-F238E27FC236}">
                <a16:creationId xmlns:a16="http://schemas.microsoft.com/office/drawing/2014/main" id="{863028EF-80F8-49EA-B68D-6D619A11594D}"/>
              </a:ext>
            </a:extLst>
          </p:cNvPr>
          <p:cNvSpPr/>
          <p:nvPr/>
        </p:nvSpPr>
        <p:spPr>
          <a:xfrm>
            <a:off x="4070542" y="5469650"/>
            <a:ext cx="1336040" cy="61660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400" kern="1200" dirty="0"/>
              <a:t>ラジオメトリック補正</a:t>
            </a:r>
          </a:p>
        </p:txBody>
      </p:sp>
      <p:sp>
        <p:nvSpPr>
          <p:cNvPr id="50" name="フリーフォーム: 図形 49">
            <a:extLst>
              <a:ext uri="{FF2B5EF4-FFF2-40B4-BE49-F238E27FC236}">
                <a16:creationId xmlns:a16="http://schemas.microsoft.com/office/drawing/2014/main" id="{C7639E29-9CBF-40C2-9FC3-FB167BCE199D}"/>
              </a:ext>
            </a:extLst>
          </p:cNvPr>
          <p:cNvSpPr/>
          <p:nvPr/>
        </p:nvSpPr>
        <p:spPr>
          <a:xfrm>
            <a:off x="2528731" y="5469650"/>
            <a:ext cx="1336040" cy="61660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lang="ja-JP" altLang="en-US" sz="1400" dirty="0"/>
              <a:t>ジオ</a:t>
            </a:r>
            <a:r>
              <a:rPr kumimoji="1" lang="ja-JP" altLang="en-US" sz="1400" kern="1200" dirty="0"/>
              <a:t>メトリック補正</a:t>
            </a:r>
          </a:p>
        </p:txBody>
      </p:sp>
      <p:sp>
        <p:nvSpPr>
          <p:cNvPr id="51" name="フリーフォーム: 図形 50">
            <a:extLst>
              <a:ext uri="{FF2B5EF4-FFF2-40B4-BE49-F238E27FC236}">
                <a16:creationId xmlns:a16="http://schemas.microsoft.com/office/drawing/2014/main" id="{5A2815EA-E2D2-4012-A526-CF85BDB1ADA6}"/>
              </a:ext>
            </a:extLst>
          </p:cNvPr>
          <p:cNvSpPr/>
          <p:nvPr/>
        </p:nvSpPr>
        <p:spPr>
          <a:xfrm>
            <a:off x="1705515" y="5469649"/>
            <a:ext cx="642734" cy="61660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lang="ja-JP" altLang="en-US" sz="1400" dirty="0"/>
              <a:t>大気補正</a:t>
            </a:r>
            <a:endParaRPr kumimoji="1" lang="ja-JP" altLang="en-US" sz="1400" kern="1200" dirty="0"/>
          </a:p>
        </p:txBody>
      </p:sp>
      <p:sp>
        <p:nvSpPr>
          <p:cNvPr id="52" name="フリーフォーム: 図形 51">
            <a:extLst>
              <a:ext uri="{FF2B5EF4-FFF2-40B4-BE49-F238E27FC236}">
                <a16:creationId xmlns:a16="http://schemas.microsoft.com/office/drawing/2014/main" id="{594D246B-BA57-42A8-9EB7-05510EF62B69}"/>
              </a:ext>
            </a:extLst>
          </p:cNvPr>
          <p:cNvSpPr/>
          <p:nvPr/>
        </p:nvSpPr>
        <p:spPr>
          <a:xfrm>
            <a:off x="848410" y="5469650"/>
            <a:ext cx="626044" cy="61660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100" kern="1200" dirty="0"/>
              <a:t>プロダクト</a:t>
            </a:r>
          </a:p>
        </p:txBody>
      </p:sp>
      <p:sp>
        <p:nvSpPr>
          <p:cNvPr id="53" name="フリーフォーム: 図形 52">
            <a:extLst>
              <a:ext uri="{FF2B5EF4-FFF2-40B4-BE49-F238E27FC236}">
                <a16:creationId xmlns:a16="http://schemas.microsoft.com/office/drawing/2014/main" id="{70EF0484-563D-4626-A657-5DA6D57A53BC}"/>
              </a:ext>
            </a:extLst>
          </p:cNvPr>
          <p:cNvSpPr/>
          <p:nvPr/>
        </p:nvSpPr>
        <p:spPr>
          <a:xfrm flipH="1">
            <a:off x="6971624" y="5669541"/>
            <a:ext cx="159308" cy="21682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a:solidFill>
            <a:srgbClr val="ADB5C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54" name="フリーフォーム: 図形 53">
            <a:extLst>
              <a:ext uri="{FF2B5EF4-FFF2-40B4-BE49-F238E27FC236}">
                <a16:creationId xmlns:a16="http://schemas.microsoft.com/office/drawing/2014/main" id="{EDE9CC90-8F1F-46C1-AEBF-BC72A57B9F8A}"/>
              </a:ext>
            </a:extLst>
          </p:cNvPr>
          <p:cNvSpPr/>
          <p:nvPr/>
        </p:nvSpPr>
        <p:spPr>
          <a:xfrm flipH="1">
            <a:off x="5429813" y="5669541"/>
            <a:ext cx="159308" cy="21682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a:solidFill>
            <a:srgbClr val="ADB5C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55" name="フリーフォーム: 図形 54">
            <a:extLst>
              <a:ext uri="{FF2B5EF4-FFF2-40B4-BE49-F238E27FC236}">
                <a16:creationId xmlns:a16="http://schemas.microsoft.com/office/drawing/2014/main" id="{69969447-248F-4887-BC21-328E72F3BE91}"/>
              </a:ext>
            </a:extLst>
          </p:cNvPr>
          <p:cNvSpPr/>
          <p:nvPr/>
        </p:nvSpPr>
        <p:spPr>
          <a:xfrm flipH="1">
            <a:off x="2346192" y="5669541"/>
            <a:ext cx="159308" cy="21682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a:solidFill>
            <a:srgbClr val="ADB5C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56" name="フリーフォーム: 図形 55">
            <a:extLst>
              <a:ext uri="{FF2B5EF4-FFF2-40B4-BE49-F238E27FC236}">
                <a16:creationId xmlns:a16="http://schemas.microsoft.com/office/drawing/2014/main" id="{725B1806-35A3-4534-8F78-0ECF9491C530}"/>
              </a:ext>
            </a:extLst>
          </p:cNvPr>
          <p:cNvSpPr/>
          <p:nvPr/>
        </p:nvSpPr>
        <p:spPr>
          <a:xfrm flipH="1">
            <a:off x="3888002" y="5669541"/>
            <a:ext cx="159308" cy="21682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a:solidFill>
            <a:srgbClr val="ADB5C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57" name="フリーフォーム: 図形 56">
            <a:extLst>
              <a:ext uri="{FF2B5EF4-FFF2-40B4-BE49-F238E27FC236}">
                <a16:creationId xmlns:a16="http://schemas.microsoft.com/office/drawing/2014/main" id="{8F90A268-E1F2-48BD-B6F1-78F6B1ACEC3D}"/>
              </a:ext>
            </a:extLst>
          </p:cNvPr>
          <p:cNvSpPr/>
          <p:nvPr/>
        </p:nvSpPr>
        <p:spPr>
          <a:xfrm flipH="1">
            <a:off x="1497687" y="5669541"/>
            <a:ext cx="159308" cy="216824"/>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a:solidFill>
            <a:srgbClr val="ADB5C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400" kern="1200"/>
          </a:p>
        </p:txBody>
      </p:sp>
      <p:sp>
        <p:nvSpPr>
          <p:cNvPr id="58" name="U ターン矢印 130">
            <a:extLst>
              <a:ext uri="{FF2B5EF4-FFF2-40B4-BE49-F238E27FC236}">
                <a16:creationId xmlns:a16="http://schemas.microsoft.com/office/drawing/2014/main" id="{F1A48B5A-0C54-4CFE-BC21-047C66FB8D2B}"/>
              </a:ext>
            </a:extLst>
          </p:cNvPr>
          <p:cNvSpPr/>
          <p:nvPr/>
        </p:nvSpPr>
        <p:spPr>
          <a:xfrm rot="5400000">
            <a:off x="7454588" y="4907057"/>
            <a:ext cx="1575952" cy="382664"/>
          </a:xfrm>
          <a:prstGeom prst="uturnArrow">
            <a:avLst>
              <a:gd name="adj1" fmla="val 30491"/>
              <a:gd name="adj2" fmla="val 22927"/>
              <a:gd name="adj3" fmla="val 37539"/>
              <a:gd name="adj4" fmla="val 41700"/>
              <a:gd name="adj5" fmla="val 100000"/>
            </a:avLst>
          </a:prstGeom>
          <a:solidFill>
            <a:srgbClr val="ADB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59" name="フリーフォーム: 図形 58">
            <a:extLst>
              <a:ext uri="{FF2B5EF4-FFF2-40B4-BE49-F238E27FC236}">
                <a16:creationId xmlns:a16="http://schemas.microsoft.com/office/drawing/2014/main" id="{8AD9632A-86CC-4D7A-A11E-C0EB3FC42FB3}"/>
              </a:ext>
            </a:extLst>
          </p:cNvPr>
          <p:cNvSpPr/>
          <p:nvPr/>
        </p:nvSpPr>
        <p:spPr>
          <a:xfrm>
            <a:off x="3423364" y="3625631"/>
            <a:ext cx="643196" cy="1425398"/>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400" dirty="0"/>
              <a:t>走査系</a:t>
            </a:r>
            <a:endParaRPr kumimoji="1" lang="ja-JP" altLang="en-US" sz="1400" kern="1200" dirty="0"/>
          </a:p>
        </p:txBody>
      </p:sp>
      <p:sp>
        <p:nvSpPr>
          <p:cNvPr id="60" name="四角形: 角を丸くする 59">
            <a:extLst>
              <a:ext uri="{FF2B5EF4-FFF2-40B4-BE49-F238E27FC236}">
                <a16:creationId xmlns:a16="http://schemas.microsoft.com/office/drawing/2014/main" id="{E5679D80-2FEF-4ADD-8820-CEE3D49BEFB9}"/>
              </a:ext>
            </a:extLst>
          </p:cNvPr>
          <p:cNvSpPr/>
          <p:nvPr/>
        </p:nvSpPr>
        <p:spPr>
          <a:xfrm>
            <a:off x="1635993" y="5339607"/>
            <a:ext cx="6659597" cy="879143"/>
          </a:xfrm>
          <a:prstGeom prst="roundRect">
            <a:avLst/>
          </a:prstGeom>
          <a:noFill/>
          <a:ln w="19050">
            <a:solidFill>
              <a:srgbClr val="54858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1" name="テキスト ボックス 60">
            <a:extLst>
              <a:ext uri="{FF2B5EF4-FFF2-40B4-BE49-F238E27FC236}">
                <a16:creationId xmlns:a16="http://schemas.microsoft.com/office/drawing/2014/main" id="{422314F2-7B8C-403E-9A1D-E4DEC781A586}"/>
              </a:ext>
            </a:extLst>
          </p:cNvPr>
          <p:cNvSpPr txBox="1"/>
          <p:nvPr/>
        </p:nvSpPr>
        <p:spPr>
          <a:xfrm>
            <a:off x="164320" y="5099796"/>
            <a:ext cx="1443024" cy="400110"/>
          </a:xfrm>
          <a:prstGeom prst="rect">
            <a:avLst/>
          </a:prstGeom>
          <a:noFill/>
        </p:spPr>
        <p:txBody>
          <a:bodyPr wrap="none" rtlCol="0">
            <a:spAutoFit/>
          </a:bodyPr>
          <a:lstStyle/>
          <a:p>
            <a:r>
              <a:rPr lang="ja-JP" altLang="en-US" sz="2000" b="1" dirty="0">
                <a:solidFill>
                  <a:schemeClr val="accent6">
                    <a:lumMod val="75000"/>
                  </a:schemeClr>
                </a:solidFill>
              </a:rPr>
              <a:t>補正処理部</a:t>
            </a:r>
            <a:endParaRPr kumimoji="1" lang="ja-JP" altLang="en-US" sz="2000" b="1" dirty="0">
              <a:solidFill>
                <a:schemeClr val="accent6">
                  <a:lumMod val="75000"/>
                </a:schemeClr>
              </a:solidFill>
            </a:endParaRPr>
          </a:p>
        </p:txBody>
      </p:sp>
      <p:sp>
        <p:nvSpPr>
          <p:cNvPr id="62" name="フリーフォーム: 図形 61">
            <a:extLst>
              <a:ext uri="{FF2B5EF4-FFF2-40B4-BE49-F238E27FC236}">
                <a16:creationId xmlns:a16="http://schemas.microsoft.com/office/drawing/2014/main" id="{4F7CED58-9589-4CE5-9251-43EF8FC2D9A9}"/>
              </a:ext>
            </a:extLst>
          </p:cNvPr>
          <p:cNvSpPr/>
          <p:nvPr/>
        </p:nvSpPr>
        <p:spPr>
          <a:xfrm>
            <a:off x="6494914" y="2281891"/>
            <a:ext cx="1527597" cy="732405"/>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en-US" altLang="ja-JP" sz="1600" kern="1200" dirty="0"/>
              <a:t>SNR</a:t>
            </a:r>
            <a:r>
              <a:rPr kumimoji="1" lang="ja-JP" altLang="en-US" sz="1600" kern="1200" dirty="0"/>
              <a:t>、</a:t>
            </a:r>
            <a:r>
              <a:rPr kumimoji="1" lang="en-US" altLang="ja-JP" sz="1600" kern="1200" dirty="0"/>
              <a:t>NEΔT</a:t>
            </a:r>
          </a:p>
        </p:txBody>
      </p:sp>
      <p:sp>
        <p:nvSpPr>
          <p:cNvPr id="63" name="フリーフォーム: 図形 62">
            <a:extLst>
              <a:ext uri="{FF2B5EF4-FFF2-40B4-BE49-F238E27FC236}">
                <a16:creationId xmlns:a16="http://schemas.microsoft.com/office/drawing/2014/main" id="{F842A57B-D5B9-40C4-9475-D50C47DAD901}"/>
              </a:ext>
            </a:extLst>
          </p:cNvPr>
          <p:cNvSpPr/>
          <p:nvPr/>
        </p:nvSpPr>
        <p:spPr>
          <a:xfrm>
            <a:off x="4608639" y="2281891"/>
            <a:ext cx="1527597" cy="732405"/>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600" kern="1200" dirty="0"/>
              <a:t>波長域</a:t>
            </a:r>
            <a:endParaRPr kumimoji="1" lang="en-US" altLang="ja-JP" sz="1600" kern="1200" dirty="0"/>
          </a:p>
          <a:p>
            <a:pPr marL="0" lvl="0" indent="0" algn="ctr" defTabSz="755650">
              <a:lnSpc>
                <a:spcPct val="90000"/>
              </a:lnSpc>
              <a:spcBef>
                <a:spcPct val="0"/>
              </a:spcBef>
              <a:spcAft>
                <a:spcPct val="35000"/>
              </a:spcAft>
              <a:buNone/>
            </a:pPr>
            <a:r>
              <a:rPr kumimoji="1" lang="ja-JP" altLang="en-US" sz="1600" kern="1200" dirty="0"/>
              <a:t>周波数帯域</a:t>
            </a:r>
            <a:endParaRPr kumimoji="1" lang="en-US" altLang="ja-JP" sz="1600" kern="1200" dirty="0"/>
          </a:p>
        </p:txBody>
      </p:sp>
      <p:sp>
        <p:nvSpPr>
          <p:cNvPr id="64" name="フリーフォーム: 図形 63">
            <a:extLst>
              <a:ext uri="{FF2B5EF4-FFF2-40B4-BE49-F238E27FC236}">
                <a16:creationId xmlns:a16="http://schemas.microsoft.com/office/drawing/2014/main" id="{B334AE08-118E-4432-8D9D-4B880493F147}"/>
              </a:ext>
            </a:extLst>
          </p:cNvPr>
          <p:cNvSpPr/>
          <p:nvPr/>
        </p:nvSpPr>
        <p:spPr>
          <a:xfrm>
            <a:off x="2722363" y="2292396"/>
            <a:ext cx="1527597" cy="732405"/>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600" kern="1200" dirty="0"/>
              <a:t>空間分解能</a:t>
            </a:r>
            <a:endParaRPr kumimoji="1" lang="en-US" altLang="ja-JP" sz="1600" kern="1200" dirty="0"/>
          </a:p>
          <a:p>
            <a:pPr marL="0" lvl="0" indent="0" algn="ctr" defTabSz="755650">
              <a:lnSpc>
                <a:spcPct val="90000"/>
              </a:lnSpc>
              <a:spcBef>
                <a:spcPct val="0"/>
              </a:spcBef>
              <a:spcAft>
                <a:spcPct val="35000"/>
              </a:spcAft>
              <a:buNone/>
            </a:pPr>
            <a:r>
              <a:rPr lang="ja-JP" altLang="en-US" sz="1600" dirty="0"/>
              <a:t>刈幅</a:t>
            </a:r>
            <a:endParaRPr kumimoji="1" lang="en-US" altLang="ja-JP" sz="1600" kern="1200" dirty="0"/>
          </a:p>
        </p:txBody>
      </p:sp>
      <p:sp>
        <p:nvSpPr>
          <p:cNvPr id="65" name="テキスト ボックス 64">
            <a:extLst>
              <a:ext uri="{FF2B5EF4-FFF2-40B4-BE49-F238E27FC236}">
                <a16:creationId xmlns:a16="http://schemas.microsoft.com/office/drawing/2014/main" id="{F31308F3-50E3-4A7C-84AF-9F56534BB9F9}"/>
              </a:ext>
            </a:extLst>
          </p:cNvPr>
          <p:cNvSpPr txBox="1"/>
          <p:nvPr/>
        </p:nvSpPr>
        <p:spPr>
          <a:xfrm>
            <a:off x="144000" y="3176327"/>
            <a:ext cx="2449710" cy="400110"/>
          </a:xfrm>
          <a:prstGeom prst="rect">
            <a:avLst/>
          </a:prstGeom>
          <a:noFill/>
        </p:spPr>
        <p:txBody>
          <a:bodyPr wrap="none" rtlCol="0">
            <a:spAutoFit/>
          </a:bodyPr>
          <a:lstStyle/>
          <a:p>
            <a:r>
              <a:rPr kumimoji="1" lang="ja-JP" altLang="en-US" sz="2000" b="1" dirty="0">
                <a:solidFill>
                  <a:srgbClr val="0070C0"/>
                </a:solidFill>
              </a:rPr>
              <a:t>センサハードウェア</a:t>
            </a:r>
          </a:p>
        </p:txBody>
      </p:sp>
      <p:sp>
        <p:nvSpPr>
          <p:cNvPr id="66" name="テキスト ボックス 65">
            <a:extLst>
              <a:ext uri="{FF2B5EF4-FFF2-40B4-BE49-F238E27FC236}">
                <a16:creationId xmlns:a16="http://schemas.microsoft.com/office/drawing/2014/main" id="{36394088-93BF-4C59-B828-49A0709D9C50}"/>
              </a:ext>
            </a:extLst>
          </p:cNvPr>
          <p:cNvSpPr txBox="1"/>
          <p:nvPr/>
        </p:nvSpPr>
        <p:spPr>
          <a:xfrm>
            <a:off x="144000" y="1923777"/>
            <a:ext cx="2701381" cy="400110"/>
          </a:xfrm>
          <a:prstGeom prst="rect">
            <a:avLst/>
          </a:prstGeom>
          <a:noFill/>
        </p:spPr>
        <p:txBody>
          <a:bodyPr wrap="none" rtlCol="0">
            <a:spAutoFit/>
          </a:bodyPr>
          <a:lstStyle/>
          <a:p>
            <a:r>
              <a:rPr kumimoji="1" lang="ja-JP" altLang="en-US" sz="2000" b="1" dirty="0">
                <a:solidFill>
                  <a:srgbClr val="DC8583"/>
                </a:solidFill>
              </a:rPr>
              <a:t>センサリソース・性能</a:t>
            </a:r>
          </a:p>
        </p:txBody>
      </p:sp>
      <p:sp>
        <p:nvSpPr>
          <p:cNvPr id="67" name="フリーフォーム: 図形 66">
            <a:extLst>
              <a:ext uri="{FF2B5EF4-FFF2-40B4-BE49-F238E27FC236}">
                <a16:creationId xmlns:a16="http://schemas.microsoft.com/office/drawing/2014/main" id="{4CEF213A-F3E5-454C-8305-775615A6EC14}"/>
              </a:ext>
            </a:extLst>
          </p:cNvPr>
          <p:cNvSpPr/>
          <p:nvPr/>
        </p:nvSpPr>
        <p:spPr>
          <a:xfrm>
            <a:off x="848410" y="2315181"/>
            <a:ext cx="1515274" cy="732405"/>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600" kern="1200" dirty="0"/>
              <a:t>質量、寸法、消費電力</a:t>
            </a:r>
            <a:endParaRPr kumimoji="1" lang="en-US" altLang="ja-JP" sz="1600" kern="1200" dirty="0"/>
          </a:p>
        </p:txBody>
      </p:sp>
      <p:sp>
        <p:nvSpPr>
          <p:cNvPr id="83" name="タイトル 1">
            <a:extLst>
              <a:ext uri="{FF2B5EF4-FFF2-40B4-BE49-F238E27FC236}">
                <a16:creationId xmlns:a16="http://schemas.microsoft.com/office/drawing/2014/main" id="{5EC08215-1283-4DC8-8CEC-915A34A7ED6A}"/>
              </a:ext>
            </a:extLst>
          </p:cNvPr>
          <p:cNvSpPr>
            <a:spLocks noGrp="1"/>
          </p:cNvSpPr>
          <p:nvPr>
            <p:ph type="title"/>
          </p:nvPr>
        </p:nvSpPr>
        <p:spPr>
          <a:xfrm>
            <a:off x="1480857" y="6093785"/>
            <a:ext cx="8324850" cy="938159"/>
          </a:xfrm>
        </p:spPr>
        <p:txBody>
          <a:bodyPr/>
          <a:lstStyle/>
          <a:p>
            <a:r>
              <a:rPr kumimoji="1" lang="ja-JP" altLang="en-US" dirty="0"/>
              <a:t>⇒超小型衛星搭載センサ検討に応用</a:t>
            </a:r>
          </a:p>
        </p:txBody>
      </p:sp>
      <p:sp>
        <p:nvSpPr>
          <p:cNvPr id="68" name="タイトル 1">
            <a:extLst>
              <a:ext uri="{FF2B5EF4-FFF2-40B4-BE49-F238E27FC236}">
                <a16:creationId xmlns:a16="http://schemas.microsoft.com/office/drawing/2014/main" id="{1D04F741-B5E6-4336-9BFB-2E5F7B7264C2}"/>
              </a:ext>
            </a:extLst>
          </p:cNvPr>
          <p:cNvSpPr txBox="1">
            <a:spLocks/>
          </p:cNvSpPr>
          <p:nvPr/>
        </p:nvSpPr>
        <p:spPr>
          <a:xfrm>
            <a:off x="738960" y="732127"/>
            <a:ext cx="7785117" cy="538003"/>
          </a:xfrm>
          <a:prstGeom prst="rect">
            <a:avLst/>
          </a:prstGeom>
          <a:solidFill>
            <a:srgbClr val="FEDDB2"/>
          </a:solid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2700" b="1"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dirty="0"/>
              <a:t>構成する各要素を観測信号の流れに沿いモデル化</a:t>
            </a:r>
          </a:p>
        </p:txBody>
      </p:sp>
      <p:sp>
        <p:nvSpPr>
          <p:cNvPr id="69" name="矢印: 上下 68">
            <a:extLst>
              <a:ext uri="{FF2B5EF4-FFF2-40B4-BE49-F238E27FC236}">
                <a16:creationId xmlns:a16="http://schemas.microsoft.com/office/drawing/2014/main" id="{BBC01E3D-707C-438D-9DC0-E58D0DA13755}"/>
              </a:ext>
            </a:extLst>
          </p:cNvPr>
          <p:cNvSpPr/>
          <p:nvPr/>
        </p:nvSpPr>
        <p:spPr>
          <a:xfrm>
            <a:off x="4213634" y="3031615"/>
            <a:ext cx="469081" cy="537166"/>
          </a:xfrm>
          <a:prstGeom prst="upDownArrow">
            <a:avLst>
              <a:gd name="adj1" fmla="val 50000"/>
              <a:gd name="adj2" fmla="val 3952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図形 69">
            <a:extLst>
              <a:ext uri="{FF2B5EF4-FFF2-40B4-BE49-F238E27FC236}">
                <a16:creationId xmlns:a16="http://schemas.microsoft.com/office/drawing/2014/main" id="{4997F76A-1834-4C4D-A553-1DB8122917FD}"/>
              </a:ext>
            </a:extLst>
          </p:cNvPr>
          <p:cNvSpPr/>
          <p:nvPr/>
        </p:nvSpPr>
        <p:spPr>
          <a:xfrm>
            <a:off x="1723205" y="1265764"/>
            <a:ext cx="6797877" cy="623103"/>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r>
              <a:rPr lang="en-US" altLang="ja-JP" sz="2000" b="1" dirty="0">
                <a:solidFill>
                  <a:schemeClr val="accent1">
                    <a:lumMod val="60000"/>
                    <a:lumOff val="40000"/>
                  </a:schemeClr>
                </a:solidFill>
                <a:latin typeface="游ゴシック" panose="020B0400000000000000" pitchFamily="50" charset="-128"/>
                <a:ea typeface="游ゴシック" panose="020B0400000000000000" pitchFamily="50" charset="-128"/>
              </a:rPr>
              <a:t>JAXA</a:t>
            </a:r>
            <a:r>
              <a:rPr lang="ja-JP" altLang="en-US" sz="2000" b="1" dirty="0">
                <a:solidFill>
                  <a:schemeClr val="accent1">
                    <a:lumMod val="60000"/>
                    <a:lumOff val="40000"/>
                  </a:schemeClr>
                </a:solidFill>
                <a:latin typeface="游ゴシック" panose="020B0400000000000000" pitchFamily="50" charset="-128"/>
                <a:ea typeface="游ゴシック" panose="020B0400000000000000" pitchFamily="50" charset="-128"/>
              </a:rPr>
              <a:t>東大連携講座「地球観測センサ科学研究拠点」にて地球観測センサの体系化の一環として整備　</a:t>
            </a:r>
            <a:endParaRPr lang="en-US" altLang="ja-JP" sz="2000" b="1" dirty="0">
              <a:solidFill>
                <a:schemeClr val="accent1">
                  <a:lumMod val="60000"/>
                  <a:lumOff val="40000"/>
                </a:schemeClr>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5A911FC0-9D27-4BB2-AA97-B6C38DBC68FF}"/>
              </a:ext>
            </a:extLst>
          </p:cNvPr>
          <p:cNvSpPr txBox="1"/>
          <p:nvPr/>
        </p:nvSpPr>
        <p:spPr>
          <a:xfrm>
            <a:off x="5045912" y="3149533"/>
            <a:ext cx="3595856" cy="369332"/>
          </a:xfrm>
          <a:prstGeom prst="rect">
            <a:avLst/>
          </a:prstGeom>
          <a:noFill/>
        </p:spPr>
        <p:txBody>
          <a:bodyPr wrap="none" rtlCol="0">
            <a:spAutoFit/>
          </a:bodyPr>
          <a:lstStyle/>
          <a:p>
            <a:r>
              <a:rPr lang="ja-JP" altLang="en-US" dirty="0">
                <a:solidFill>
                  <a:schemeClr val="accent1">
                    <a:lumMod val="75000"/>
                  </a:schemeClr>
                </a:solidFill>
              </a:rPr>
              <a:t>光学</a:t>
            </a:r>
            <a:r>
              <a:rPr lang="en-US" altLang="ja-JP" dirty="0">
                <a:solidFill>
                  <a:schemeClr val="accent1">
                    <a:lumMod val="75000"/>
                  </a:schemeClr>
                </a:solidFill>
              </a:rPr>
              <a:t>/</a:t>
            </a:r>
            <a:r>
              <a:rPr lang="ja-JP" altLang="en-US" dirty="0">
                <a:solidFill>
                  <a:schemeClr val="accent1">
                    <a:lumMod val="75000"/>
                  </a:schemeClr>
                </a:solidFill>
              </a:rPr>
              <a:t>電波　受動</a:t>
            </a:r>
            <a:r>
              <a:rPr lang="en-US" altLang="ja-JP" dirty="0">
                <a:solidFill>
                  <a:schemeClr val="accent1">
                    <a:lumMod val="75000"/>
                  </a:schemeClr>
                </a:solidFill>
              </a:rPr>
              <a:t>/</a:t>
            </a:r>
            <a:r>
              <a:rPr lang="ja-JP" altLang="en-US" dirty="0">
                <a:solidFill>
                  <a:schemeClr val="accent1">
                    <a:lumMod val="75000"/>
                  </a:schemeClr>
                </a:solidFill>
              </a:rPr>
              <a:t>能動センサ共通</a:t>
            </a:r>
            <a:endParaRPr kumimoji="1" lang="ja-JP" altLang="en-US" dirty="0">
              <a:solidFill>
                <a:schemeClr val="accent1">
                  <a:lumMod val="75000"/>
                </a:schemeClr>
              </a:solidFill>
            </a:endParaRPr>
          </a:p>
        </p:txBody>
      </p:sp>
    </p:spTree>
    <p:extLst>
      <p:ext uri="{BB962C8B-B14F-4D97-AF65-F5344CB8AC3E}">
        <p14:creationId xmlns:p14="http://schemas.microsoft.com/office/powerpoint/2010/main" val="209783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5B59F3F9-1CC7-4398-998A-B327754AF329}"/>
              </a:ext>
            </a:extLst>
          </p:cNvPr>
          <p:cNvSpPr>
            <a:spLocks noGrp="1"/>
          </p:cNvSpPr>
          <p:nvPr>
            <p:ph type="body" sz="quarter" idx="11"/>
          </p:nvPr>
        </p:nvSpPr>
        <p:spPr/>
        <p:txBody>
          <a:bodyPr/>
          <a:lstStyle/>
          <a:p>
            <a:r>
              <a:rPr lang="ja-JP" altLang="en-US" dirty="0"/>
              <a:t>超小型衛星による地球観測の実現</a:t>
            </a:r>
            <a:endParaRPr kumimoji="1" lang="ja-JP" altLang="en-US" dirty="0"/>
          </a:p>
        </p:txBody>
      </p:sp>
      <p:graphicFrame>
        <p:nvGraphicFramePr>
          <p:cNvPr id="71" name="表 4">
            <a:extLst>
              <a:ext uri="{FF2B5EF4-FFF2-40B4-BE49-F238E27FC236}">
                <a16:creationId xmlns:a16="http://schemas.microsoft.com/office/drawing/2014/main" id="{F77CC750-B39E-43C6-B6B4-F05B011226C9}"/>
              </a:ext>
            </a:extLst>
          </p:cNvPr>
          <p:cNvGraphicFramePr>
            <a:graphicFrameLocks noGrp="1"/>
          </p:cNvGraphicFramePr>
          <p:nvPr>
            <p:extLst>
              <p:ext uri="{D42A27DB-BD31-4B8C-83A1-F6EECF244321}">
                <p14:modId xmlns:p14="http://schemas.microsoft.com/office/powerpoint/2010/main" val="1790442984"/>
              </p:ext>
            </p:extLst>
          </p:nvPr>
        </p:nvGraphicFramePr>
        <p:xfrm>
          <a:off x="276224" y="737136"/>
          <a:ext cx="8591551" cy="5410200"/>
        </p:xfrm>
        <a:graphic>
          <a:graphicData uri="http://schemas.openxmlformats.org/drawingml/2006/table">
            <a:tbl>
              <a:tblPr firstRow="1" bandRow="1">
                <a:tableStyleId>{5C22544A-7EE6-4342-B048-85BDC9FD1C3A}</a:tableStyleId>
              </a:tblPr>
              <a:tblGrid>
                <a:gridCol w="2179950">
                  <a:extLst>
                    <a:ext uri="{9D8B030D-6E8A-4147-A177-3AD203B41FA5}">
                      <a16:colId xmlns:a16="http://schemas.microsoft.com/office/drawing/2014/main" val="3067660194"/>
                    </a:ext>
                  </a:extLst>
                </a:gridCol>
                <a:gridCol w="1743511">
                  <a:extLst>
                    <a:ext uri="{9D8B030D-6E8A-4147-A177-3AD203B41FA5}">
                      <a16:colId xmlns:a16="http://schemas.microsoft.com/office/drawing/2014/main" val="1616398526"/>
                    </a:ext>
                  </a:extLst>
                </a:gridCol>
                <a:gridCol w="1743511">
                  <a:extLst>
                    <a:ext uri="{9D8B030D-6E8A-4147-A177-3AD203B41FA5}">
                      <a16:colId xmlns:a16="http://schemas.microsoft.com/office/drawing/2014/main" val="2456452777"/>
                    </a:ext>
                  </a:extLst>
                </a:gridCol>
                <a:gridCol w="2924579">
                  <a:extLst>
                    <a:ext uri="{9D8B030D-6E8A-4147-A177-3AD203B41FA5}">
                      <a16:colId xmlns:a16="http://schemas.microsoft.com/office/drawing/2014/main" val="653059745"/>
                    </a:ext>
                  </a:extLst>
                </a:gridCol>
              </a:tblGrid>
              <a:tr h="220218">
                <a:tc>
                  <a:txBody>
                    <a:bodyPr/>
                    <a:lstStyle/>
                    <a:p>
                      <a:r>
                        <a:rPr kumimoji="1" lang="ja-JP" altLang="en-US" sz="1400" dirty="0"/>
                        <a:t>センサ種類</a:t>
                      </a:r>
                    </a:p>
                  </a:txBody>
                  <a:tcPr/>
                </a:tc>
                <a:tc>
                  <a:txBody>
                    <a:bodyPr/>
                    <a:lstStyle/>
                    <a:p>
                      <a:r>
                        <a:rPr kumimoji="1" lang="en-US" altLang="ja-JP" sz="1400" dirty="0"/>
                        <a:t>Selva and Krejci</a:t>
                      </a:r>
                    </a:p>
                    <a:p>
                      <a:r>
                        <a:rPr kumimoji="1" lang="en-US" altLang="ja-JP" sz="1400" dirty="0"/>
                        <a:t>(2012)</a:t>
                      </a:r>
                      <a:endParaRPr kumimoji="1" lang="ja-JP" altLang="en-US" sz="1400" dirty="0"/>
                    </a:p>
                  </a:txBody>
                  <a:tcPr/>
                </a:tc>
                <a:tc>
                  <a:txBody>
                    <a:bodyPr/>
                    <a:lstStyle/>
                    <a:p>
                      <a:r>
                        <a:rPr kumimoji="1" lang="en-US" altLang="ja-JP" sz="1400" dirty="0"/>
                        <a:t>Freeman</a:t>
                      </a:r>
                    </a:p>
                    <a:p>
                      <a:r>
                        <a:rPr kumimoji="1" lang="en-US" altLang="ja-JP" sz="1400" dirty="0"/>
                        <a:t>(2019)</a:t>
                      </a:r>
                      <a:endParaRPr kumimoji="1" lang="ja-JP" altLang="en-US" sz="1400" dirty="0"/>
                    </a:p>
                  </a:txBody>
                  <a:tcPr/>
                </a:tc>
                <a:tc>
                  <a:txBody>
                    <a:bodyPr/>
                    <a:lstStyle/>
                    <a:p>
                      <a:r>
                        <a:rPr kumimoji="1" lang="ja-JP" altLang="en-US" sz="1400" b="1" dirty="0"/>
                        <a:t>プロジェクト名　</a:t>
                      </a:r>
                      <a:r>
                        <a:rPr kumimoji="1" lang="en-US" altLang="ja-JP" sz="1400" b="1" dirty="0"/>
                        <a:t>( )</a:t>
                      </a:r>
                      <a:r>
                        <a:rPr kumimoji="1" lang="ja-JP" altLang="en-US" sz="1400" b="1" dirty="0"/>
                        <a:t>は打上げ年</a:t>
                      </a:r>
                    </a:p>
                  </a:txBody>
                  <a:tcPr/>
                </a:tc>
                <a:extLst>
                  <a:ext uri="{0D108BD9-81ED-4DB2-BD59-A6C34878D82A}">
                    <a16:rowId xmlns:a16="http://schemas.microsoft.com/office/drawing/2014/main" val="2765496302"/>
                  </a:ext>
                </a:extLst>
              </a:tr>
              <a:tr h="370840">
                <a:tc>
                  <a:txBody>
                    <a:bodyPr/>
                    <a:lstStyle/>
                    <a:p>
                      <a:r>
                        <a:rPr kumimoji="1" lang="ja-JP" altLang="en-US" sz="1400" b="1" dirty="0"/>
                        <a:t>大気化学センサ</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1">
                          <a:solidFill>
                            <a:srgbClr val="FF66CC"/>
                          </a:solidFill>
                        </a:rPr>
                        <a:t>Problematic</a:t>
                      </a:r>
                      <a:endParaRPr kumimoji="1" lang="ja-JP" altLang="en-US" sz="1400" b="1" dirty="0">
                        <a:solidFill>
                          <a:srgbClr val="FF66CC"/>
                        </a:solidFill>
                      </a:endParaRPr>
                    </a:p>
                  </a:txBody>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tc>
                <a:tc>
                  <a:txBody>
                    <a:bodyPr/>
                    <a:lstStyle/>
                    <a:p>
                      <a:r>
                        <a:rPr kumimoji="1" lang="en-US" altLang="ja-JP" sz="1400" b="1" dirty="0"/>
                        <a:t>PICASSO (2020)</a:t>
                      </a:r>
                      <a:endParaRPr kumimoji="1" lang="ja-JP" altLang="en-US" sz="1400" b="1" dirty="0"/>
                    </a:p>
                  </a:txBody>
                  <a:tcPr/>
                </a:tc>
                <a:extLst>
                  <a:ext uri="{0D108BD9-81ED-4DB2-BD59-A6C34878D82A}">
                    <a16:rowId xmlns:a16="http://schemas.microsoft.com/office/drawing/2014/main" val="1293519888"/>
                  </a:ext>
                </a:extLst>
              </a:tr>
              <a:tr h="370840">
                <a:tc>
                  <a:txBody>
                    <a:bodyPr/>
                    <a:lstStyle/>
                    <a:p>
                      <a:r>
                        <a:rPr kumimoji="1" lang="ja-JP" altLang="en-US" sz="1400" b="1" dirty="0"/>
                        <a:t>赤外サウンダ</a:t>
                      </a:r>
                    </a:p>
                  </a:txBody>
                  <a:tcPr>
                    <a:lnB w="28575" cap="flat" cmpd="sng" algn="ctr">
                      <a:solidFill>
                        <a:schemeClr val="tx1"/>
                      </a:solidFill>
                      <a:prstDash val="solid"/>
                      <a:round/>
                      <a:headEnd type="none" w="med" len="med"/>
                      <a:tailEnd type="none" w="med" len="med"/>
                    </a:lnB>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lnB w="28575" cap="flat" cmpd="sng" algn="ctr">
                      <a:solidFill>
                        <a:schemeClr val="tx1"/>
                      </a:solidFill>
                      <a:prstDash val="solid"/>
                      <a:round/>
                      <a:headEnd type="none" w="med" len="med"/>
                      <a:tailEnd type="none" w="med" len="med"/>
                    </a:lnB>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lnB w="28575" cap="flat" cmpd="sng" algn="ctr">
                      <a:solidFill>
                        <a:schemeClr val="tx1"/>
                      </a:solidFill>
                      <a:prstDash val="solid"/>
                      <a:round/>
                      <a:headEnd type="none" w="med" len="med"/>
                      <a:tailEnd type="none" w="med" len="med"/>
                    </a:lnB>
                  </a:tcPr>
                </a:tc>
                <a:tc>
                  <a:txBody>
                    <a:bodyPr/>
                    <a:lstStyle/>
                    <a:p>
                      <a:r>
                        <a:rPr kumimoji="1" lang="en-US" altLang="ja-JP" sz="1400" b="1" dirty="0"/>
                        <a:t>CIRAS</a:t>
                      </a:r>
                      <a:r>
                        <a:rPr kumimoji="1" lang="ja-JP" altLang="en-US" sz="1400" b="1" dirty="0"/>
                        <a:t> </a:t>
                      </a:r>
                      <a:r>
                        <a:rPr kumimoji="1" lang="en-US" altLang="ja-JP" sz="1400" b="1" dirty="0"/>
                        <a:t>(</a:t>
                      </a:r>
                      <a:r>
                        <a:rPr kumimoji="1" lang="ja-JP" altLang="en-US" sz="1400" b="1" dirty="0"/>
                        <a:t>開発中</a:t>
                      </a:r>
                      <a:r>
                        <a:rPr kumimoji="1" lang="en-US" altLang="ja-JP" sz="1400" b="1" dirty="0"/>
                        <a:t>)</a:t>
                      </a:r>
                      <a:endParaRPr kumimoji="1" lang="ja-JP" altLang="en-US" sz="1400" b="1"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3902641"/>
                  </a:ext>
                </a:extLst>
              </a:tr>
              <a:tr h="370840">
                <a:tc>
                  <a:txBody>
                    <a:bodyPr/>
                    <a:lstStyle/>
                    <a:p>
                      <a:r>
                        <a:rPr kumimoji="1" lang="ja-JP" altLang="en-US" sz="1400" b="1" dirty="0"/>
                        <a:t>雲・降雨レーダ</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400" b="1" dirty="0">
                          <a:solidFill>
                            <a:srgbClr val="FF0000"/>
                          </a:solidFill>
                        </a:rPr>
                        <a:t>Infeasible</a:t>
                      </a:r>
                      <a:endParaRPr kumimoji="1" lang="ja-JP" altLang="en-US" sz="1400" b="1" dirty="0">
                        <a:solidFill>
                          <a:srgbClr val="FF0000"/>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400" b="1" dirty="0" err="1"/>
                        <a:t>RainCube</a:t>
                      </a:r>
                      <a:r>
                        <a:rPr kumimoji="1" lang="en-US" altLang="ja-JP" sz="1400" b="1" dirty="0"/>
                        <a:t> (2018)</a:t>
                      </a:r>
                      <a:endParaRPr kumimoji="1" lang="ja-JP" altLang="en-US" sz="1400" b="1"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4913900"/>
                  </a:ext>
                </a:extLst>
              </a:tr>
              <a:tr h="370840">
                <a:tc>
                  <a:txBody>
                    <a:bodyPr/>
                    <a:lstStyle/>
                    <a:p>
                      <a:r>
                        <a:rPr kumimoji="1" lang="ja-JP" altLang="en-US" sz="1400" b="1" dirty="0"/>
                        <a:t>地球熱輻射計</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400" b="1" dirty="0"/>
                        <a:t>RAVAN (2016), CSIM-FD (2018), PREFIRE (</a:t>
                      </a:r>
                      <a:r>
                        <a:rPr kumimoji="1" lang="ja-JP" altLang="en-US" sz="1400" b="1" dirty="0"/>
                        <a:t>開発中</a:t>
                      </a:r>
                      <a:r>
                        <a:rPr kumimoji="1" lang="en-US" altLang="ja-JP" sz="1400" b="1" dirty="0"/>
                        <a:t>)</a:t>
                      </a:r>
                      <a:endParaRPr kumimoji="1" lang="ja-JP" altLang="en-US" sz="1400" b="1"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3972856"/>
                  </a:ext>
                </a:extLst>
              </a:tr>
              <a:tr h="370840">
                <a:tc>
                  <a:txBody>
                    <a:bodyPr/>
                    <a:lstStyle/>
                    <a:p>
                      <a:r>
                        <a:rPr kumimoji="1" lang="ja-JP" altLang="en-US" sz="1400" b="1" dirty="0"/>
                        <a:t>高分解能光学センサ</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400" b="1" dirty="0">
                          <a:solidFill>
                            <a:srgbClr val="FF0000"/>
                          </a:solidFill>
                        </a:rPr>
                        <a:t>Infeasible</a:t>
                      </a:r>
                      <a:endParaRPr kumimoji="1" lang="ja-JP" altLang="en-US" sz="1400" b="1" dirty="0">
                        <a:solidFill>
                          <a:srgbClr val="FF0000"/>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400" b="1" dirty="0"/>
                        <a:t>Planet Dove</a:t>
                      </a:r>
                      <a:r>
                        <a:rPr kumimoji="1" lang="ja-JP" altLang="en-US" sz="1400" b="1" dirty="0"/>
                        <a:t> </a:t>
                      </a:r>
                      <a:r>
                        <a:rPr kumimoji="1" lang="en-US" altLang="ja-JP" sz="1400" b="1" dirty="0"/>
                        <a:t>(2013</a:t>
                      </a:r>
                      <a:r>
                        <a:rPr kumimoji="1" lang="ja-JP" altLang="en-US" sz="1400" b="1" dirty="0"/>
                        <a:t>～</a:t>
                      </a:r>
                      <a:r>
                        <a:rPr kumimoji="1" lang="en-US" altLang="ja-JP" sz="1400" b="1" dirty="0"/>
                        <a:t>)</a:t>
                      </a:r>
                      <a:endParaRPr kumimoji="1" lang="ja-JP" altLang="en-US" sz="1400" b="1"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7980748"/>
                  </a:ext>
                </a:extLst>
              </a:tr>
              <a:tr h="370840">
                <a:tc>
                  <a:txBody>
                    <a:bodyPr/>
                    <a:lstStyle/>
                    <a:p>
                      <a:r>
                        <a:rPr kumimoji="1" lang="ja-JP" altLang="en-US" sz="1400" b="1" dirty="0"/>
                        <a:t>合成開口レーダ</a:t>
                      </a:r>
                    </a:p>
                  </a:txBody>
                  <a:tcPr>
                    <a:lnT w="28575" cap="flat" cmpd="sng" algn="ctr">
                      <a:solidFill>
                        <a:schemeClr val="tx1"/>
                      </a:solidFill>
                      <a:prstDash val="solid"/>
                      <a:round/>
                      <a:headEnd type="none" w="med" len="med"/>
                      <a:tailEnd type="none" w="med" len="med"/>
                    </a:lnT>
                  </a:tcPr>
                </a:tc>
                <a:tc>
                  <a:txBody>
                    <a:bodyPr/>
                    <a:lstStyle/>
                    <a:p>
                      <a:r>
                        <a:rPr kumimoji="1" lang="en-US" altLang="ja-JP" sz="1400" b="1" dirty="0">
                          <a:solidFill>
                            <a:srgbClr val="FF0000"/>
                          </a:solidFill>
                        </a:rPr>
                        <a:t>Infeasible</a:t>
                      </a:r>
                      <a:endParaRPr kumimoji="1" lang="ja-JP" altLang="en-US" sz="1400" b="1" dirty="0">
                        <a:solidFill>
                          <a:srgbClr val="FF0000"/>
                        </a:solidFill>
                      </a:endParaRPr>
                    </a:p>
                  </a:txBody>
                  <a:tcPr>
                    <a:lnT w="28575" cap="flat" cmpd="sng" algn="ctr">
                      <a:solidFill>
                        <a:schemeClr val="tx1"/>
                      </a:solidFill>
                      <a:prstDash val="solid"/>
                      <a:round/>
                      <a:headEnd type="none" w="med" len="med"/>
                      <a:tailEnd type="none" w="med" len="med"/>
                    </a:lnT>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lnT w="28575" cap="flat" cmpd="sng" algn="ctr">
                      <a:solidFill>
                        <a:schemeClr val="tx1"/>
                      </a:solidFill>
                      <a:prstDash val="solid"/>
                      <a:round/>
                      <a:headEnd type="none" w="med" len="med"/>
                      <a:tailEnd type="none" w="med" len="med"/>
                    </a:lnT>
                  </a:tcPr>
                </a:tc>
                <a:tc>
                  <a:txBody>
                    <a:bodyPr/>
                    <a:lstStyle/>
                    <a:p>
                      <a:r>
                        <a:rPr kumimoji="1" lang="en-US" altLang="ja-JP" sz="1400" b="1" dirty="0"/>
                        <a:t>Capella (2018), ICEYE (2018)</a:t>
                      </a:r>
                      <a:endParaRPr kumimoji="1" lang="ja-JP" altLang="en-US" sz="1400" b="1" dirty="0"/>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33084593"/>
                  </a:ext>
                </a:extLst>
              </a:tr>
              <a:tr h="370840">
                <a:tc>
                  <a:txBody>
                    <a:bodyPr/>
                    <a:lstStyle/>
                    <a:p>
                      <a:r>
                        <a:rPr kumimoji="1" lang="ja-JP" altLang="en-US" sz="1400" b="1" dirty="0"/>
                        <a:t>マルチ・ハイパー</a:t>
                      </a:r>
                      <a:endParaRPr kumimoji="1" lang="en-US" altLang="ja-JP" sz="1400" b="1" dirty="0"/>
                    </a:p>
                    <a:p>
                      <a:r>
                        <a:rPr kumimoji="1" lang="ja-JP" altLang="en-US" sz="1400" b="1" dirty="0"/>
                        <a:t>スペクトルセンサ</a:t>
                      </a:r>
                    </a:p>
                  </a:txBody>
                  <a:tcPr>
                    <a:lnB w="2857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66CC"/>
                          </a:solidFill>
                        </a:rPr>
                        <a:t>Problematic</a:t>
                      </a:r>
                      <a:endParaRPr kumimoji="1" lang="ja-JP" altLang="en-US" sz="1400" b="1" dirty="0">
                        <a:solidFill>
                          <a:srgbClr val="FF66CC"/>
                        </a:solidFill>
                      </a:endParaRPr>
                    </a:p>
                  </a:txBody>
                  <a:tcPr>
                    <a:lnB w="28575" cap="flat" cmpd="sng" algn="ctr">
                      <a:solidFill>
                        <a:schemeClr val="tx1"/>
                      </a:solidFill>
                      <a:prstDash val="solid"/>
                      <a:round/>
                      <a:headEnd type="none" w="med" len="med"/>
                      <a:tailEnd type="none" w="med" len="med"/>
                    </a:lnB>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lnB w="28575" cap="flat" cmpd="sng" algn="ctr">
                      <a:solidFill>
                        <a:schemeClr val="tx1"/>
                      </a:solidFill>
                      <a:prstDash val="solid"/>
                      <a:round/>
                      <a:headEnd type="none" w="med" len="med"/>
                      <a:tailEnd type="none" w="med" len="med"/>
                    </a:lnB>
                  </a:tcPr>
                </a:tc>
                <a:tc>
                  <a:txBody>
                    <a:bodyPr/>
                    <a:lstStyle/>
                    <a:p>
                      <a:r>
                        <a:rPr kumimoji="1" lang="en-US" altLang="ja-JP" sz="1400" b="1" dirty="0" err="1"/>
                        <a:t>AstroDigital</a:t>
                      </a:r>
                      <a:r>
                        <a:rPr kumimoji="1" lang="en-US" altLang="ja-JP" sz="1400" b="1" dirty="0"/>
                        <a:t> </a:t>
                      </a:r>
                      <a:r>
                        <a:rPr kumimoji="1" lang="en-US" altLang="ja-JP" sz="1400" b="1" dirty="0" err="1"/>
                        <a:t>Landmapper</a:t>
                      </a:r>
                      <a:r>
                        <a:rPr kumimoji="1" lang="en-US" altLang="ja-JP" sz="1400" b="1" dirty="0"/>
                        <a:t> (2017)</a:t>
                      </a:r>
                      <a:endParaRPr kumimoji="1" lang="ja-JP" altLang="en-US" sz="1400" b="1"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267674"/>
                  </a:ext>
                </a:extLst>
              </a:tr>
              <a:tr h="370840">
                <a:tc>
                  <a:txBody>
                    <a:bodyPr/>
                    <a:lstStyle/>
                    <a:p>
                      <a:r>
                        <a:rPr kumimoji="1" lang="ja-JP" altLang="en-US" sz="1400" b="1" dirty="0"/>
                        <a:t>マイクロ波</a:t>
                      </a:r>
                      <a:endParaRPr kumimoji="1" lang="en-US" altLang="ja-JP" sz="1400" b="1" dirty="0"/>
                    </a:p>
                    <a:p>
                      <a:r>
                        <a:rPr kumimoji="1" lang="ja-JP" altLang="en-US" sz="1400" b="1" dirty="0"/>
                        <a:t>放射計・サウンダ</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66CC"/>
                          </a:solidFill>
                        </a:rPr>
                        <a:t>Problematic</a:t>
                      </a:r>
                      <a:endParaRPr kumimoji="1" lang="ja-JP" altLang="en-US" sz="1400" b="1" dirty="0">
                        <a:solidFill>
                          <a:srgbClr val="FF66CC"/>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400" b="1" dirty="0"/>
                        <a:t>TEMPEST-D (2018), </a:t>
                      </a:r>
                    </a:p>
                    <a:p>
                      <a:r>
                        <a:rPr kumimoji="1" lang="en-US" altLang="ja-JP" sz="1400" b="1" dirty="0"/>
                        <a:t>TROPICS (</a:t>
                      </a:r>
                      <a:r>
                        <a:rPr kumimoji="1" lang="ja-JP" altLang="en-US" sz="1400" b="1" dirty="0"/>
                        <a:t>開発中</a:t>
                      </a:r>
                      <a:r>
                        <a:rPr kumimoji="1" lang="en-US" altLang="ja-JP" sz="1400" b="1" dirty="0"/>
                        <a:t>)</a:t>
                      </a:r>
                      <a:endParaRPr kumimoji="1" lang="ja-JP" altLang="en-US" sz="1400" b="1"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6824723"/>
                  </a:ext>
                </a:extLst>
              </a:tr>
              <a:tr h="370840">
                <a:tc>
                  <a:txBody>
                    <a:bodyPr/>
                    <a:lstStyle/>
                    <a:p>
                      <a:r>
                        <a:rPr kumimoji="1" lang="ja-JP" altLang="en-US" sz="1400" b="1" dirty="0"/>
                        <a:t>ライダー</a:t>
                      </a:r>
                    </a:p>
                  </a:txBody>
                  <a:tcPr>
                    <a:lnT w="28575" cap="flat" cmpd="sng" algn="ctr">
                      <a:solidFill>
                        <a:schemeClr val="tx1"/>
                      </a:solidFill>
                      <a:prstDash val="solid"/>
                      <a:round/>
                      <a:headEnd type="none" w="med" len="med"/>
                      <a:tailEnd type="none" w="med" len="med"/>
                    </a:lnT>
                  </a:tcPr>
                </a:tc>
                <a:tc>
                  <a:txBody>
                    <a:bodyPr/>
                    <a:lstStyle/>
                    <a:p>
                      <a:r>
                        <a:rPr kumimoji="1" lang="en-US" altLang="ja-JP" sz="1400" b="1" dirty="0">
                          <a:solidFill>
                            <a:srgbClr val="FF0000"/>
                          </a:solidFill>
                        </a:rPr>
                        <a:t>Infeasible</a:t>
                      </a:r>
                      <a:endParaRPr kumimoji="1" lang="ja-JP" altLang="en-US" sz="1400" b="1" dirty="0">
                        <a:solidFill>
                          <a:srgbClr val="FF0000"/>
                        </a:solidFill>
                      </a:endParaRPr>
                    </a:p>
                  </a:txBody>
                  <a:tcPr>
                    <a:lnT w="28575"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66CC"/>
                          </a:solidFill>
                        </a:rPr>
                        <a:t>Problematic</a:t>
                      </a:r>
                      <a:endParaRPr kumimoji="1" lang="ja-JP" altLang="en-US" sz="1400" b="1" dirty="0">
                        <a:solidFill>
                          <a:srgbClr val="FF66CC"/>
                        </a:solidFill>
                      </a:endParaRPr>
                    </a:p>
                  </a:txBody>
                  <a:tcPr>
                    <a:lnT w="28575" cap="flat" cmpd="sng" algn="ctr">
                      <a:solidFill>
                        <a:schemeClr val="tx1"/>
                      </a:solidFill>
                      <a:prstDash val="solid"/>
                      <a:round/>
                      <a:headEnd type="none" w="med" len="med"/>
                      <a:tailEnd type="none" w="med" len="med"/>
                    </a:lnT>
                  </a:tcPr>
                </a:tc>
                <a:tc>
                  <a:txBody>
                    <a:bodyPr/>
                    <a:lstStyle/>
                    <a:p>
                      <a:r>
                        <a:rPr kumimoji="1" lang="en-US" altLang="ja-JP" sz="1400" b="1" dirty="0"/>
                        <a:t>TOMCAT (</a:t>
                      </a:r>
                      <a:r>
                        <a:rPr kumimoji="1" lang="ja-JP" altLang="en-US" sz="1400" b="1" dirty="0"/>
                        <a:t>構想段階</a:t>
                      </a:r>
                      <a:r>
                        <a:rPr kumimoji="1" lang="en-US" altLang="ja-JP" sz="1400" b="1" dirty="0"/>
                        <a:t>)</a:t>
                      </a:r>
                      <a:endParaRPr kumimoji="1" lang="ja-JP" altLang="en-US" sz="1400" b="1" dirty="0"/>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40587154"/>
                  </a:ext>
                </a:extLst>
              </a:tr>
              <a:tr h="370840">
                <a:tc>
                  <a:txBody>
                    <a:bodyPr/>
                    <a:lstStyle/>
                    <a:p>
                      <a:r>
                        <a:rPr kumimoji="1" lang="ja-JP" altLang="en-US" sz="1400" b="1" dirty="0"/>
                        <a:t>海色スペクトルメータ</a:t>
                      </a:r>
                    </a:p>
                  </a:txBody>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tc>
                <a:tc>
                  <a:txBody>
                    <a:bodyPr/>
                    <a:lstStyle/>
                    <a:p>
                      <a:r>
                        <a:rPr kumimoji="1" lang="en-US" altLang="ja-JP" sz="1400" b="1" dirty="0" err="1"/>
                        <a:t>SeaHawk</a:t>
                      </a:r>
                      <a:r>
                        <a:rPr kumimoji="1" lang="en-US" altLang="ja-JP" sz="1400" b="1" dirty="0"/>
                        <a:t>  (2018)</a:t>
                      </a:r>
                      <a:endParaRPr kumimoji="1" lang="ja-JP" altLang="en-US" sz="1400" b="1" dirty="0"/>
                    </a:p>
                  </a:txBody>
                  <a:tcPr/>
                </a:tc>
                <a:extLst>
                  <a:ext uri="{0D108BD9-81ED-4DB2-BD59-A6C34878D82A}">
                    <a16:rowId xmlns:a16="http://schemas.microsoft.com/office/drawing/2014/main" val="589064224"/>
                  </a:ext>
                </a:extLst>
              </a:tr>
              <a:tr h="370840">
                <a:tc>
                  <a:txBody>
                    <a:bodyPr/>
                    <a:lstStyle/>
                    <a:p>
                      <a:r>
                        <a:rPr kumimoji="1" lang="ja-JP" altLang="en-US" sz="1400" b="1" dirty="0"/>
                        <a:t>レーダ高度計</a:t>
                      </a:r>
                    </a:p>
                  </a:txBody>
                  <a:tcPr/>
                </a:tc>
                <a:tc>
                  <a:txBody>
                    <a:bodyPr/>
                    <a:lstStyle/>
                    <a:p>
                      <a:r>
                        <a:rPr kumimoji="1" lang="en-US" altLang="ja-JP" sz="1400" b="1" dirty="0">
                          <a:solidFill>
                            <a:srgbClr val="FF0000"/>
                          </a:solidFill>
                        </a:rPr>
                        <a:t>Infeasible</a:t>
                      </a:r>
                      <a:endParaRPr kumimoji="1" lang="ja-JP" altLang="en-US" sz="1400" b="1" dirty="0">
                        <a:solidFill>
                          <a:srgbClr val="FF0000"/>
                        </a:solidFill>
                      </a:endParaRPr>
                    </a:p>
                  </a:txBody>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tc>
                <a:tc>
                  <a:txBody>
                    <a:bodyPr/>
                    <a:lstStyle/>
                    <a:p>
                      <a:r>
                        <a:rPr kumimoji="1" lang="en-US" altLang="ja-JP" sz="1400" b="1" dirty="0" err="1"/>
                        <a:t>SNoOPI</a:t>
                      </a:r>
                      <a:r>
                        <a:rPr kumimoji="1" lang="en-US" altLang="ja-JP" sz="1400" b="1" dirty="0"/>
                        <a:t> (</a:t>
                      </a:r>
                      <a:r>
                        <a:rPr kumimoji="1" lang="ja-JP" altLang="en-US" sz="1400" b="1" dirty="0"/>
                        <a:t>開発中</a:t>
                      </a:r>
                      <a:r>
                        <a:rPr kumimoji="1" lang="en-US" altLang="ja-JP" sz="1400" b="1" dirty="0"/>
                        <a:t>)</a:t>
                      </a:r>
                      <a:endParaRPr kumimoji="1" lang="ja-JP" altLang="en-US" sz="1400" b="1" dirty="0"/>
                    </a:p>
                  </a:txBody>
                  <a:tcPr/>
                </a:tc>
                <a:extLst>
                  <a:ext uri="{0D108BD9-81ED-4DB2-BD59-A6C34878D82A}">
                    <a16:rowId xmlns:a16="http://schemas.microsoft.com/office/drawing/2014/main" val="2108285898"/>
                  </a:ext>
                </a:extLst>
              </a:tr>
              <a:tr h="370840">
                <a:tc>
                  <a:txBody>
                    <a:bodyPr/>
                    <a:lstStyle/>
                    <a:p>
                      <a:r>
                        <a:rPr kumimoji="1" lang="ja-JP" altLang="en-US" sz="1400" b="1" dirty="0"/>
                        <a:t>レーダ散乱計</a:t>
                      </a:r>
                    </a:p>
                  </a:txBody>
                  <a:tcPr/>
                </a:tc>
                <a:tc>
                  <a:txBody>
                    <a:bodyPr/>
                    <a:lstStyle/>
                    <a:p>
                      <a:r>
                        <a:rPr kumimoji="1" lang="en-US" altLang="ja-JP" sz="1400" b="1" dirty="0">
                          <a:solidFill>
                            <a:srgbClr val="FF0000"/>
                          </a:solidFill>
                        </a:rPr>
                        <a:t>Infeasible</a:t>
                      </a:r>
                      <a:endParaRPr kumimoji="1" lang="ja-JP" altLang="en-US" sz="1400" b="1" dirty="0">
                        <a:solidFill>
                          <a:srgbClr val="FF0000"/>
                        </a:solidFill>
                      </a:endParaRPr>
                    </a:p>
                  </a:txBody>
                  <a:tcPr/>
                </a:tc>
                <a:tc>
                  <a:txBody>
                    <a:bodyPr/>
                    <a:lstStyle/>
                    <a:p>
                      <a:r>
                        <a:rPr kumimoji="1" lang="en-US" altLang="ja-JP" sz="1400" b="1" dirty="0">
                          <a:solidFill>
                            <a:srgbClr val="0070C0"/>
                          </a:solidFill>
                        </a:rPr>
                        <a:t>Feasible</a:t>
                      </a:r>
                      <a:endParaRPr kumimoji="1" lang="ja-JP" altLang="en-US" sz="1400" b="1" dirty="0">
                        <a:solidFill>
                          <a:srgbClr val="0070C0"/>
                        </a:solidFill>
                      </a:endParaRPr>
                    </a:p>
                  </a:txBody>
                  <a:tcPr/>
                </a:tc>
                <a:tc>
                  <a:txBody>
                    <a:bodyPr/>
                    <a:lstStyle/>
                    <a:p>
                      <a:r>
                        <a:rPr kumimoji="1" lang="en-US" altLang="ja-JP" sz="1400" b="1" dirty="0"/>
                        <a:t>CYGNSS (2016)</a:t>
                      </a:r>
                      <a:endParaRPr kumimoji="1" lang="ja-JP" altLang="en-US" sz="1400" b="1" dirty="0"/>
                    </a:p>
                  </a:txBody>
                  <a:tcPr/>
                </a:tc>
                <a:extLst>
                  <a:ext uri="{0D108BD9-81ED-4DB2-BD59-A6C34878D82A}">
                    <a16:rowId xmlns:a16="http://schemas.microsoft.com/office/drawing/2014/main" val="2958371399"/>
                  </a:ext>
                </a:extLst>
              </a:tr>
            </a:tbl>
          </a:graphicData>
        </a:graphic>
      </p:graphicFrame>
      <p:sp>
        <p:nvSpPr>
          <p:cNvPr id="72" name="タイトル 1">
            <a:extLst>
              <a:ext uri="{FF2B5EF4-FFF2-40B4-BE49-F238E27FC236}">
                <a16:creationId xmlns:a16="http://schemas.microsoft.com/office/drawing/2014/main" id="{CAF5C573-4A83-4582-B1E1-1952FE028D9E}"/>
              </a:ext>
            </a:extLst>
          </p:cNvPr>
          <p:cNvSpPr>
            <a:spLocks noGrp="1"/>
          </p:cNvSpPr>
          <p:nvPr>
            <p:ph type="title"/>
          </p:nvPr>
        </p:nvSpPr>
        <p:spPr>
          <a:xfrm>
            <a:off x="3161750" y="6194088"/>
            <a:ext cx="6088380" cy="645160"/>
          </a:xfrm>
        </p:spPr>
        <p:txBody>
          <a:bodyPr/>
          <a:lstStyle/>
          <a:p>
            <a:r>
              <a:rPr kumimoji="1" lang="ja-JP" altLang="en-US" sz="2800" dirty="0"/>
              <a:t>⇒黒枠センサを対象に設計を検証。</a:t>
            </a:r>
          </a:p>
        </p:txBody>
      </p:sp>
      <p:sp>
        <p:nvSpPr>
          <p:cNvPr id="6" name="テキスト ボックス 5">
            <a:extLst>
              <a:ext uri="{FF2B5EF4-FFF2-40B4-BE49-F238E27FC236}">
                <a16:creationId xmlns:a16="http://schemas.microsoft.com/office/drawing/2014/main" id="{0F395142-2645-4E65-9DC3-3D693B055BE6}"/>
              </a:ext>
            </a:extLst>
          </p:cNvPr>
          <p:cNvSpPr txBox="1"/>
          <p:nvPr/>
        </p:nvSpPr>
        <p:spPr>
          <a:xfrm>
            <a:off x="152400" y="6194088"/>
            <a:ext cx="3009350" cy="369332"/>
          </a:xfrm>
          <a:prstGeom prst="rect">
            <a:avLst/>
          </a:prstGeom>
          <a:noFill/>
        </p:spPr>
        <p:txBody>
          <a:bodyPr wrap="none" rtlCol="0">
            <a:spAutoFit/>
          </a:bodyPr>
          <a:lstStyle/>
          <a:p>
            <a:r>
              <a:rPr lang="en-US" altLang="ja-JP" dirty="0"/>
              <a:t>※</a:t>
            </a:r>
            <a:r>
              <a:rPr lang="ja-JP" altLang="en-US" dirty="0"/>
              <a:t>超小型衛星：</a:t>
            </a:r>
            <a:r>
              <a:rPr lang="en-US" altLang="ja-JP" dirty="0"/>
              <a:t>1</a:t>
            </a:r>
            <a:r>
              <a:rPr lang="ja-JP" altLang="en-US" dirty="0"/>
              <a:t>～</a:t>
            </a:r>
            <a:r>
              <a:rPr lang="en-US" altLang="ja-JP" dirty="0"/>
              <a:t>100kg</a:t>
            </a:r>
            <a:r>
              <a:rPr lang="ja-JP" altLang="en-US" dirty="0"/>
              <a:t>級</a:t>
            </a:r>
            <a:endParaRPr kumimoji="1" lang="ja-JP" altLang="en-US" dirty="0"/>
          </a:p>
        </p:txBody>
      </p:sp>
    </p:spTree>
    <p:extLst>
      <p:ext uri="{BB962C8B-B14F-4D97-AF65-F5344CB8AC3E}">
        <p14:creationId xmlns:p14="http://schemas.microsoft.com/office/powerpoint/2010/main" val="76808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四角形: 角を丸くする 272">
            <a:extLst>
              <a:ext uri="{FF2B5EF4-FFF2-40B4-BE49-F238E27FC236}">
                <a16:creationId xmlns:a16="http://schemas.microsoft.com/office/drawing/2014/main" id="{AC265EB6-50F1-48AD-BFED-24A06EDC6E3E}"/>
              </a:ext>
            </a:extLst>
          </p:cNvPr>
          <p:cNvSpPr/>
          <p:nvPr/>
        </p:nvSpPr>
        <p:spPr>
          <a:xfrm>
            <a:off x="11330" y="1494462"/>
            <a:ext cx="8921218" cy="2466249"/>
          </a:xfrm>
          <a:prstGeom prst="roundRect">
            <a:avLst>
              <a:gd name="adj" fmla="val 8387"/>
            </a:avLst>
          </a:prstGeom>
          <a:solidFill>
            <a:srgbClr val="FF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四角形: 角を丸くする 273">
            <a:extLst>
              <a:ext uri="{FF2B5EF4-FFF2-40B4-BE49-F238E27FC236}">
                <a16:creationId xmlns:a16="http://schemas.microsoft.com/office/drawing/2014/main" id="{146A94AC-9A4C-4567-9BAF-D1CF7C83DB1E}"/>
              </a:ext>
            </a:extLst>
          </p:cNvPr>
          <p:cNvSpPr/>
          <p:nvPr/>
        </p:nvSpPr>
        <p:spPr>
          <a:xfrm>
            <a:off x="1" y="3956875"/>
            <a:ext cx="8938698" cy="2849932"/>
          </a:xfrm>
          <a:prstGeom prst="roundRect">
            <a:avLst>
              <a:gd name="adj" fmla="val 8387"/>
            </a:avLst>
          </a:prstGeom>
          <a:solidFill>
            <a:srgbClr val="F0F8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テキスト ボックス 95">
            <a:extLst>
              <a:ext uri="{FF2B5EF4-FFF2-40B4-BE49-F238E27FC236}">
                <a16:creationId xmlns:a16="http://schemas.microsoft.com/office/drawing/2014/main" id="{32B3C8AF-4C9D-497F-BDE4-D0F9D85796FE}"/>
              </a:ext>
            </a:extLst>
          </p:cNvPr>
          <p:cNvSpPr txBox="1"/>
          <p:nvPr/>
        </p:nvSpPr>
        <p:spPr>
          <a:xfrm>
            <a:off x="1678767" y="1442507"/>
            <a:ext cx="4371850" cy="338554"/>
          </a:xfrm>
          <a:prstGeom prst="rect">
            <a:avLst/>
          </a:prstGeom>
          <a:noFill/>
        </p:spPr>
        <p:txBody>
          <a:bodyPr wrap="square" rtlCol="0">
            <a:spAutoFit/>
          </a:bodyPr>
          <a:lstStyle/>
          <a:p>
            <a:r>
              <a:rPr kumimoji="1" lang="ja-JP" altLang="en-US" sz="1600" dirty="0">
                <a:solidFill>
                  <a:srgbClr val="FF0000"/>
                </a:solidFill>
              </a:rPr>
              <a:t>プッシュブルーム</a:t>
            </a:r>
            <a:r>
              <a:rPr kumimoji="1" lang="ja-JP" altLang="en-US" sz="1600" dirty="0">
                <a:solidFill>
                  <a:schemeClr val="bg1">
                    <a:lumMod val="10000"/>
                  </a:schemeClr>
                </a:solidFill>
              </a:rPr>
              <a:t>走査</a:t>
            </a:r>
          </a:p>
        </p:txBody>
      </p:sp>
      <p:pic>
        <p:nvPicPr>
          <p:cNvPr id="1026" name="Picture 2" descr="Planet_Auto3C">
            <a:extLst>
              <a:ext uri="{FF2B5EF4-FFF2-40B4-BE49-F238E27FC236}">
                <a16:creationId xmlns:a16="http://schemas.microsoft.com/office/drawing/2014/main" id="{D0B81DDD-6DEC-432E-AF81-239FA753B7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4063941"/>
            <a:ext cx="1648261" cy="830998"/>
          </a:xfrm>
          <a:prstGeom prst="rect">
            <a:avLst/>
          </a:prstGeom>
          <a:noFill/>
          <a:extLst>
            <a:ext uri="{909E8E84-426E-40DD-AFC4-6F175D3DCCD1}">
              <a14:hiddenFill xmlns:a14="http://schemas.microsoft.com/office/drawing/2010/main">
                <a:solidFill>
                  <a:srgbClr val="FFFFFF"/>
                </a:solidFill>
              </a14:hiddenFill>
            </a:ext>
          </a:extLst>
        </p:spPr>
      </p:pic>
      <p:pic>
        <p:nvPicPr>
          <p:cNvPr id="104" name="図 103">
            <a:extLst>
              <a:ext uri="{FF2B5EF4-FFF2-40B4-BE49-F238E27FC236}">
                <a16:creationId xmlns:a16="http://schemas.microsoft.com/office/drawing/2014/main" id="{CAC3E9C2-4C20-4A71-B061-82FB59D5C9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9415" y="5991660"/>
            <a:ext cx="1249238" cy="738186"/>
          </a:xfrm>
          <a:prstGeom prst="rect">
            <a:avLst/>
          </a:prstGeom>
        </p:spPr>
      </p:pic>
      <p:sp>
        <p:nvSpPr>
          <p:cNvPr id="125" name="テキスト ボックス 124">
            <a:extLst>
              <a:ext uri="{FF2B5EF4-FFF2-40B4-BE49-F238E27FC236}">
                <a16:creationId xmlns:a16="http://schemas.microsoft.com/office/drawing/2014/main" id="{7F884440-193B-49C2-B3CF-A907081D4BF2}"/>
              </a:ext>
            </a:extLst>
          </p:cNvPr>
          <p:cNvSpPr txBox="1"/>
          <p:nvPr/>
        </p:nvSpPr>
        <p:spPr>
          <a:xfrm>
            <a:off x="126185" y="4886197"/>
            <a:ext cx="2710990" cy="1077218"/>
          </a:xfrm>
          <a:prstGeom prst="rect">
            <a:avLst/>
          </a:prstGeom>
          <a:noFill/>
        </p:spPr>
        <p:txBody>
          <a:bodyPr wrap="square" rtlCol="0">
            <a:spAutoFit/>
          </a:bodyPr>
          <a:lstStyle/>
          <a:p>
            <a:r>
              <a:rPr kumimoji="1" lang="en-US" altLang="ja-JP" sz="1600" dirty="0">
                <a:solidFill>
                  <a:schemeClr val="bg1">
                    <a:lumMod val="10000"/>
                  </a:schemeClr>
                </a:solidFill>
                <a:latin typeface="+mn-ea"/>
              </a:rPr>
              <a:t>Planet Dove-R</a:t>
            </a:r>
          </a:p>
          <a:p>
            <a:r>
              <a:rPr kumimoji="1" lang="en-US" altLang="ja-JP" sz="1600" dirty="0">
                <a:solidFill>
                  <a:schemeClr val="bg1">
                    <a:lumMod val="10000"/>
                  </a:schemeClr>
                </a:solidFill>
                <a:latin typeface="+mn-ea"/>
              </a:rPr>
              <a:t> (2018</a:t>
            </a:r>
            <a:r>
              <a:rPr kumimoji="1" lang="ja-JP" altLang="en-US" sz="1600" dirty="0">
                <a:solidFill>
                  <a:schemeClr val="bg1">
                    <a:lumMod val="10000"/>
                  </a:schemeClr>
                </a:solidFill>
                <a:latin typeface="+mn-ea"/>
              </a:rPr>
              <a:t>年</a:t>
            </a:r>
            <a:r>
              <a:rPr kumimoji="1" lang="en-US" altLang="ja-JP" sz="1600" dirty="0">
                <a:solidFill>
                  <a:schemeClr val="bg1">
                    <a:lumMod val="10000"/>
                  </a:schemeClr>
                </a:solidFill>
                <a:latin typeface="+mn-ea"/>
              </a:rPr>
              <a:t>)</a:t>
            </a:r>
          </a:p>
          <a:p>
            <a:r>
              <a:rPr kumimoji="1" lang="ja-JP" altLang="en-US" sz="1600" dirty="0">
                <a:solidFill>
                  <a:schemeClr val="bg1">
                    <a:lumMod val="10000"/>
                  </a:schemeClr>
                </a:solidFill>
                <a:latin typeface="+mn-ea"/>
              </a:rPr>
              <a:t>質量：</a:t>
            </a:r>
            <a:r>
              <a:rPr lang="ja-JP" altLang="en-US" sz="1600" dirty="0">
                <a:solidFill>
                  <a:srgbClr val="FF0000"/>
                </a:solidFill>
                <a:latin typeface="+mn-ea"/>
              </a:rPr>
              <a:t>～</a:t>
            </a:r>
            <a:r>
              <a:rPr lang="en-US" altLang="ja-JP" sz="1600" dirty="0">
                <a:solidFill>
                  <a:srgbClr val="FF0000"/>
                </a:solidFill>
                <a:latin typeface="+mn-ea"/>
              </a:rPr>
              <a:t>5kg</a:t>
            </a:r>
          </a:p>
          <a:p>
            <a:endParaRPr kumimoji="1" lang="en-US" altLang="ja-JP" sz="1600" dirty="0">
              <a:solidFill>
                <a:schemeClr val="accent1">
                  <a:lumMod val="60000"/>
                  <a:lumOff val="40000"/>
                </a:schemeClr>
              </a:solidFill>
              <a:latin typeface="+mn-ea"/>
            </a:endParaRPr>
          </a:p>
        </p:txBody>
      </p:sp>
      <p:sp>
        <p:nvSpPr>
          <p:cNvPr id="103" name="テキスト プレースホルダー 3">
            <a:extLst>
              <a:ext uri="{FF2B5EF4-FFF2-40B4-BE49-F238E27FC236}">
                <a16:creationId xmlns:a16="http://schemas.microsoft.com/office/drawing/2014/main" id="{FFA5F531-04D1-43C5-8D9C-0987307F124E}"/>
              </a:ext>
            </a:extLst>
          </p:cNvPr>
          <p:cNvSpPr>
            <a:spLocks noGrp="1"/>
          </p:cNvSpPr>
          <p:nvPr>
            <p:ph type="body" sz="quarter" idx="11"/>
          </p:nvPr>
        </p:nvSpPr>
        <p:spPr/>
        <p:txBody>
          <a:bodyPr>
            <a:noAutofit/>
          </a:bodyPr>
          <a:lstStyle/>
          <a:p>
            <a:r>
              <a:rPr kumimoji="1" lang="ja-JP" altLang="en-US" sz="2800" dirty="0"/>
              <a:t>小型化例</a:t>
            </a:r>
            <a:r>
              <a:rPr kumimoji="1" lang="en-US" altLang="ja-JP" sz="2800" dirty="0"/>
              <a:t>1: </a:t>
            </a:r>
            <a:r>
              <a:rPr kumimoji="1" lang="ja-JP" altLang="en-US" sz="2800" dirty="0"/>
              <a:t>高分解能センサ</a:t>
            </a:r>
            <a:r>
              <a:rPr kumimoji="1" lang="en-US" altLang="ja-JP" sz="2800" dirty="0"/>
              <a:t>(Planet Dove-R)</a:t>
            </a:r>
            <a:endParaRPr kumimoji="1" lang="ja-JP" altLang="en-US" sz="2800" dirty="0"/>
          </a:p>
        </p:txBody>
      </p:sp>
      <p:sp>
        <p:nvSpPr>
          <p:cNvPr id="205" name="テキスト ボックス 204">
            <a:extLst>
              <a:ext uri="{FF2B5EF4-FFF2-40B4-BE49-F238E27FC236}">
                <a16:creationId xmlns:a16="http://schemas.microsoft.com/office/drawing/2014/main" id="{9CE44E72-4040-496B-A39F-185298B68DF8}"/>
              </a:ext>
            </a:extLst>
          </p:cNvPr>
          <p:cNvSpPr txBox="1"/>
          <p:nvPr/>
        </p:nvSpPr>
        <p:spPr>
          <a:xfrm>
            <a:off x="3279099" y="2459091"/>
            <a:ext cx="1762249" cy="338554"/>
          </a:xfrm>
          <a:prstGeom prst="rect">
            <a:avLst/>
          </a:prstGeom>
          <a:noFill/>
        </p:spPr>
        <p:txBody>
          <a:bodyPr wrap="square" rtlCol="0">
            <a:spAutoFit/>
          </a:bodyPr>
          <a:lstStyle/>
          <a:p>
            <a:r>
              <a:rPr kumimoji="1" lang="ja-JP" altLang="en-US" sz="1600" dirty="0"/>
              <a:t>口径</a:t>
            </a:r>
            <a:r>
              <a:rPr kumimoji="1" lang="en-US" altLang="ja-JP" sz="1600" dirty="0"/>
              <a:t>:</a:t>
            </a:r>
            <a:r>
              <a:rPr kumimoji="1" lang="en-US" altLang="ja-JP" sz="1600" dirty="0">
                <a:solidFill>
                  <a:srgbClr val="FF0000"/>
                </a:solidFill>
              </a:rPr>
              <a:t>650mm</a:t>
            </a:r>
            <a:endParaRPr kumimoji="1" lang="ja-JP" altLang="en-US" sz="1600" dirty="0">
              <a:solidFill>
                <a:srgbClr val="FF0000"/>
              </a:solidFill>
            </a:endParaRPr>
          </a:p>
        </p:txBody>
      </p:sp>
      <p:sp>
        <p:nvSpPr>
          <p:cNvPr id="585" name="テキスト ボックス 584">
            <a:extLst>
              <a:ext uri="{FF2B5EF4-FFF2-40B4-BE49-F238E27FC236}">
                <a16:creationId xmlns:a16="http://schemas.microsoft.com/office/drawing/2014/main" id="{6F057969-1CCC-4811-8C99-3A7BF8B55253}"/>
              </a:ext>
            </a:extLst>
          </p:cNvPr>
          <p:cNvSpPr txBox="1"/>
          <p:nvPr/>
        </p:nvSpPr>
        <p:spPr>
          <a:xfrm>
            <a:off x="101502" y="2748490"/>
            <a:ext cx="1966260" cy="830997"/>
          </a:xfrm>
          <a:prstGeom prst="rect">
            <a:avLst/>
          </a:prstGeom>
          <a:noFill/>
        </p:spPr>
        <p:txBody>
          <a:bodyPr wrap="square" rtlCol="0">
            <a:spAutoFit/>
          </a:bodyPr>
          <a:lstStyle/>
          <a:p>
            <a:r>
              <a:rPr kumimoji="1" lang="en-US" altLang="ja-JP" sz="1600" dirty="0">
                <a:solidFill>
                  <a:schemeClr val="bg1">
                    <a:lumMod val="10000"/>
                  </a:schemeClr>
                </a:solidFill>
                <a:latin typeface="+mn-ea"/>
              </a:rPr>
              <a:t>Pleiades (</a:t>
            </a:r>
            <a:r>
              <a:rPr lang="en-US" altLang="ja-JP" sz="1600" dirty="0">
                <a:solidFill>
                  <a:schemeClr val="bg1">
                    <a:lumMod val="10000"/>
                  </a:schemeClr>
                </a:solidFill>
                <a:latin typeface="+mn-ea"/>
              </a:rPr>
              <a:t>2011</a:t>
            </a:r>
            <a:r>
              <a:rPr kumimoji="1" lang="ja-JP" altLang="en-US" sz="1600" dirty="0">
                <a:solidFill>
                  <a:schemeClr val="bg1">
                    <a:lumMod val="10000"/>
                  </a:schemeClr>
                </a:solidFill>
                <a:latin typeface="+mn-ea"/>
              </a:rPr>
              <a:t>年</a:t>
            </a:r>
            <a:r>
              <a:rPr kumimoji="1" lang="en-US" altLang="ja-JP" sz="1600" dirty="0">
                <a:solidFill>
                  <a:schemeClr val="bg1">
                    <a:lumMod val="10000"/>
                  </a:schemeClr>
                </a:solidFill>
                <a:latin typeface="+mn-ea"/>
              </a:rPr>
              <a:t>)</a:t>
            </a:r>
          </a:p>
          <a:p>
            <a:r>
              <a:rPr lang="ja-JP" altLang="en-US" sz="1600" dirty="0">
                <a:solidFill>
                  <a:schemeClr val="bg1">
                    <a:lumMod val="10000"/>
                  </a:schemeClr>
                </a:solidFill>
                <a:latin typeface="+mn-ea"/>
              </a:rPr>
              <a:t>質量：</a:t>
            </a:r>
            <a:r>
              <a:rPr lang="en-US" altLang="ja-JP" sz="1600" dirty="0">
                <a:solidFill>
                  <a:srgbClr val="FF0000"/>
                </a:solidFill>
                <a:latin typeface="+mn-ea"/>
              </a:rPr>
              <a:t>940kg</a:t>
            </a:r>
          </a:p>
          <a:p>
            <a:r>
              <a:rPr kumimoji="1" lang="en-US" altLang="ja-JP" sz="1600" dirty="0">
                <a:solidFill>
                  <a:schemeClr val="bg1">
                    <a:lumMod val="10000"/>
                  </a:schemeClr>
                </a:solidFill>
                <a:latin typeface="+mn-ea"/>
              </a:rPr>
              <a:t>(</a:t>
            </a:r>
            <a:r>
              <a:rPr kumimoji="1" lang="ja-JP" altLang="en-US" sz="1600" dirty="0">
                <a:solidFill>
                  <a:schemeClr val="bg1">
                    <a:lumMod val="10000"/>
                  </a:schemeClr>
                </a:solidFill>
                <a:latin typeface="+mn-ea"/>
              </a:rPr>
              <a:t>センサ</a:t>
            </a:r>
            <a:r>
              <a:rPr kumimoji="1" lang="en-US" altLang="ja-JP" sz="1600" dirty="0">
                <a:solidFill>
                  <a:schemeClr val="bg1">
                    <a:lumMod val="10000"/>
                  </a:schemeClr>
                </a:solidFill>
                <a:latin typeface="+mn-ea"/>
              </a:rPr>
              <a:t>:</a:t>
            </a:r>
            <a:r>
              <a:rPr kumimoji="1" lang="en-US" altLang="ja-JP" sz="1600" dirty="0">
                <a:solidFill>
                  <a:srgbClr val="FF0000"/>
                </a:solidFill>
                <a:latin typeface="+mn-ea"/>
              </a:rPr>
              <a:t>228kg</a:t>
            </a:r>
            <a:r>
              <a:rPr kumimoji="1" lang="en-US" altLang="ja-JP" sz="1600" dirty="0">
                <a:solidFill>
                  <a:schemeClr val="bg1">
                    <a:lumMod val="10000"/>
                  </a:schemeClr>
                </a:solidFill>
                <a:latin typeface="+mn-ea"/>
              </a:rPr>
              <a:t>)</a:t>
            </a:r>
          </a:p>
        </p:txBody>
      </p:sp>
      <p:sp>
        <p:nvSpPr>
          <p:cNvPr id="375" name="テキスト ボックス 374">
            <a:extLst>
              <a:ext uri="{FF2B5EF4-FFF2-40B4-BE49-F238E27FC236}">
                <a16:creationId xmlns:a16="http://schemas.microsoft.com/office/drawing/2014/main" id="{6023ED15-5ECE-4BC1-9819-86819B6CCD9C}"/>
              </a:ext>
            </a:extLst>
          </p:cNvPr>
          <p:cNvSpPr txBox="1"/>
          <p:nvPr/>
        </p:nvSpPr>
        <p:spPr>
          <a:xfrm>
            <a:off x="3267732" y="5082564"/>
            <a:ext cx="1249809" cy="338554"/>
          </a:xfrm>
          <a:prstGeom prst="rect">
            <a:avLst/>
          </a:prstGeom>
          <a:noFill/>
        </p:spPr>
        <p:txBody>
          <a:bodyPr wrap="square" rtlCol="0">
            <a:spAutoFit/>
          </a:bodyPr>
          <a:lstStyle/>
          <a:p>
            <a:r>
              <a:rPr kumimoji="1" lang="ja-JP" altLang="en-US" sz="1600" dirty="0"/>
              <a:t>口径</a:t>
            </a:r>
            <a:r>
              <a:rPr kumimoji="1" lang="en-US" altLang="ja-JP" sz="1600" dirty="0"/>
              <a:t>:</a:t>
            </a:r>
            <a:r>
              <a:rPr kumimoji="1" lang="en-US" altLang="ja-JP" sz="1600" dirty="0">
                <a:solidFill>
                  <a:srgbClr val="FF0000"/>
                </a:solidFill>
              </a:rPr>
              <a:t>90mm</a:t>
            </a:r>
            <a:endParaRPr kumimoji="1" lang="ja-JP" altLang="en-US" sz="1600" dirty="0">
              <a:solidFill>
                <a:srgbClr val="FF0000"/>
              </a:solidFill>
            </a:endParaRPr>
          </a:p>
        </p:txBody>
      </p:sp>
      <p:grpSp>
        <p:nvGrpSpPr>
          <p:cNvPr id="100" name="グループ化 99">
            <a:extLst>
              <a:ext uri="{FF2B5EF4-FFF2-40B4-BE49-F238E27FC236}">
                <a16:creationId xmlns:a16="http://schemas.microsoft.com/office/drawing/2014/main" id="{0F4A8D95-B0CB-4C23-8091-D4E4714B0523}"/>
              </a:ext>
            </a:extLst>
          </p:cNvPr>
          <p:cNvGrpSpPr/>
          <p:nvPr/>
        </p:nvGrpSpPr>
        <p:grpSpPr>
          <a:xfrm>
            <a:off x="1474124" y="1743968"/>
            <a:ext cx="2765731" cy="2274131"/>
            <a:chOff x="2153516" y="2296027"/>
            <a:chExt cx="2765731" cy="2274131"/>
          </a:xfrm>
        </p:grpSpPr>
        <p:sp>
          <p:nvSpPr>
            <p:cNvPr id="584" name="テキスト ボックス 583">
              <a:extLst>
                <a:ext uri="{FF2B5EF4-FFF2-40B4-BE49-F238E27FC236}">
                  <a16:creationId xmlns:a16="http://schemas.microsoft.com/office/drawing/2014/main" id="{365FF10E-64FE-4F89-95C0-E24EB51D503A}"/>
                </a:ext>
              </a:extLst>
            </p:cNvPr>
            <p:cNvSpPr txBox="1"/>
            <p:nvPr/>
          </p:nvSpPr>
          <p:spPr>
            <a:xfrm>
              <a:off x="2153516" y="4177154"/>
              <a:ext cx="1174742" cy="338554"/>
            </a:xfrm>
            <a:prstGeom prst="rect">
              <a:avLst/>
            </a:prstGeom>
            <a:noFill/>
          </p:spPr>
          <p:txBody>
            <a:bodyPr wrap="square" rtlCol="0">
              <a:spAutoFit/>
            </a:bodyPr>
            <a:lstStyle/>
            <a:p>
              <a:r>
                <a:rPr kumimoji="1" lang="en-US" altLang="ja-JP" sz="1600" dirty="0"/>
                <a:t>GSD </a:t>
              </a:r>
              <a:r>
                <a:rPr kumimoji="1" lang="en-US" altLang="ja-JP" sz="1600" dirty="0">
                  <a:solidFill>
                    <a:srgbClr val="FF0000"/>
                  </a:solidFill>
                </a:rPr>
                <a:t>0.7m</a:t>
              </a:r>
            </a:p>
          </p:txBody>
        </p:sp>
        <p:grpSp>
          <p:nvGrpSpPr>
            <p:cNvPr id="108" name="グループ化 107">
              <a:extLst>
                <a:ext uri="{FF2B5EF4-FFF2-40B4-BE49-F238E27FC236}">
                  <a16:creationId xmlns:a16="http://schemas.microsoft.com/office/drawing/2014/main" id="{1931B25C-B8ED-48BE-B55C-34E890FE06D3}"/>
                </a:ext>
              </a:extLst>
            </p:cNvPr>
            <p:cNvGrpSpPr/>
            <p:nvPr/>
          </p:nvGrpSpPr>
          <p:grpSpPr>
            <a:xfrm rot="15944993">
              <a:off x="3654869" y="2784346"/>
              <a:ext cx="114831" cy="206177"/>
              <a:chOff x="3274063" y="2879158"/>
              <a:chExt cx="162985" cy="247493"/>
            </a:xfrm>
          </p:grpSpPr>
          <p:sp>
            <p:nvSpPr>
              <p:cNvPr id="270" name="円弧 269">
                <a:extLst>
                  <a:ext uri="{FF2B5EF4-FFF2-40B4-BE49-F238E27FC236}">
                    <a16:creationId xmlns:a16="http://schemas.microsoft.com/office/drawing/2014/main" id="{AC06214C-6973-4C97-8662-9B747A45946B}"/>
                  </a:ext>
                </a:extLst>
              </p:cNvPr>
              <p:cNvSpPr/>
              <p:nvPr/>
            </p:nvSpPr>
            <p:spPr>
              <a:xfrm rot="16200000">
                <a:off x="3234242" y="2918979"/>
                <a:ext cx="242627" cy="162985"/>
              </a:xfrm>
              <a:prstGeom prst="arc">
                <a:avLst>
                  <a:gd name="adj1" fmla="val 3359829"/>
                  <a:gd name="adj2" fmla="val 3336940"/>
                </a:avLst>
              </a:prstGeom>
              <a:solidFill>
                <a:schemeClr val="bg1"/>
              </a:solidFill>
              <a:ln w="1270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highlight>
                    <a:srgbClr val="000000"/>
                  </a:highlight>
                </a:endParaRPr>
              </a:p>
            </p:txBody>
          </p:sp>
          <p:sp>
            <p:nvSpPr>
              <p:cNvPr id="271" name="円弧 270">
                <a:extLst>
                  <a:ext uri="{FF2B5EF4-FFF2-40B4-BE49-F238E27FC236}">
                    <a16:creationId xmlns:a16="http://schemas.microsoft.com/office/drawing/2014/main" id="{DBF47EAB-6EFE-4F63-B1A8-FA60A3B1E08E}"/>
                  </a:ext>
                </a:extLst>
              </p:cNvPr>
              <p:cNvSpPr/>
              <p:nvPr/>
            </p:nvSpPr>
            <p:spPr>
              <a:xfrm rot="16200000">
                <a:off x="3252035" y="2941640"/>
                <a:ext cx="242627" cy="127396"/>
              </a:xfrm>
              <a:prstGeom prst="arc">
                <a:avLst>
                  <a:gd name="adj1" fmla="val 3359829"/>
                  <a:gd name="adj2" fmla="val 3336940"/>
                </a:avLst>
              </a:prstGeom>
              <a:solidFill>
                <a:schemeClr val="bg1"/>
              </a:solidFill>
              <a:ln w="1270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highlight>
                    <a:srgbClr val="000000"/>
                  </a:highlight>
                </a:endParaRPr>
              </a:p>
            </p:txBody>
          </p:sp>
        </p:grpSp>
        <p:cxnSp>
          <p:nvCxnSpPr>
            <p:cNvPr id="109" name="直線コネクタ 108">
              <a:extLst>
                <a:ext uri="{FF2B5EF4-FFF2-40B4-BE49-F238E27FC236}">
                  <a16:creationId xmlns:a16="http://schemas.microsoft.com/office/drawing/2014/main" id="{29EA158D-A1D9-4E73-8238-4B9ACD5A28FA}"/>
                </a:ext>
              </a:extLst>
            </p:cNvPr>
            <p:cNvCxnSpPr>
              <a:cxnSpLocks/>
              <a:stCxn id="267" idx="1"/>
              <a:endCxn id="263" idx="3"/>
            </p:cNvCxnSpPr>
            <p:nvPr/>
          </p:nvCxnSpPr>
          <p:spPr>
            <a:xfrm flipV="1">
              <a:off x="3158694" y="2337136"/>
              <a:ext cx="807576" cy="1781954"/>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21" name="直線コネクタ 120">
              <a:extLst>
                <a:ext uri="{FF2B5EF4-FFF2-40B4-BE49-F238E27FC236}">
                  <a16:creationId xmlns:a16="http://schemas.microsoft.com/office/drawing/2014/main" id="{B091EB9A-D6C9-48E9-AA0D-7C4C0740A6EC}"/>
                </a:ext>
              </a:extLst>
            </p:cNvPr>
            <p:cNvCxnSpPr>
              <a:cxnSpLocks/>
              <a:stCxn id="192" idx="3"/>
              <a:endCxn id="264" idx="1"/>
            </p:cNvCxnSpPr>
            <p:nvPr/>
          </p:nvCxnSpPr>
          <p:spPr>
            <a:xfrm flipH="1" flipV="1">
              <a:off x="3593067" y="2472380"/>
              <a:ext cx="390173" cy="1273335"/>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24" name="直線コネクタ 123">
              <a:extLst>
                <a:ext uri="{FF2B5EF4-FFF2-40B4-BE49-F238E27FC236}">
                  <a16:creationId xmlns:a16="http://schemas.microsoft.com/office/drawing/2014/main" id="{A2C62DDF-0279-4029-A1C0-A1D434165DD2}"/>
                </a:ext>
              </a:extLst>
            </p:cNvPr>
            <p:cNvCxnSpPr>
              <a:cxnSpLocks/>
            </p:cNvCxnSpPr>
            <p:nvPr/>
          </p:nvCxnSpPr>
          <p:spPr>
            <a:xfrm flipV="1">
              <a:off x="3669133" y="3704336"/>
              <a:ext cx="217650" cy="121814"/>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135" name="フリーフォーム: 図形 134">
              <a:extLst>
                <a:ext uri="{FF2B5EF4-FFF2-40B4-BE49-F238E27FC236}">
                  <a16:creationId xmlns:a16="http://schemas.microsoft.com/office/drawing/2014/main" id="{19B6A80D-E297-4B09-BE27-0B1F7E5C7DB2}"/>
                </a:ext>
              </a:extLst>
            </p:cNvPr>
            <p:cNvSpPr/>
            <p:nvPr/>
          </p:nvSpPr>
          <p:spPr>
            <a:xfrm>
              <a:off x="3765288" y="4085472"/>
              <a:ext cx="334220" cy="146093"/>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600" dirty="0"/>
            </a:p>
          </p:txBody>
        </p:sp>
        <p:cxnSp>
          <p:nvCxnSpPr>
            <p:cNvPr id="136" name="直線コネクタ 135">
              <a:extLst>
                <a:ext uri="{FF2B5EF4-FFF2-40B4-BE49-F238E27FC236}">
                  <a16:creationId xmlns:a16="http://schemas.microsoft.com/office/drawing/2014/main" id="{84A6DC01-E796-4208-9F36-07BEDFDE7393}"/>
                </a:ext>
              </a:extLst>
            </p:cNvPr>
            <p:cNvCxnSpPr>
              <a:cxnSpLocks/>
              <a:stCxn id="192" idx="2"/>
              <a:endCxn id="264" idx="4"/>
            </p:cNvCxnSpPr>
            <p:nvPr/>
          </p:nvCxnSpPr>
          <p:spPr>
            <a:xfrm flipH="1" flipV="1">
              <a:off x="3634422" y="2494735"/>
              <a:ext cx="250767" cy="1206093"/>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grpSp>
          <p:nvGrpSpPr>
            <p:cNvPr id="137" name="グループ化 136">
              <a:extLst>
                <a:ext uri="{FF2B5EF4-FFF2-40B4-BE49-F238E27FC236}">
                  <a16:creationId xmlns:a16="http://schemas.microsoft.com/office/drawing/2014/main" id="{BB7BEFA1-C86C-4643-BF53-07EEC26C59D3}"/>
                </a:ext>
              </a:extLst>
            </p:cNvPr>
            <p:cNvGrpSpPr/>
            <p:nvPr/>
          </p:nvGrpSpPr>
          <p:grpSpPr>
            <a:xfrm>
              <a:off x="3163683" y="3972490"/>
              <a:ext cx="346697" cy="189369"/>
              <a:chOff x="5203378" y="5165483"/>
              <a:chExt cx="416173" cy="268780"/>
            </a:xfrm>
          </p:grpSpPr>
          <p:sp>
            <p:nvSpPr>
              <p:cNvPr id="267" name="平行四辺形 44">
                <a:extLst>
                  <a:ext uri="{FF2B5EF4-FFF2-40B4-BE49-F238E27FC236}">
                    <a16:creationId xmlns:a16="http://schemas.microsoft.com/office/drawing/2014/main" id="{4673D0E8-4120-472F-B490-DA42B5A797F0}"/>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68" name="平行四辺形 44">
                <a:extLst>
                  <a:ext uri="{FF2B5EF4-FFF2-40B4-BE49-F238E27FC236}">
                    <a16:creationId xmlns:a16="http://schemas.microsoft.com/office/drawing/2014/main" id="{1CC475A2-E4BC-40BD-B890-2206F1826438}"/>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69" name="平行四辺形 44">
                <a:extLst>
                  <a:ext uri="{FF2B5EF4-FFF2-40B4-BE49-F238E27FC236}">
                    <a16:creationId xmlns:a16="http://schemas.microsoft.com/office/drawing/2014/main" id="{F70DBC9B-96BB-48AC-99F2-1F1CA38129F1}"/>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138" name="平行四辺形 44">
              <a:extLst>
                <a:ext uri="{FF2B5EF4-FFF2-40B4-BE49-F238E27FC236}">
                  <a16:creationId xmlns:a16="http://schemas.microsoft.com/office/drawing/2014/main" id="{0E087DFC-D8D2-48FD-86E1-741C1B1C8F14}"/>
                </a:ext>
              </a:extLst>
            </p:cNvPr>
            <p:cNvSpPr/>
            <p:nvPr/>
          </p:nvSpPr>
          <p:spPr>
            <a:xfrm rot="1705626">
              <a:off x="3439791" y="3920704"/>
              <a:ext cx="161600" cy="8179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139" name="平行四辺形 44">
              <a:extLst>
                <a:ext uri="{FF2B5EF4-FFF2-40B4-BE49-F238E27FC236}">
                  <a16:creationId xmlns:a16="http://schemas.microsoft.com/office/drawing/2014/main" id="{E0771766-198D-4570-92E6-599E7094E50D}"/>
                </a:ext>
              </a:extLst>
            </p:cNvPr>
            <p:cNvSpPr/>
            <p:nvPr/>
          </p:nvSpPr>
          <p:spPr>
            <a:xfrm rot="1705626">
              <a:off x="3532716" y="3867272"/>
              <a:ext cx="161600" cy="8179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140" name="平行四辺形 44">
              <a:extLst>
                <a:ext uri="{FF2B5EF4-FFF2-40B4-BE49-F238E27FC236}">
                  <a16:creationId xmlns:a16="http://schemas.microsoft.com/office/drawing/2014/main" id="{55B42EC2-322A-4B2E-8966-1520DD14DCEA}"/>
                </a:ext>
              </a:extLst>
            </p:cNvPr>
            <p:cNvSpPr/>
            <p:nvPr/>
          </p:nvSpPr>
          <p:spPr>
            <a:xfrm rot="1705626">
              <a:off x="3624886" y="3813125"/>
              <a:ext cx="161600" cy="8179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141" name="平行四辺形 44">
              <a:extLst>
                <a:ext uri="{FF2B5EF4-FFF2-40B4-BE49-F238E27FC236}">
                  <a16:creationId xmlns:a16="http://schemas.microsoft.com/office/drawing/2014/main" id="{196CF77A-B293-402A-A902-DA0B5AA99A50}"/>
                </a:ext>
              </a:extLst>
            </p:cNvPr>
            <p:cNvSpPr/>
            <p:nvPr/>
          </p:nvSpPr>
          <p:spPr>
            <a:xfrm rot="1705626">
              <a:off x="3717306" y="3760817"/>
              <a:ext cx="161600" cy="8179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192" name="平行四辺形 44">
              <a:extLst>
                <a:ext uri="{FF2B5EF4-FFF2-40B4-BE49-F238E27FC236}">
                  <a16:creationId xmlns:a16="http://schemas.microsoft.com/office/drawing/2014/main" id="{434ACE78-C232-4618-A9D7-E4FE4E454EEE}"/>
                </a:ext>
              </a:extLst>
            </p:cNvPr>
            <p:cNvSpPr/>
            <p:nvPr/>
          </p:nvSpPr>
          <p:spPr>
            <a:xfrm rot="1705626">
              <a:off x="3808362" y="3708254"/>
              <a:ext cx="161600" cy="8179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nvGrpSpPr>
            <p:cNvPr id="199" name="グループ化 198">
              <a:extLst>
                <a:ext uri="{FF2B5EF4-FFF2-40B4-BE49-F238E27FC236}">
                  <a16:creationId xmlns:a16="http://schemas.microsoft.com/office/drawing/2014/main" id="{A173B332-7FCB-4E5E-8486-671ED4F9079B}"/>
                </a:ext>
              </a:extLst>
            </p:cNvPr>
            <p:cNvGrpSpPr/>
            <p:nvPr/>
          </p:nvGrpSpPr>
          <p:grpSpPr>
            <a:xfrm>
              <a:off x="3593848" y="2318954"/>
              <a:ext cx="368219" cy="171992"/>
              <a:chOff x="5338815" y="4937878"/>
              <a:chExt cx="967856" cy="649383"/>
            </a:xfrm>
          </p:grpSpPr>
          <p:cxnSp>
            <p:nvCxnSpPr>
              <p:cNvPr id="257" name="直線コネクタ 256">
                <a:extLst>
                  <a:ext uri="{FF2B5EF4-FFF2-40B4-BE49-F238E27FC236}">
                    <a16:creationId xmlns:a16="http://schemas.microsoft.com/office/drawing/2014/main" id="{C5172B1A-D2E0-4276-9040-55DF2F889BA5}"/>
                  </a:ext>
                </a:extLst>
              </p:cNvPr>
              <p:cNvCxnSpPr>
                <a:cxnSpLocks/>
              </p:cNvCxnSpPr>
              <p:nvPr/>
            </p:nvCxnSpPr>
            <p:spPr>
              <a:xfrm flipV="1">
                <a:off x="5945556" y="4937878"/>
                <a:ext cx="261266" cy="172894"/>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grpSp>
            <p:nvGrpSpPr>
              <p:cNvPr id="258" name="グループ化 257">
                <a:extLst>
                  <a:ext uri="{FF2B5EF4-FFF2-40B4-BE49-F238E27FC236}">
                    <a16:creationId xmlns:a16="http://schemas.microsoft.com/office/drawing/2014/main" id="{52FD3BAD-5D4F-4A17-914C-95C62E7347F2}"/>
                  </a:ext>
                </a:extLst>
              </p:cNvPr>
              <p:cNvGrpSpPr/>
              <p:nvPr/>
            </p:nvGrpSpPr>
            <p:grpSpPr>
              <a:xfrm>
                <a:off x="5338815" y="5318481"/>
                <a:ext cx="416173" cy="268780"/>
                <a:chOff x="5203378" y="5165483"/>
                <a:chExt cx="416173" cy="268780"/>
              </a:xfrm>
            </p:grpSpPr>
            <p:sp>
              <p:nvSpPr>
                <p:cNvPr id="264" name="平行四辺形 44">
                  <a:extLst>
                    <a:ext uri="{FF2B5EF4-FFF2-40B4-BE49-F238E27FC236}">
                      <a16:creationId xmlns:a16="http://schemas.microsoft.com/office/drawing/2014/main" id="{D80F9A47-7E46-4A3E-87F2-38CE0D6E6C03}"/>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65" name="平行四辺形 44">
                  <a:extLst>
                    <a:ext uri="{FF2B5EF4-FFF2-40B4-BE49-F238E27FC236}">
                      <a16:creationId xmlns:a16="http://schemas.microsoft.com/office/drawing/2014/main" id="{57E6A2C1-DCEE-4951-95DE-7B9B6793A805}"/>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66" name="平行四辺形 44">
                  <a:extLst>
                    <a:ext uri="{FF2B5EF4-FFF2-40B4-BE49-F238E27FC236}">
                      <a16:creationId xmlns:a16="http://schemas.microsoft.com/office/drawing/2014/main" id="{DF3AB694-3DF4-40D2-B16E-382F6D0DD948}"/>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259" name="平行四辺形 44">
                <a:extLst>
                  <a:ext uri="{FF2B5EF4-FFF2-40B4-BE49-F238E27FC236}">
                    <a16:creationId xmlns:a16="http://schemas.microsoft.com/office/drawing/2014/main" id="{F97A1691-55E7-4048-BCC6-8D30610732FC}"/>
                  </a:ext>
                </a:extLst>
              </p:cNvPr>
              <p:cNvSpPr/>
              <p:nvPr/>
            </p:nvSpPr>
            <p:spPr>
              <a:xfrm rot="1705626">
                <a:off x="5670254" y="5244979"/>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60" name="平行四辺形 44">
                <a:extLst>
                  <a:ext uri="{FF2B5EF4-FFF2-40B4-BE49-F238E27FC236}">
                    <a16:creationId xmlns:a16="http://schemas.microsoft.com/office/drawing/2014/main" id="{07F45B60-84CF-4947-A571-EB7286619988}"/>
                  </a:ext>
                </a:extLst>
              </p:cNvPr>
              <p:cNvSpPr/>
              <p:nvPr/>
            </p:nvSpPr>
            <p:spPr>
              <a:xfrm rot="1705626">
                <a:off x="5781801" y="5169140"/>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61" name="平行四辺形 44">
                <a:extLst>
                  <a:ext uri="{FF2B5EF4-FFF2-40B4-BE49-F238E27FC236}">
                    <a16:creationId xmlns:a16="http://schemas.microsoft.com/office/drawing/2014/main" id="{BE6F354F-29BF-429F-856A-CA230B8C9701}"/>
                  </a:ext>
                </a:extLst>
              </p:cNvPr>
              <p:cNvSpPr/>
              <p:nvPr/>
            </p:nvSpPr>
            <p:spPr>
              <a:xfrm rot="1705626">
                <a:off x="5892443" y="5092287"/>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62" name="平行四辺形 44">
                <a:extLst>
                  <a:ext uri="{FF2B5EF4-FFF2-40B4-BE49-F238E27FC236}">
                    <a16:creationId xmlns:a16="http://schemas.microsoft.com/office/drawing/2014/main" id="{16720E7D-219E-4442-BE28-BB75F17C9843}"/>
                  </a:ext>
                </a:extLst>
              </p:cNvPr>
              <p:cNvSpPr/>
              <p:nvPr/>
            </p:nvSpPr>
            <p:spPr>
              <a:xfrm rot="1705626">
                <a:off x="6003383" y="501804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63" name="平行四辺形 44">
                <a:extLst>
                  <a:ext uri="{FF2B5EF4-FFF2-40B4-BE49-F238E27FC236}">
                    <a16:creationId xmlns:a16="http://schemas.microsoft.com/office/drawing/2014/main" id="{4B3C53AA-A2EB-4B4E-9571-5306A17ACD52}"/>
                  </a:ext>
                </a:extLst>
              </p:cNvPr>
              <p:cNvSpPr/>
              <p:nvPr/>
            </p:nvSpPr>
            <p:spPr>
              <a:xfrm rot="1705626">
                <a:off x="6112687" y="4943439"/>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cxnSp>
          <p:nvCxnSpPr>
            <p:cNvPr id="200" name="直線コネクタ 199">
              <a:extLst>
                <a:ext uri="{FF2B5EF4-FFF2-40B4-BE49-F238E27FC236}">
                  <a16:creationId xmlns:a16="http://schemas.microsoft.com/office/drawing/2014/main" id="{C80B4803-6927-4AEB-ABB3-4744391CF767}"/>
                </a:ext>
              </a:extLst>
            </p:cNvPr>
            <p:cNvCxnSpPr>
              <a:cxnSpLocks/>
              <a:stCxn id="267" idx="4"/>
              <a:endCxn id="263" idx="2"/>
            </p:cNvCxnSpPr>
            <p:nvPr/>
          </p:nvCxnSpPr>
          <p:spPr>
            <a:xfrm flipV="1">
              <a:off x="3248455" y="2316637"/>
              <a:ext cx="673038" cy="185265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02" name="テキスト ボックス 201">
              <a:extLst>
                <a:ext uri="{FF2B5EF4-FFF2-40B4-BE49-F238E27FC236}">
                  <a16:creationId xmlns:a16="http://schemas.microsoft.com/office/drawing/2014/main" id="{B037DB21-5AF2-4E33-829F-E78F8EAD5A78}"/>
                </a:ext>
              </a:extLst>
            </p:cNvPr>
            <p:cNvSpPr txBox="1"/>
            <p:nvPr/>
          </p:nvSpPr>
          <p:spPr>
            <a:xfrm>
              <a:off x="4094785" y="3972030"/>
              <a:ext cx="524385" cy="338554"/>
            </a:xfrm>
            <a:prstGeom prst="rect">
              <a:avLst/>
            </a:prstGeom>
            <a:noFill/>
          </p:spPr>
          <p:txBody>
            <a:bodyPr wrap="square" rtlCol="0">
              <a:spAutoFit/>
            </a:bodyPr>
            <a:lstStyle/>
            <a:p>
              <a:r>
                <a:rPr kumimoji="1" lang="en-US" altLang="ja-JP" sz="1600" dirty="0"/>
                <a:t>AT</a:t>
              </a:r>
              <a:endParaRPr kumimoji="1" lang="ja-JP" altLang="en-US" sz="1600" dirty="0"/>
            </a:p>
          </p:txBody>
        </p:sp>
        <p:sp>
          <p:nvSpPr>
            <p:cNvPr id="203" name="フリーフォーム: 図形 202">
              <a:extLst>
                <a:ext uri="{FF2B5EF4-FFF2-40B4-BE49-F238E27FC236}">
                  <a16:creationId xmlns:a16="http://schemas.microsoft.com/office/drawing/2014/main" id="{0E1B51E1-6CC1-43D8-87D0-92A59DC7A30D}"/>
                </a:ext>
              </a:extLst>
            </p:cNvPr>
            <p:cNvSpPr/>
            <p:nvPr/>
          </p:nvSpPr>
          <p:spPr>
            <a:xfrm rot="21326725" flipV="1">
              <a:off x="3998827" y="3529090"/>
              <a:ext cx="334220" cy="146093"/>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600" dirty="0"/>
            </a:p>
          </p:txBody>
        </p:sp>
        <p:sp>
          <p:nvSpPr>
            <p:cNvPr id="204" name="テキスト ボックス 203">
              <a:extLst>
                <a:ext uri="{FF2B5EF4-FFF2-40B4-BE49-F238E27FC236}">
                  <a16:creationId xmlns:a16="http://schemas.microsoft.com/office/drawing/2014/main" id="{96A7D2CE-80F5-43DD-ACF5-9D3667C2BEA0}"/>
                </a:ext>
              </a:extLst>
            </p:cNvPr>
            <p:cNvSpPr txBox="1"/>
            <p:nvPr/>
          </p:nvSpPr>
          <p:spPr>
            <a:xfrm>
              <a:off x="4276754" y="3354169"/>
              <a:ext cx="642493" cy="338554"/>
            </a:xfrm>
            <a:prstGeom prst="rect">
              <a:avLst/>
            </a:prstGeom>
            <a:noFill/>
          </p:spPr>
          <p:txBody>
            <a:bodyPr wrap="square" rtlCol="0">
              <a:spAutoFit/>
            </a:bodyPr>
            <a:lstStyle/>
            <a:p>
              <a:r>
                <a:rPr lang="en-US" altLang="ja-JP" sz="1600" dirty="0"/>
                <a:t>C</a:t>
              </a:r>
              <a:r>
                <a:rPr kumimoji="1" lang="en-US" altLang="ja-JP" sz="1600" dirty="0"/>
                <a:t>T</a:t>
              </a:r>
              <a:endParaRPr kumimoji="1" lang="ja-JP" altLang="en-US" sz="1600" dirty="0"/>
            </a:p>
          </p:txBody>
        </p:sp>
        <p:sp>
          <p:nvSpPr>
            <p:cNvPr id="206" name="テキスト ボックス 205">
              <a:extLst>
                <a:ext uri="{FF2B5EF4-FFF2-40B4-BE49-F238E27FC236}">
                  <a16:creationId xmlns:a16="http://schemas.microsoft.com/office/drawing/2014/main" id="{E075F44E-FC7D-4723-A06D-17B67EC0FF7B}"/>
                </a:ext>
              </a:extLst>
            </p:cNvPr>
            <p:cNvSpPr txBox="1"/>
            <p:nvPr/>
          </p:nvSpPr>
          <p:spPr>
            <a:xfrm>
              <a:off x="3415225" y="4231604"/>
              <a:ext cx="1386974" cy="338554"/>
            </a:xfrm>
            <a:prstGeom prst="rect">
              <a:avLst/>
            </a:prstGeom>
            <a:noFill/>
          </p:spPr>
          <p:txBody>
            <a:bodyPr wrap="square" rtlCol="0">
              <a:spAutoFit/>
            </a:bodyPr>
            <a:lstStyle/>
            <a:p>
              <a:r>
                <a:rPr kumimoji="1" lang="ja-JP" altLang="en-US" sz="1600" dirty="0"/>
                <a:t>刈幅 </a:t>
              </a:r>
              <a:r>
                <a:rPr kumimoji="1" lang="en-US" altLang="ja-JP" sz="1600" dirty="0"/>
                <a:t>20km</a:t>
              </a:r>
              <a:endParaRPr kumimoji="1" lang="ja-JP" altLang="en-US" sz="1600" dirty="0"/>
            </a:p>
          </p:txBody>
        </p:sp>
        <p:grpSp>
          <p:nvGrpSpPr>
            <p:cNvPr id="207" name="グループ化 206">
              <a:extLst>
                <a:ext uri="{FF2B5EF4-FFF2-40B4-BE49-F238E27FC236}">
                  <a16:creationId xmlns:a16="http://schemas.microsoft.com/office/drawing/2014/main" id="{148AA89E-EF3A-49EC-9842-6E129FE3B855}"/>
                </a:ext>
              </a:extLst>
            </p:cNvPr>
            <p:cNvGrpSpPr/>
            <p:nvPr/>
          </p:nvGrpSpPr>
          <p:grpSpPr>
            <a:xfrm>
              <a:off x="3628260" y="2339379"/>
              <a:ext cx="368219" cy="171992"/>
              <a:chOff x="5338815" y="4937878"/>
              <a:chExt cx="967856" cy="649383"/>
            </a:xfrm>
            <a:noFill/>
          </p:grpSpPr>
          <p:cxnSp>
            <p:nvCxnSpPr>
              <p:cNvPr id="247" name="直線コネクタ 246">
                <a:extLst>
                  <a:ext uri="{FF2B5EF4-FFF2-40B4-BE49-F238E27FC236}">
                    <a16:creationId xmlns:a16="http://schemas.microsoft.com/office/drawing/2014/main" id="{FBEFF5EF-B148-4172-A0A5-C6D0DBEE5ABF}"/>
                  </a:ext>
                </a:extLst>
              </p:cNvPr>
              <p:cNvCxnSpPr>
                <a:cxnSpLocks/>
              </p:cNvCxnSpPr>
              <p:nvPr/>
            </p:nvCxnSpPr>
            <p:spPr>
              <a:xfrm flipV="1">
                <a:off x="5945556" y="4937878"/>
                <a:ext cx="261266" cy="172894"/>
              </a:xfrm>
              <a:prstGeom prst="line">
                <a:avLst/>
              </a:prstGeom>
              <a:grpFill/>
              <a:ln w="12700">
                <a:solidFill>
                  <a:schemeClr val="tx1"/>
                </a:solidFill>
                <a:prstDash val="sysDash"/>
              </a:ln>
            </p:spPr>
            <p:style>
              <a:lnRef idx="1">
                <a:schemeClr val="accent2"/>
              </a:lnRef>
              <a:fillRef idx="0">
                <a:schemeClr val="accent2"/>
              </a:fillRef>
              <a:effectRef idx="0">
                <a:schemeClr val="accent2"/>
              </a:effectRef>
              <a:fontRef idx="minor">
                <a:schemeClr val="tx1"/>
              </a:fontRef>
            </p:style>
          </p:cxnSp>
          <p:grpSp>
            <p:nvGrpSpPr>
              <p:cNvPr id="248" name="グループ化 247">
                <a:extLst>
                  <a:ext uri="{FF2B5EF4-FFF2-40B4-BE49-F238E27FC236}">
                    <a16:creationId xmlns:a16="http://schemas.microsoft.com/office/drawing/2014/main" id="{0C6B74E9-E46B-4FA2-9607-A676208FCF32}"/>
                  </a:ext>
                </a:extLst>
              </p:cNvPr>
              <p:cNvGrpSpPr/>
              <p:nvPr/>
            </p:nvGrpSpPr>
            <p:grpSpPr>
              <a:xfrm>
                <a:off x="5338815" y="5318481"/>
                <a:ext cx="416173" cy="268780"/>
                <a:chOff x="5203378" y="5165483"/>
                <a:chExt cx="416173" cy="268780"/>
              </a:xfrm>
              <a:grpFill/>
            </p:grpSpPr>
            <p:sp>
              <p:nvSpPr>
                <p:cNvPr id="254" name="平行四辺形 44">
                  <a:extLst>
                    <a:ext uri="{FF2B5EF4-FFF2-40B4-BE49-F238E27FC236}">
                      <a16:creationId xmlns:a16="http://schemas.microsoft.com/office/drawing/2014/main" id="{0C86AF3D-3A54-4466-AF03-228C61DF62B9}"/>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55" name="平行四辺形 44">
                  <a:extLst>
                    <a:ext uri="{FF2B5EF4-FFF2-40B4-BE49-F238E27FC236}">
                      <a16:creationId xmlns:a16="http://schemas.microsoft.com/office/drawing/2014/main" id="{B772DADB-E41D-4AC5-8983-2931A875D74C}"/>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56" name="平行四辺形 44">
                  <a:extLst>
                    <a:ext uri="{FF2B5EF4-FFF2-40B4-BE49-F238E27FC236}">
                      <a16:creationId xmlns:a16="http://schemas.microsoft.com/office/drawing/2014/main" id="{651A9EE6-31A4-44EE-885B-6EA7195035ED}"/>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249" name="平行四辺形 44">
                <a:extLst>
                  <a:ext uri="{FF2B5EF4-FFF2-40B4-BE49-F238E27FC236}">
                    <a16:creationId xmlns:a16="http://schemas.microsoft.com/office/drawing/2014/main" id="{9399A0B1-D430-4DC5-9A22-56B0FD4E5CF9}"/>
                  </a:ext>
                </a:extLst>
              </p:cNvPr>
              <p:cNvSpPr/>
              <p:nvPr/>
            </p:nvSpPr>
            <p:spPr>
              <a:xfrm rot="1705626">
                <a:off x="5670254" y="5244979"/>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50" name="平行四辺形 44">
                <a:extLst>
                  <a:ext uri="{FF2B5EF4-FFF2-40B4-BE49-F238E27FC236}">
                    <a16:creationId xmlns:a16="http://schemas.microsoft.com/office/drawing/2014/main" id="{DA5A5EE5-B816-4DBD-A343-69AFB8E0DFA4}"/>
                  </a:ext>
                </a:extLst>
              </p:cNvPr>
              <p:cNvSpPr/>
              <p:nvPr/>
            </p:nvSpPr>
            <p:spPr>
              <a:xfrm rot="1705626">
                <a:off x="5781801" y="5169140"/>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51" name="平行四辺形 44">
                <a:extLst>
                  <a:ext uri="{FF2B5EF4-FFF2-40B4-BE49-F238E27FC236}">
                    <a16:creationId xmlns:a16="http://schemas.microsoft.com/office/drawing/2014/main" id="{91974309-3D64-4C77-A16A-167C2084CC87}"/>
                  </a:ext>
                </a:extLst>
              </p:cNvPr>
              <p:cNvSpPr/>
              <p:nvPr/>
            </p:nvSpPr>
            <p:spPr>
              <a:xfrm rot="1705626">
                <a:off x="5892443" y="5092287"/>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52" name="平行四辺形 44">
                <a:extLst>
                  <a:ext uri="{FF2B5EF4-FFF2-40B4-BE49-F238E27FC236}">
                    <a16:creationId xmlns:a16="http://schemas.microsoft.com/office/drawing/2014/main" id="{6F2C58F7-E20B-45F4-A038-A33B8AC5E41C}"/>
                  </a:ext>
                </a:extLst>
              </p:cNvPr>
              <p:cNvSpPr/>
              <p:nvPr/>
            </p:nvSpPr>
            <p:spPr>
              <a:xfrm rot="1705626">
                <a:off x="6003383" y="501804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53" name="平行四辺形 44">
                <a:extLst>
                  <a:ext uri="{FF2B5EF4-FFF2-40B4-BE49-F238E27FC236}">
                    <a16:creationId xmlns:a16="http://schemas.microsoft.com/office/drawing/2014/main" id="{597367FF-D65C-4166-891F-436FA01B9F7A}"/>
                  </a:ext>
                </a:extLst>
              </p:cNvPr>
              <p:cNvSpPr/>
              <p:nvPr/>
            </p:nvSpPr>
            <p:spPr>
              <a:xfrm rot="1705626">
                <a:off x="6112687" y="4943439"/>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grpSp>
          <p:nvGrpSpPr>
            <p:cNvPr id="208" name="グループ化 207">
              <a:extLst>
                <a:ext uri="{FF2B5EF4-FFF2-40B4-BE49-F238E27FC236}">
                  <a16:creationId xmlns:a16="http://schemas.microsoft.com/office/drawing/2014/main" id="{8320A9CC-7242-47D2-B79B-50ADDCBB6BF1}"/>
                </a:ext>
              </a:extLst>
            </p:cNvPr>
            <p:cNvGrpSpPr/>
            <p:nvPr/>
          </p:nvGrpSpPr>
          <p:grpSpPr>
            <a:xfrm>
              <a:off x="3552507" y="2296027"/>
              <a:ext cx="368219" cy="171992"/>
              <a:chOff x="5338815" y="4937878"/>
              <a:chExt cx="967856" cy="649383"/>
            </a:xfrm>
            <a:noFill/>
          </p:grpSpPr>
          <p:cxnSp>
            <p:nvCxnSpPr>
              <p:cNvPr id="237" name="直線コネクタ 236">
                <a:extLst>
                  <a:ext uri="{FF2B5EF4-FFF2-40B4-BE49-F238E27FC236}">
                    <a16:creationId xmlns:a16="http://schemas.microsoft.com/office/drawing/2014/main" id="{045838BD-4957-40BA-AD48-C0DAAC07C1BC}"/>
                  </a:ext>
                </a:extLst>
              </p:cNvPr>
              <p:cNvCxnSpPr>
                <a:cxnSpLocks/>
              </p:cNvCxnSpPr>
              <p:nvPr/>
            </p:nvCxnSpPr>
            <p:spPr>
              <a:xfrm flipV="1">
                <a:off x="5945556" y="4937878"/>
                <a:ext cx="261266" cy="172894"/>
              </a:xfrm>
              <a:prstGeom prst="line">
                <a:avLst/>
              </a:prstGeom>
              <a:grpFill/>
              <a:ln w="12700">
                <a:solidFill>
                  <a:schemeClr val="tx1"/>
                </a:solidFill>
                <a:prstDash val="sysDash"/>
              </a:ln>
            </p:spPr>
            <p:style>
              <a:lnRef idx="1">
                <a:schemeClr val="accent2"/>
              </a:lnRef>
              <a:fillRef idx="0">
                <a:schemeClr val="accent2"/>
              </a:fillRef>
              <a:effectRef idx="0">
                <a:schemeClr val="accent2"/>
              </a:effectRef>
              <a:fontRef idx="minor">
                <a:schemeClr val="tx1"/>
              </a:fontRef>
            </p:style>
          </p:cxnSp>
          <p:grpSp>
            <p:nvGrpSpPr>
              <p:cNvPr id="238" name="グループ化 237">
                <a:extLst>
                  <a:ext uri="{FF2B5EF4-FFF2-40B4-BE49-F238E27FC236}">
                    <a16:creationId xmlns:a16="http://schemas.microsoft.com/office/drawing/2014/main" id="{5C258C20-B9F7-47F9-ABBC-D87CAB0E8A33}"/>
                  </a:ext>
                </a:extLst>
              </p:cNvPr>
              <p:cNvGrpSpPr/>
              <p:nvPr/>
            </p:nvGrpSpPr>
            <p:grpSpPr>
              <a:xfrm>
                <a:off x="5338815" y="5318481"/>
                <a:ext cx="416173" cy="268780"/>
                <a:chOff x="5203378" y="5165483"/>
                <a:chExt cx="416173" cy="268780"/>
              </a:xfrm>
              <a:grpFill/>
            </p:grpSpPr>
            <p:sp>
              <p:nvSpPr>
                <p:cNvPr id="244" name="平行四辺形 44">
                  <a:extLst>
                    <a:ext uri="{FF2B5EF4-FFF2-40B4-BE49-F238E27FC236}">
                      <a16:creationId xmlns:a16="http://schemas.microsoft.com/office/drawing/2014/main" id="{5BA80630-954C-4B2B-A65C-F9F6B2B650CB}"/>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45" name="平行四辺形 44">
                  <a:extLst>
                    <a:ext uri="{FF2B5EF4-FFF2-40B4-BE49-F238E27FC236}">
                      <a16:creationId xmlns:a16="http://schemas.microsoft.com/office/drawing/2014/main" id="{B2DEF3CF-A516-459F-AA3B-D5BD9F0E6526}"/>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46" name="平行四辺形 44">
                  <a:extLst>
                    <a:ext uri="{FF2B5EF4-FFF2-40B4-BE49-F238E27FC236}">
                      <a16:creationId xmlns:a16="http://schemas.microsoft.com/office/drawing/2014/main" id="{10F253C5-67C5-49E9-9DC4-D79E698A1C0D}"/>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239" name="平行四辺形 44">
                <a:extLst>
                  <a:ext uri="{FF2B5EF4-FFF2-40B4-BE49-F238E27FC236}">
                    <a16:creationId xmlns:a16="http://schemas.microsoft.com/office/drawing/2014/main" id="{8D3F43F7-2426-47D4-A30E-278103E0FF03}"/>
                  </a:ext>
                </a:extLst>
              </p:cNvPr>
              <p:cNvSpPr/>
              <p:nvPr/>
            </p:nvSpPr>
            <p:spPr>
              <a:xfrm rot="1705626">
                <a:off x="5670254" y="5244979"/>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40" name="平行四辺形 44">
                <a:extLst>
                  <a:ext uri="{FF2B5EF4-FFF2-40B4-BE49-F238E27FC236}">
                    <a16:creationId xmlns:a16="http://schemas.microsoft.com/office/drawing/2014/main" id="{BC522D6F-DE5E-4465-841D-907EA32A4395}"/>
                  </a:ext>
                </a:extLst>
              </p:cNvPr>
              <p:cNvSpPr/>
              <p:nvPr/>
            </p:nvSpPr>
            <p:spPr>
              <a:xfrm rot="1705626">
                <a:off x="5781801" y="5169140"/>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41" name="平行四辺形 44">
                <a:extLst>
                  <a:ext uri="{FF2B5EF4-FFF2-40B4-BE49-F238E27FC236}">
                    <a16:creationId xmlns:a16="http://schemas.microsoft.com/office/drawing/2014/main" id="{D7AB4B4E-28C5-4E03-96D5-0093B9446DAA}"/>
                  </a:ext>
                </a:extLst>
              </p:cNvPr>
              <p:cNvSpPr/>
              <p:nvPr/>
            </p:nvSpPr>
            <p:spPr>
              <a:xfrm rot="1705626">
                <a:off x="5892443" y="5092287"/>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42" name="平行四辺形 44">
                <a:extLst>
                  <a:ext uri="{FF2B5EF4-FFF2-40B4-BE49-F238E27FC236}">
                    <a16:creationId xmlns:a16="http://schemas.microsoft.com/office/drawing/2014/main" id="{6CE114B3-03A5-475C-8711-8242A8804D6E}"/>
                  </a:ext>
                </a:extLst>
              </p:cNvPr>
              <p:cNvSpPr/>
              <p:nvPr/>
            </p:nvSpPr>
            <p:spPr>
              <a:xfrm rot="1705626">
                <a:off x="6003383" y="501804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43" name="平行四辺形 44">
                <a:extLst>
                  <a:ext uri="{FF2B5EF4-FFF2-40B4-BE49-F238E27FC236}">
                    <a16:creationId xmlns:a16="http://schemas.microsoft.com/office/drawing/2014/main" id="{0F216099-F397-47A5-822E-BF00E8E906CC}"/>
                  </a:ext>
                </a:extLst>
              </p:cNvPr>
              <p:cNvSpPr/>
              <p:nvPr/>
            </p:nvSpPr>
            <p:spPr>
              <a:xfrm rot="1705626">
                <a:off x="6112687" y="4943439"/>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grpSp>
          <p:nvGrpSpPr>
            <p:cNvPr id="209" name="グループ化 208">
              <a:extLst>
                <a:ext uri="{FF2B5EF4-FFF2-40B4-BE49-F238E27FC236}">
                  <a16:creationId xmlns:a16="http://schemas.microsoft.com/office/drawing/2014/main" id="{2F5B4E2B-EA71-40C3-AC40-BBA8AA1108E3}"/>
                </a:ext>
              </a:extLst>
            </p:cNvPr>
            <p:cNvGrpSpPr/>
            <p:nvPr/>
          </p:nvGrpSpPr>
          <p:grpSpPr>
            <a:xfrm>
              <a:off x="3066681" y="3652636"/>
              <a:ext cx="806279" cy="457523"/>
              <a:chOff x="1557281" y="4531874"/>
              <a:chExt cx="1612557" cy="915045"/>
            </a:xfrm>
          </p:grpSpPr>
          <p:cxnSp>
            <p:nvCxnSpPr>
              <p:cNvPr id="227" name="直線コネクタ 226">
                <a:extLst>
                  <a:ext uri="{FF2B5EF4-FFF2-40B4-BE49-F238E27FC236}">
                    <a16:creationId xmlns:a16="http://schemas.microsoft.com/office/drawing/2014/main" id="{060A4B08-F443-4AC4-BE51-67298F5AF894}"/>
                  </a:ext>
                </a:extLst>
              </p:cNvPr>
              <p:cNvCxnSpPr>
                <a:cxnSpLocks/>
              </p:cNvCxnSpPr>
              <p:nvPr/>
            </p:nvCxnSpPr>
            <p:spPr>
              <a:xfrm flipV="1">
                <a:off x="2568182" y="4531874"/>
                <a:ext cx="435300" cy="243627"/>
              </a:xfrm>
              <a:prstGeom prst="line">
                <a:avLst/>
              </a:prstGeom>
              <a:ln w="12700">
                <a:solidFill>
                  <a:schemeClr val="tx1"/>
                </a:solidFill>
                <a:prstDash val="sysDash"/>
              </a:ln>
            </p:spPr>
            <p:style>
              <a:lnRef idx="1">
                <a:schemeClr val="accent2"/>
              </a:lnRef>
              <a:fillRef idx="0">
                <a:schemeClr val="accent2"/>
              </a:fillRef>
              <a:effectRef idx="0">
                <a:schemeClr val="accent2"/>
              </a:effectRef>
              <a:fontRef idx="minor">
                <a:schemeClr val="tx1"/>
              </a:fontRef>
            </p:style>
          </p:cxnSp>
          <p:grpSp>
            <p:nvGrpSpPr>
              <p:cNvPr id="228" name="グループ化 227">
                <a:extLst>
                  <a:ext uri="{FF2B5EF4-FFF2-40B4-BE49-F238E27FC236}">
                    <a16:creationId xmlns:a16="http://schemas.microsoft.com/office/drawing/2014/main" id="{0DD89BC6-F805-4D82-B20A-17C5BD60ED59}"/>
                  </a:ext>
                </a:extLst>
              </p:cNvPr>
              <p:cNvGrpSpPr/>
              <p:nvPr/>
            </p:nvGrpSpPr>
            <p:grpSpPr>
              <a:xfrm>
                <a:off x="1557281" y="5068181"/>
                <a:ext cx="693393" cy="378738"/>
                <a:chOff x="5203378" y="5165483"/>
                <a:chExt cx="416173" cy="268780"/>
              </a:xfrm>
              <a:noFill/>
            </p:grpSpPr>
            <p:sp>
              <p:nvSpPr>
                <p:cNvPr id="234" name="平行四辺形 44">
                  <a:extLst>
                    <a:ext uri="{FF2B5EF4-FFF2-40B4-BE49-F238E27FC236}">
                      <a16:creationId xmlns:a16="http://schemas.microsoft.com/office/drawing/2014/main" id="{37EC10A1-D033-4718-8CC0-47134312315B}"/>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35" name="平行四辺形 44">
                  <a:extLst>
                    <a:ext uri="{FF2B5EF4-FFF2-40B4-BE49-F238E27FC236}">
                      <a16:creationId xmlns:a16="http://schemas.microsoft.com/office/drawing/2014/main" id="{125447C8-368C-4942-96E7-3B3565DB4581}"/>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36" name="平行四辺形 44">
                  <a:extLst>
                    <a:ext uri="{FF2B5EF4-FFF2-40B4-BE49-F238E27FC236}">
                      <a16:creationId xmlns:a16="http://schemas.microsoft.com/office/drawing/2014/main" id="{B29C7358-1B2F-469B-8A8C-04A230B0C5F3}"/>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229" name="平行四辺形 44">
                <a:extLst>
                  <a:ext uri="{FF2B5EF4-FFF2-40B4-BE49-F238E27FC236}">
                    <a16:creationId xmlns:a16="http://schemas.microsoft.com/office/drawing/2014/main" id="{ED6A96A6-B3E0-44BC-8407-98C13073E192}"/>
                  </a:ext>
                </a:extLst>
              </p:cNvPr>
              <p:cNvSpPr/>
              <p:nvPr/>
            </p:nvSpPr>
            <p:spPr>
              <a:xfrm rot="1705626">
                <a:off x="2109497" y="4964609"/>
                <a:ext cx="323199" cy="16358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30" name="平行四辺形 44">
                <a:extLst>
                  <a:ext uri="{FF2B5EF4-FFF2-40B4-BE49-F238E27FC236}">
                    <a16:creationId xmlns:a16="http://schemas.microsoft.com/office/drawing/2014/main" id="{C01047E5-49CC-4087-B6D1-40C4D509F184}"/>
                  </a:ext>
                </a:extLst>
              </p:cNvPr>
              <p:cNvSpPr/>
              <p:nvPr/>
            </p:nvSpPr>
            <p:spPr>
              <a:xfrm rot="1705626">
                <a:off x="2295347" y="4857746"/>
                <a:ext cx="323199" cy="16358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31" name="平行四辺形 44">
                <a:extLst>
                  <a:ext uri="{FF2B5EF4-FFF2-40B4-BE49-F238E27FC236}">
                    <a16:creationId xmlns:a16="http://schemas.microsoft.com/office/drawing/2014/main" id="{0F5D7137-C691-4970-A007-35659EDA96EB}"/>
                  </a:ext>
                </a:extLst>
              </p:cNvPr>
              <p:cNvSpPr/>
              <p:nvPr/>
            </p:nvSpPr>
            <p:spPr>
              <a:xfrm rot="1705626">
                <a:off x="2479688" y="4749452"/>
                <a:ext cx="323199" cy="16358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32" name="平行四辺形 44">
                <a:extLst>
                  <a:ext uri="{FF2B5EF4-FFF2-40B4-BE49-F238E27FC236}">
                    <a16:creationId xmlns:a16="http://schemas.microsoft.com/office/drawing/2014/main" id="{5B0518B5-E8E9-4B48-AE8F-C4FE5259A775}"/>
                  </a:ext>
                </a:extLst>
              </p:cNvPr>
              <p:cNvSpPr/>
              <p:nvPr/>
            </p:nvSpPr>
            <p:spPr>
              <a:xfrm rot="1705626">
                <a:off x="2664527" y="4644836"/>
                <a:ext cx="323199" cy="16358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33" name="平行四辺形 44">
                <a:extLst>
                  <a:ext uri="{FF2B5EF4-FFF2-40B4-BE49-F238E27FC236}">
                    <a16:creationId xmlns:a16="http://schemas.microsoft.com/office/drawing/2014/main" id="{C6D5E46E-7143-473C-8464-E5F3085CCDD9}"/>
                  </a:ext>
                </a:extLst>
              </p:cNvPr>
              <p:cNvSpPr/>
              <p:nvPr/>
            </p:nvSpPr>
            <p:spPr>
              <a:xfrm rot="1705626">
                <a:off x="2846639" y="4539710"/>
                <a:ext cx="323199" cy="16358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grpSp>
          <p:nvGrpSpPr>
            <p:cNvPr id="210" name="グループ化 209">
              <a:extLst>
                <a:ext uri="{FF2B5EF4-FFF2-40B4-BE49-F238E27FC236}">
                  <a16:creationId xmlns:a16="http://schemas.microsoft.com/office/drawing/2014/main" id="{254B9C9E-D91B-43CA-AF7C-AFC9F09083F8}"/>
                </a:ext>
              </a:extLst>
            </p:cNvPr>
            <p:cNvGrpSpPr/>
            <p:nvPr/>
          </p:nvGrpSpPr>
          <p:grpSpPr>
            <a:xfrm>
              <a:off x="3253502" y="3754022"/>
              <a:ext cx="806279" cy="457523"/>
              <a:chOff x="1557281" y="4531874"/>
              <a:chExt cx="1612557" cy="915045"/>
            </a:xfrm>
          </p:grpSpPr>
          <p:cxnSp>
            <p:nvCxnSpPr>
              <p:cNvPr id="216" name="直線コネクタ 215">
                <a:extLst>
                  <a:ext uri="{FF2B5EF4-FFF2-40B4-BE49-F238E27FC236}">
                    <a16:creationId xmlns:a16="http://schemas.microsoft.com/office/drawing/2014/main" id="{1C46FD8C-B8AE-4FCB-87DE-AA7355609F4D}"/>
                  </a:ext>
                </a:extLst>
              </p:cNvPr>
              <p:cNvCxnSpPr>
                <a:cxnSpLocks/>
              </p:cNvCxnSpPr>
              <p:nvPr/>
            </p:nvCxnSpPr>
            <p:spPr>
              <a:xfrm flipV="1">
                <a:off x="2568182" y="4531874"/>
                <a:ext cx="435300" cy="243627"/>
              </a:xfrm>
              <a:prstGeom prst="line">
                <a:avLst/>
              </a:prstGeom>
              <a:ln w="12700">
                <a:solidFill>
                  <a:schemeClr val="tx1"/>
                </a:solidFill>
                <a:prstDash val="sysDash"/>
              </a:ln>
            </p:spPr>
            <p:style>
              <a:lnRef idx="1">
                <a:schemeClr val="accent2"/>
              </a:lnRef>
              <a:fillRef idx="0">
                <a:schemeClr val="accent2"/>
              </a:fillRef>
              <a:effectRef idx="0">
                <a:schemeClr val="accent2"/>
              </a:effectRef>
              <a:fontRef idx="minor">
                <a:schemeClr val="tx1"/>
              </a:fontRef>
            </p:style>
          </p:cxnSp>
          <p:grpSp>
            <p:nvGrpSpPr>
              <p:cNvPr id="217" name="グループ化 216">
                <a:extLst>
                  <a:ext uri="{FF2B5EF4-FFF2-40B4-BE49-F238E27FC236}">
                    <a16:creationId xmlns:a16="http://schemas.microsoft.com/office/drawing/2014/main" id="{CE71F199-8DC9-46DE-82B3-EA7A72ED94AF}"/>
                  </a:ext>
                </a:extLst>
              </p:cNvPr>
              <p:cNvGrpSpPr/>
              <p:nvPr/>
            </p:nvGrpSpPr>
            <p:grpSpPr>
              <a:xfrm>
                <a:off x="1557281" y="5068181"/>
                <a:ext cx="693393" cy="378738"/>
                <a:chOff x="5203378" y="5165483"/>
                <a:chExt cx="416173" cy="268780"/>
              </a:xfrm>
              <a:noFill/>
            </p:grpSpPr>
            <p:sp>
              <p:nvSpPr>
                <p:cNvPr id="224" name="平行四辺形 44">
                  <a:extLst>
                    <a:ext uri="{FF2B5EF4-FFF2-40B4-BE49-F238E27FC236}">
                      <a16:creationId xmlns:a16="http://schemas.microsoft.com/office/drawing/2014/main" id="{B318DB34-B1C0-4F70-B66B-5BD28B2383E4}"/>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25" name="平行四辺形 44">
                  <a:extLst>
                    <a:ext uri="{FF2B5EF4-FFF2-40B4-BE49-F238E27FC236}">
                      <a16:creationId xmlns:a16="http://schemas.microsoft.com/office/drawing/2014/main" id="{974AB263-2807-4B41-B35A-2FDECDCDC1EA}"/>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26" name="平行四辺形 44">
                  <a:extLst>
                    <a:ext uri="{FF2B5EF4-FFF2-40B4-BE49-F238E27FC236}">
                      <a16:creationId xmlns:a16="http://schemas.microsoft.com/office/drawing/2014/main" id="{24FF16ED-9B9F-45C4-BC0B-4B6A116DBD87}"/>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219" name="平行四辺形 44">
                <a:extLst>
                  <a:ext uri="{FF2B5EF4-FFF2-40B4-BE49-F238E27FC236}">
                    <a16:creationId xmlns:a16="http://schemas.microsoft.com/office/drawing/2014/main" id="{7AF8C369-DFB5-4957-B1E0-1954DDDEB786}"/>
                  </a:ext>
                </a:extLst>
              </p:cNvPr>
              <p:cNvSpPr/>
              <p:nvPr/>
            </p:nvSpPr>
            <p:spPr>
              <a:xfrm rot="1705626">
                <a:off x="2109497" y="4964609"/>
                <a:ext cx="323199" cy="16358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20" name="平行四辺形 44">
                <a:extLst>
                  <a:ext uri="{FF2B5EF4-FFF2-40B4-BE49-F238E27FC236}">
                    <a16:creationId xmlns:a16="http://schemas.microsoft.com/office/drawing/2014/main" id="{A73E48AA-9817-47D6-8990-7254F4A3F683}"/>
                  </a:ext>
                </a:extLst>
              </p:cNvPr>
              <p:cNvSpPr/>
              <p:nvPr/>
            </p:nvSpPr>
            <p:spPr>
              <a:xfrm rot="1705626">
                <a:off x="2295347" y="4857746"/>
                <a:ext cx="323199" cy="16358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21" name="平行四辺形 44">
                <a:extLst>
                  <a:ext uri="{FF2B5EF4-FFF2-40B4-BE49-F238E27FC236}">
                    <a16:creationId xmlns:a16="http://schemas.microsoft.com/office/drawing/2014/main" id="{C2B28090-6E00-437A-93E5-EB62AC23494F}"/>
                  </a:ext>
                </a:extLst>
              </p:cNvPr>
              <p:cNvSpPr/>
              <p:nvPr/>
            </p:nvSpPr>
            <p:spPr>
              <a:xfrm rot="1705626">
                <a:off x="2479688" y="4749452"/>
                <a:ext cx="323199" cy="16358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22" name="平行四辺形 44">
                <a:extLst>
                  <a:ext uri="{FF2B5EF4-FFF2-40B4-BE49-F238E27FC236}">
                    <a16:creationId xmlns:a16="http://schemas.microsoft.com/office/drawing/2014/main" id="{C1B170E8-A291-43E1-9054-E8A2C2792C61}"/>
                  </a:ext>
                </a:extLst>
              </p:cNvPr>
              <p:cNvSpPr/>
              <p:nvPr/>
            </p:nvSpPr>
            <p:spPr>
              <a:xfrm rot="1705626">
                <a:off x="2664527" y="4644836"/>
                <a:ext cx="323199" cy="16358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223" name="平行四辺形 44">
                <a:extLst>
                  <a:ext uri="{FF2B5EF4-FFF2-40B4-BE49-F238E27FC236}">
                    <a16:creationId xmlns:a16="http://schemas.microsoft.com/office/drawing/2014/main" id="{E22A37F9-86D3-4A87-8124-6A69FAB61EF6}"/>
                  </a:ext>
                </a:extLst>
              </p:cNvPr>
              <p:cNvSpPr/>
              <p:nvPr/>
            </p:nvSpPr>
            <p:spPr>
              <a:xfrm rot="1705626">
                <a:off x="2846639" y="4539710"/>
                <a:ext cx="323199" cy="163581"/>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213" name="フリーフォーム: 図形 212">
              <a:extLst>
                <a:ext uri="{FF2B5EF4-FFF2-40B4-BE49-F238E27FC236}">
                  <a16:creationId xmlns:a16="http://schemas.microsoft.com/office/drawing/2014/main" id="{0CBBA03B-50A9-424E-BE53-788A500AC010}"/>
                </a:ext>
              </a:extLst>
            </p:cNvPr>
            <p:cNvSpPr>
              <a:spLocks noChangeAspect="1"/>
            </p:cNvSpPr>
            <p:nvPr/>
          </p:nvSpPr>
          <p:spPr>
            <a:xfrm flipH="1" flipV="1">
              <a:off x="3368635" y="2507341"/>
              <a:ext cx="165995" cy="72559"/>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600" dirty="0"/>
            </a:p>
          </p:txBody>
        </p:sp>
        <p:sp>
          <p:nvSpPr>
            <p:cNvPr id="215" name="テキスト ボックス 214">
              <a:extLst>
                <a:ext uri="{FF2B5EF4-FFF2-40B4-BE49-F238E27FC236}">
                  <a16:creationId xmlns:a16="http://schemas.microsoft.com/office/drawing/2014/main" id="{413DE06D-71BA-47E9-9F43-E7D0B2F0C58E}"/>
                </a:ext>
              </a:extLst>
            </p:cNvPr>
            <p:cNvSpPr txBox="1"/>
            <p:nvPr/>
          </p:nvSpPr>
          <p:spPr>
            <a:xfrm>
              <a:off x="2979470" y="2507582"/>
              <a:ext cx="1653504" cy="338554"/>
            </a:xfrm>
            <a:prstGeom prst="rect">
              <a:avLst/>
            </a:prstGeom>
            <a:noFill/>
          </p:spPr>
          <p:txBody>
            <a:bodyPr wrap="square" rtlCol="0">
              <a:spAutoFit/>
            </a:bodyPr>
            <a:lstStyle/>
            <a:p>
              <a:r>
                <a:rPr kumimoji="1" lang="en-US" altLang="ja-JP" sz="1600" dirty="0">
                  <a:solidFill>
                    <a:srgbClr val="FF0000"/>
                  </a:solidFill>
                </a:rPr>
                <a:t>TDI</a:t>
              </a:r>
              <a:r>
                <a:rPr lang="ja-JP" altLang="en-US" sz="1600" dirty="0">
                  <a:solidFill>
                    <a:srgbClr val="FF0000"/>
                  </a:solidFill>
                </a:rPr>
                <a:t> </a:t>
              </a:r>
              <a:endParaRPr kumimoji="1" lang="ja-JP" altLang="en-US" sz="1600" dirty="0"/>
            </a:p>
          </p:txBody>
        </p:sp>
        <p:cxnSp>
          <p:nvCxnSpPr>
            <p:cNvPr id="7" name="直線コネクタ 6">
              <a:extLst>
                <a:ext uri="{FF2B5EF4-FFF2-40B4-BE49-F238E27FC236}">
                  <a16:creationId xmlns:a16="http://schemas.microsoft.com/office/drawing/2014/main" id="{64F4272E-8FB7-48B4-A9B8-DBB790C376AF}"/>
                </a:ext>
              </a:extLst>
            </p:cNvPr>
            <p:cNvCxnSpPr>
              <a:cxnSpLocks/>
              <a:endCxn id="270" idx="1"/>
            </p:cNvCxnSpPr>
            <p:nvPr/>
          </p:nvCxnSpPr>
          <p:spPr>
            <a:xfrm>
              <a:off x="2549076" y="2874782"/>
              <a:ext cx="1161187" cy="1280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6" name="直線コネクタ 585">
              <a:extLst>
                <a:ext uri="{FF2B5EF4-FFF2-40B4-BE49-F238E27FC236}">
                  <a16:creationId xmlns:a16="http://schemas.microsoft.com/office/drawing/2014/main" id="{ED9208F0-1990-4ECF-9C1E-8408CAFE649F}"/>
                </a:ext>
              </a:extLst>
            </p:cNvPr>
            <p:cNvCxnSpPr>
              <a:cxnSpLocks/>
            </p:cNvCxnSpPr>
            <p:nvPr/>
          </p:nvCxnSpPr>
          <p:spPr>
            <a:xfrm>
              <a:off x="2512621" y="3925873"/>
              <a:ext cx="963906" cy="113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92A0234-E465-459F-8270-F87A7F734435}"/>
                </a:ext>
              </a:extLst>
            </p:cNvPr>
            <p:cNvCxnSpPr>
              <a:cxnSpLocks/>
            </p:cNvCxnSpPr>
            <p:nvPr/>
          </p:nvCxnSpPr>
          <p:spPr>
            <a:xfrm>
              <a:off x="2622981" y="2887584"/>
              <a:ext cx="0" cy="1034467"/>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0EB25BF0-5FAA-4650-BFE9-1DC710302A16}"/>
                </a:ext>
              </a:extLst>
            </p:cNvPr>
            <p:cNvSpPr txBox="1"/>
            <p:nvPr/>
          </p:nvSpPr>
          <p:spPr>
            <a:xfrm>
              <a:off x="2608431" y="3052360"/>
              <a:ext cx="795411" cy="584775"/>
            </a:xfrm>
            <a:prstGeom prst="rect">
              <a:avLst/>
            </a:prstGeom>
            <a:noFill/>
          </p:spPr>
          <p:txBody>
            <a:bodyPr wrap="none" rtlCol="0">
              <a:spAutoFit/>
            </a:bodyPr>
            <a:lstStyle/>
            <a:p>
              <a:r>
                <a:rPr lang="ja-JP" altLang="en-US" sz="1600" dirty="0"/>
                <a:t>高度</a:t>
              </a:r>
              <a:endParaRPr lang="en-US" altLang="ja-JP" sz="1600" dirty="0"/>
            </a:p>
            <a:p>
              <a:r>
                <a:rPr kumimoji="1" lang="en-US" altLang="ja-JP" sz="1600" dirty="0">
                  <a:solidFill>
                    <a:srgbClr val="FF0000"/>
                  </a:solidFill>
                </a:rPr>
                <a:t>694km</a:t>
              </a:r>
              <a:endParaRPr kumimoji="1" lang="ja-JP" altLang="en-US" sz="1600" dirty="0">
                <a:solidFill>
                  <a:srgbClr val="FF0000"/>
                </a:solidFill>
              </a:endParaRPr>
            </a:p>
          </p:txBody>
        </p:sp>
        <p:cxnSp>
          <p:nvCxnSpPr>
            <p:cNvPr id="587" name="直線矢印コネクタ 586">
              <a:extLst>
                <a:ext uri="{FF2B5EF4-FFF2-40B4-BE49-F238E27FC236}">
                  <a16:creationId xmlns:a16="http://schemas.microsoft.com/office/drawing/2014/main" id="{05730B8C-F86B-43C9-A0A3-AE2875B48AA9}"/>
                </a:ext>
              </a:extLst>
            </p:cNvPr>
            <p:cNvCxnSpPr>
              <a:cxnSpLocks/>
            </p:cNvCxnSpPr>
            <p:nvPr/>
          </p:nvCxnSpPr>
          <p:spPr>
            <a:xfrm flipH="1">
              <a:off x="3385207" y="3853127"/>
              <a:ext cx="736957" cy="42574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9" name="直線コネクタ 478">
              <a:extLst>
                <a:ext uri="{FF2B5EF4-FFF2-40B4-BE49-F238E27FC236}">
                  <a16:creationId xmlns:a16="http://schemas.microsoft.com/office/drawing/2014/main" id="{0B038279-427B-48B7-8E37-0B187D667DE5}"/>
                </a:ext>
              </a:extLst>
            </p:cNvPr>
            <p:cNvCxnSpPr>
              <a:cxnSpLocks/>
              <a:endCxn id="224" idx="0"/>
            </p:cNvCxnSpPr>
            <p:nvPr/>
          </p:nvCxnSpPr>
          <p:spPr>
            <a:xfrm flipV="1">
              <a:off x="3108884" y="4168150"/>
              <a:ext cx="134893" cy="850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0" name="直線コネクタ 479">
              <a:extLst>
                <a:ext uri="{FF2B5EF4-FFF2-40B4-BE49-F238E27FC236}">
                  <a16:creationId xmlns:a16="http://schemas.microsoft.com/office/drawing/2014/main" id="{D63D5176-0BA9-4469-B04A-0A431D8D12F8}"/>
                </a:ext>
              </a:extLst>
            </p:cNvPr>
            <p:cNvCxnSpPr>
              <a:cxnSpLocks/>
            </p:cNvCxnSpPr>
            <p:nvPr/>
          </p:nvCxnSpPr>
          <p:spPr>
            <a:xfrm flipV="1">
              <a:off x="3017829" y="4130904"/>
              <a:ext cx="134893" cy="850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1" name="直線コネクタ 480">
              <a:extLst>
                <a:ext uri="{FF2B5EF4-FFF2-40B4-BE49-F238E27FC236}">
                  <a16:creationId xmlns:a16="http://schemas.microsoft.com/office/drawing/2014/main" id="{449465B5-C1FE-4644-B306-EED16AC2907B}"/>
                </a:ext>
              </a:extLst>
            </p:cNvPr>
            <p:cNvCxnSpPr>
              <a:cxnSpLocks/>
            </p:cNvCxnSpPr>
            <p:nvPr/>
          </p:nvCxnSpPr>
          <p:spPr>
            <a:xfrm>
              <a:off x="3153957" y="4242222"/>
              <a:ext cx="120345" cy="87226"/>
            </a:xfrm>
            <a:prstGeom prst="line">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92" name="直線コネクタ 491">
              <a:extLst>
                <a:ext uri="{FF2B5EF4-FFF2-40B4-BE49-F238E27FC236}">
                  <a16:creationId xmlns:a16="http://schemas.microsoft.com/office/drawing/2014/main" id="{E93D0D24-ECB1-49F4-B72A-A80BEB03AACD}"/>
                </a:ext>
              </a:extLst>
            </p:cNvPr>
            <p:cNvCxnSpPr>
              <a:cxnSpLocks/>
            </p:cNvCxnSpPr>
            <p:nvPr/>
          </p:nvCxnSpPr>
          <p:spPr>
            <a:xfrm>
              <a:off x="2960511" y="4079104"/>
              <a:ext cx="120345" cy="87226"/>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600" name="テキスト ボックス 599">
            <a:extLst>
              <a:ext uri="{FF2B5EF4-FFF2-40B4-BE49-F238E27FC236}">
                <a16:creationId xmlns:a16="http://schemas.microsoft.com/office/drawing/2014/main" id="{C7A743AB-B4B6-49A9-8AF3-184D82E50A71}"/>
              </a:ext>
            </a:extLst>
          </p:cNvPr>
          <p:cNvSpPr txBox="1"/>
          <p:nvPr/>
        </p:nvSpPr>
        <p:spPr>
          <a:xfrm>
            <a:off x="1677032" y="3950937"/>
            <a:ext cx="2236510" cy="338554"/>
          </a:xfrm>
          <a:prstGeom prst="rect">
            <a:avLst/>
          </a:prstGeom>
          <a:noFill/>
        </p:spPr>
        <p:txBody>
          <a:bodyPr wrap="none" rtlCol="0">
            <a:spAutoFit/>
          </a:bodyPr>
          <a:lstStyle/>
          <a:p>
            <a:r>
              <a:rPr kumimoji="1" lang="ja-JP" altLang="en-US" sz="1600" dirty="0">
                <a:solidFill>
                  <a:srgbClr val="FF0000"/>
                </a:solidFill>
              </a:rPr>
              <a:t>プッシュフレーム</a:t>
            </a:r>
            <a:r>
              <a:rPr kumimoji="1" lang="ja-JP" altLang="en-US" sz="1600" dirty="0">
                <a:solidFill>
                  <a:schemeClr val="bg1">
                    <a:lumMod val="10000"/>
                  </a:schemeClr>
                </a:solidFill>
              </a:rPr>
              <a:t>走査</a:t>
            </a:r>
          </a:p>
        </p:txBody>
      </p:sp>
      <p:sp>
        <p:nvSpPr>
          <p:cNvPr id="602" name="テキスト ボックス 601">
            <a:extLst>
              <a:ext uri="{FF2B5EF4-FFF2-40B4-BE49-F238E27FC236}">
                <a16:creationId xmlns:a16="http://schemas.microsoft.com/office/drawing/2014/main" id="{02A2A3DE-6D2C-4378-91A4-34618D514392}"/>
              </a:ext>
            </a:extLst>
          </p:cNvPr>
          <p:cNvSpPr txBox="1"/>
          <p:nvPr/>
        </p:nvSpPr>
        <p:spPr>
          <a:xfrm>
            <a:off x="4345047" y="1424222"/>
            <a:ext cx="3659395" cy="338554"/>
          </a:xfrm>
          <a:prstGeom prst="rect">
            <a:avLst/>
          </a:prstGeom>
          <a:noFill/>
        </p:spPr>
        <p:txBody>
          <a:bodyPr wrap="square" rtlCol="0">
            <a:spAutoFit/>
          </a:bodyPr>
          <a:lstStyle/>
          <a:p>
            <a:r>
              <a:rPr kumimoji="1" lang="ja-JP" altLang="en-US" sz="1600" dirty="0">
                <a:solidFill>
                  <a:srgbClr val="FF0000"/>
                </a:solidFill>
              </a:rPr>
              <a:t>カスタム</a:t>
            </a:r>
            <a:r>
              <a:rPr kumimoji="1" lang="en-US" altLang="ja-JP" sz="1600" dirty="0">
                <a:solidFill>
                  <a:srgbClr val="FF0000"/>
                </a:solidFill>
              </a:rPr>
              <a:t>TDI</a:t>
            </a:r>
            <a:r>
              <a:rPr lang="ja-JP" altLang="en-US" sz="1600" dirty="0">
                <a:solidFill>
                  <a:schemeClr val="bg1">
                    <a:lumMod val="10000"/>
                  </a:schemeClr>
                </a:solidFill>
              </a:rPr>
              <a:t>検出器</a:t>
            </a:r>
            <a:endParaRPr kumimoji="1" lang="ja-JP" altLang="en-US" sz="1600" dirty="0">
              <a:solidFill>
                <a:schemeClr val="bg1">
                  <a:lumMod val="10000"/>
                </a:schemeClr>
              </a:solidFill>
            </a:endParaRPr>
          </a:p>
        </p:txBody>
      </p:sp>
      <p:sp>
        <p:nvSpPr>
          <p:cNvPr id="605" name="テキスト ボックス 604">
            <a:extLst>
              <a:ext uri="{FF2B5EF4-FFF2-40B4-BE49-F238E27FC236}">
                <a16:creationId xmlns:a16="http://schemas.microsoft.com/office/drawing/2014/main" id="{8D1F27FC-48F3-43D2-8A4F-85A7B2FAC6C0}"/>
              </a:ext>
            </a:extLst>
          </p:cNvPr>
          <p:cNvSpPr txBox="1"/>
          <p:nvPr/>
        </p:nvSpPr>
        <p:spPr>
          <a:xfrm>
            <a:off x="7413335" y="5400293"/>
            <a:ext cx="2040811" cy="584775"/>
          </a:xfrm>
          <a:prstGeom prst="rect">
            <a:avLst/>
          </a:prstGeom>
          <a:noFill/>
        </p:spPr>
        <p:txBody>
          <a:bodyPr wrap="square" rtlCol="0">
            <a:spAutoFit/>
          </a:bodyPr>
          <a:lstStyle/>
          <a:p>
            <a:r>
              <a:rPr lang="ja-JP" altLang="en-US" sz="1600" dirty="0">
                <a:solidFill>
                  <a:schemeClr val="bg1">
                    <a:lumMod val="10000"/>
                  </a:schemeClr>
                </a:solidFill>
              </a:rPr>
              <a:t>ダウンリンク</a:t>
            </a:r>
            <a:endParaRPr lang="en-US" altLang="ja-JP" sz="1600" dirty="0">
              <a:solidFill>
                <a:schemeClr val="bg1">
                  <a:lumMod val="10000"/>
                </a:schemeClr>
              </a:solidFill>
            </a:endParaRPr>
          </a:p>
          <a:p>
            <a:r>
              <a:rPr lang="ja-JP" altLang="en-US" sz="1600" dirty="0">
                <a:solidFill>
                  <a:schemeClr val="bg1">
                    <a:lumMod val="10000"/>
                  </a:schemeClr>
                </a:solidFill>
              </a:rPr>
              <a:t>レート</a:t>
            </a:r>
            <a:r>
              <a:rPr lang="en-US" altLang="ja-JP" sz="1600" dirty="0">
                <a:solidFill>
                  <a:schemeClr val="bg1">
                    <a:lumMod val="10000"/>
                  </a:schemeClr>
                </a:solidFill>
              </a:rPr>
              <a:t>:</a:t>
            </a:r>
            <a:r>
              <a:rPr lang="en-US" altLang="ja-JP" sz="1600" dirty="0">
                <a:solidFill>
                  <a:srgbClr val="FF0000"/>
                </a:solidFill>
              </a:rPr>
              <a:t>1.7Gbps</a:t>
            </a:r>
            <a:endParaRPr kumimoji="1" lang="ja-JP" altLang="en-US" sz="1600" dirty="0">
              <a:solidFill>
                <a:srgbClr val="FF0000"/>
              </a:solidFill>
            </a:endParaRPr>
          </a:p>
        </p:txBody>
      </p:sp>
      <p:sp>
        <p:nvSpPr>
          <p:cNvPr id="606" name="テキスト ボックス 605">
            <a:extLst>
              <a:ext uri="{FF2B5EF4-FFF2-40B4-BE49-F238E27FC236}">
                <a16:creationId xmlns:a16="http://schemas.microsoft.com/office/drawing/2014/main" id="{787EC9E6-BFB3-4BC5-9C3E-31E6461533BA}"/>
              </a:ext>
            </a:extLst>
          </p:cNvPr>
          <p:cNvSpPr txBox="1"/>
          <p:nvPr/>
        </p:nvSpPr>
        <p:spPr>
          <a:xfrm>
            <a:off x="7267480" y="1461813"/>
            <a:ext cx="2040811" cy="584775"/>
          </a:xfrm>
          <a:prstGeom prst="rect">
            <a:avLst/>
          </a:prstGeom>
          <a:noFill/>
        </p:spPr>
        <p:txBody>
          <a:bodyPr wrap="square" rtlCol="0">
            <a:spAutoFit/>
          </a:bodyPr>
          <a:lstStyle/>
          <a:p>
            <a:r>
              <a:rPr lang="ja-JP" altLang="en-US" sz="1600" dirty="0">
                <a:solidFill>
                  <a:schemeClr val="bg1">
                    <a:lumMod val="10000"/>
                  </a:schemeClr>
                </a:solidFill>
              </a:rPr>
              <a:t>ダウンリンク</a:t>
            </a:r>
            <a:endParaRPr lang="en-US" altLang="ja-JP" sz="1600" dirty="0">
              <a:solidFill>
                <a:schemeClr val="bg1">
                  <a:lumMod val="10000"/>
                </a:schemeClr>
              </a:solidFill>
            </a:endParaRPr>
          </a:p>
          <a:p>
            <a:r>
              <a:rPr lang="ja-JP" altLang="en-US" sz="1600" dirty="0">
                <a:solidFill>
                  <a:schemeClr val="bg1">
                    <a:lumMod val="10000"/>
                  </a:schemeClr>
                </a:solidFill>
              </a:rPr>
              <a:t>レート</a:t>
            </a:r>
            <a:r>
              <a:rPr lang="en-US" altLang="ja-JP" sz="1600" dirty="0">
                <a:solidFill>
                  <a:schemeClr val="bg1">
                    <a:lumMod val="10000"/>
                  </a:schemeClr>
                </a:solidFill>
              </a:rPr>
              <a:t>:</a:t>
            </a:r>
            <a:r>
              <a:rPr kumimoji="1" lang="en-US" altLang="ja-JP" sz="1600" dirty="0">
                <a:solidFill>
                  <a:srgbClr val="FF0000"/>
                </a:solidFill>
              </a:rPr>
              <a:t>465</a:t>
            </a:r>
            <a:r>
              <a:rPr lang="en-US" altLang="ja-JP" sz="1600" dirty="0">
                <a:solidFill>
                  <a:srgbClr val="FF0000"/>
                </a:solidFill>
              </a:rPr>
              <a:t>Mbps</a:t>
            </a:r>
            <a:endParaRPr kumimoji="1" lang="ja-JP" altLang="en-US" sz="1600" dirty="0">
              <a:solidFill>
                <a:srgbClr val="FF0000"/>
              </a:solidFill>
            </a:endParaRPr>
          </a:p>
        </p:txBody>
      </p:sp>
      <p:sp>
        <p:nvSpPr>
          <p:cNvPr id="608" name="テキスト ボックス 607">
            <a:extLst>
              <a:ext uri="{FF2B5EF4-FFF2-40B4-BE49-F238E27FC236}">
                <a16:creationId xmlns:a16="http://schemas.microsoft.com/office/drawing/2014/main" id="{01D8BDA7-86B9-4273-A06C-03156FDF67F3}"/>
              </a:ext>
            </a:extLst>
          </p:cNvPr>
          <p:cNvSpPr txBox="1"/>
          <p:nvPr/>
        </p:nvSpPr>
        <p:spPr>
          <a:xfrm>
            <a:off x="4452607" y="5460815"/>
            <a:ext cx="2036534" cy="338554"/>
          </a:xfrm>
          <a:prstGeom prst="rect">
            <a:avLst/>
          </a:prstGeom>
          <a:noFill/>
        </p:spPr>
        <p:txBody>
          <a:bodyPr wrap="square" rtlCol="0">
            <a:spAutoFit/>
          </a:bodyPr>
          <a:lstStyle/>
          <a:p>
            <a:r>
              <a:rPr lang="ja-JP" altLang="en-US" sz="1600" dirty="0">
                <a:solidFill>
                  <a:srgbClr val="FF0000"/>
                </a:solidFill>
              </a:rPr>
              <a:t>民生</a:t>
            </a:r>
            <a:r>
              <a:rPr kumimoji="1" lang="ja-JP" altLang="en-US" sz="1600" dirty="0">
                <a:solidFill>
                  <a:srgbClr val="FF0000"/>
                </a:solidFill>
              </a:rPr>
              <a:t>フレーム</a:t>
            </a:r>
            <a:r>
              <a:rPr kumimoji="1" lang="ja-JP" altLang="en-US" sz="1600" dirty="0">
                <a:solidFill>
                  <a:schemeClr val="bg1">
                    <a:lumMod val="10000"/>
                  </a:schemeClr>
                </a:solidFill>
              </a:rPr>
              <a:t>検出器</a:t>
            </a:r>
          </a:p>
        </p:txBody>
      </p:sp>
      <p:pic>
        <p:nvPicPr>
          <p:cNvPr id="107" name="Picture 2" descr="Pleiades_Auto37">
            <a:extLst>
              <a:ext uri="{FF2B5EF4-FFF2-40B4-BE49-F238E27FC236}">
                <a16:creationId xmlns:a16="http://schemas.microsoft.com/office/drawing/2014/main" id="{69C9471F-3BDA-4BE9-8FCC-77F2089B11E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0349" y="1597767"/>
            <a:ext cx="1445318" cy="1092333"/>
          </a:xfrm>
          <a:prstGeom prst="rect">
            <a:avLst/>
          </a:prstGeom>
          <a:noFill/>
          <a:extLst>
            <a:ext uri="{909E8E84-426E-40DD-AFC4-6F175D3DCCD1}">
              <a14:hiddenFill xmlns:a14="http://schemas.microsoft.com/office/drawing/2010/main">
                <a:solidFill>
                  <a:srgbClr val="FFFFFF"/>
                </a:solidFill>
              </a14:hiddenFill>
            </a:ext>
          </a:extLst>
        </p:spPr>
      </p:pic>
      <p:sp>
        <p:nvSpPr>
          <p:cNvPr id="272" name="フリーフォーム: 図形 271">
            <a:extLst>
              <a:ext uri="{FF2B5EF4-FFF2-40B4-BE49-F238E27FC236}">
                <a16:creationId xmlns:a16="http://schemas.microsoft.com/office/drawing/2014/main" id="{755EB024-DB1B-42D3-ADC6-BDD1C78843D0}"/>
              </a:ext>
            </a:extLst>
          </p:cNvPr>
          <p:cNvSpPr/>
          <p:nvPr/>
        </p:nvSpPr>
        <p:spPr>
          <a:xfrm>
            <a:off x="7928774" y="6057997"/>
            <a:ext cx="790967" cy="660214"/>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400" kern="1200" dirty="0"/>
              <a:t>地上デジタル加算</a:t>
            </a:r>
          </a:p>
        </p:txBody>
      </p:sp>
      <p:sp>
        <p:nvSpPr>
          <p:cNvPr id="276" name="U ターン矢印 130">
            <a:extLst>
              <a:ext uri="{FF2B5EF4-FFF2-40B4-BE49-F238E27FC236}">
                <a16:creationId xmlns:a16="http://schemas.microsoft.com/office/drawing/2014/main" id="{B812FDD4-56A2-48FF-B64E-53DC472E2015}"/>
              </a:ext>
            </a:extLst>
          </p:cNvPr>
          <p:cNvSpPr/>
          <p:nvPr/>
        </p:nvSpPr>
        <p:spPr>
          <a:xfrm rot="5400000">
            <a:off x="6112055" y="3556872"/>
            <a:ext cx="5529950" cy="330851"/>
          </a:xfrm>
          <a:prstGeom prst="uturnArrow">
            <a:avLst>
              <a:gd name="adj1" fmla="val 30491"/>
              <a:gd name="adj2" fmla="val 22927"/>
              <a:gd name="adj3" fmla="val 37539"/>
              <a:gd name="adj4" fmla="val 41700"/>
              <a:gd name="adj5" fmla="val 100000"/>
            </a:avLst>
          </a:prstGeom>
          <a:solidFill>
            <a:srgbClr val="ADB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275" name="テキスト ボックス 274">
            <a:extLst>
              <a:ext uri="{FF2B5EF4-FFF2-40B4-BE49-F238E27FC236}">
                <a16:creationId xmlns:a16="http://schemas.microsoft.com/office/drawing/2014/main" id="{D34695CC-0CDB-427D-8C9F-AE6812AC4B54}"/>
              </a:ext>
            </a:extLst>
          </p:cNvPr>
          <p:cNvSpPr txBox="1"/>
          <p:nvPr/>
        </p:nvSpPr>
        <p:spPr>
          <a:xfrm>
            <a:off x="446448" y="5754932"/>
            <a:ext cx="1432892" cy="338554"/>
          </a:xfrm>
          <a:prstGeom prst="rect">
            <a:avLst/>
          </a:prstGeom>
          <a:solidFill>
            <a:schemeClr val="accent6">
              <a:lumMod val="40000"/>
              <a:lumOff val="60000"/>
            </a:schemeClr>
          </a:solidFill>
        </p:spPr>
        <p:txBody>
          <a:bodyPr wrap="square" rtlCol="0">
            <a:spAutoFit/>
          </a:bodyPr>
          <a:lstStyle/>
          <a:p>
            <a:r>
              <a:rPr kumimoji="1" lang="ja-JP" altLang="en-US" sz="1600" dirty="0"/>
              <a:t>衛星高度低下</a:t>
            </a:r>
          </a:p>
        </p:txBody>
      </p:sp>
      <p:sp>
        <p:nvSpPr>
          <p:cNvPr id="277" name="テキスト ボックス 276">
            <a:extLst>
              <a:ext uri="{FF2B5EF4-FFF2-40B4-BE49-F238E27FC236}">
                <a16:creationId xmlns:a16="http://schemas.microsoft.com/office/drawing/2014/main" id="{4E245CFE-F2E2-4D90-B07A-8067083A4CE0}"/>
              </a:ext>
            </a:extLst>
          </p:cNvPr>
          <p:cNvSpPr txBox="1"/>
          <p:nvPr/>
        </p:nvSpPr>
        <p:spPr>
          <a:xfrm>
            <a:off x="3675132" y="4262288"/>
            <a:ext cx="830940" cy="584775"/>
          </a:xfrm>
          <a:prstGeom prst="rect">
            <a:avLst/>
          </a:prstGeom>
          <a:solidFill>
            <a:schemeClr val="accent6">
              <a:lumMod val="40000"/>
              <a:lumOff val="60000"/>
            </a:schemeClr>
          </a:solidFill>
        </p:spPr>
        <p:txBody>
          <a:bodyPr wrap="square" rtlCol="0">
            <a:spAutoFit/>
          </a:bodyPr>
          <a:lstStyle/>
          <a:p>
            <a:r>
              <a:rPr lang="ja-JP" altLang="en-US" sz="1600" dirty="0"/>
              <a:t>望遠鏡</a:t>
            </a:r>
            <a:endParaRPr lang="en-US" altLang="ja-JP" sz="1600" dirty="0"/>
          </a:p>
          <a:p>
            <a:r>
              <a:rPr lang="ja-JP" altLang="en-US" sz="1600" dirty="0"/>
              <a:t>小型化</a:t>
            </a:r>
            <a:endParaRPr kumimoji="1" lang="ja-JP" altLang="en-US" sz="1600" dirty="0"/>
          </a:p>
        </p:txBody>
      </p:sp>
      <p:sp>
        <p:nvSpPr>
          <p:cNvPr id="278" name="テキスト ボックス 277">
            <a:extLst>
              <a:ext uri="{FF2B5EF4-FFF2-40B4-BE49-F238E27FC236}">
                <a16:creationId xmlns:a16="http://schemas.microsoft.com/office/drawing/2014/main" id="{FD0D1190-C0E8-4E36-A527-47F3C364EEB8}"/>
              </a:ext>
            </a:extLst>
          </p:cNvPr>
          <p:cNvSpPr txBox="1"/>
          <p:nvPr/>
        </p:nvSpPr>
        <p:spPr>
          <a:xfrm>
            <a:off x="2218210" y="4247629"/>
            <a:ext cx="1068809" cy="584775"/>
          </a:xfrm>
          <a:prstGeom prst="rect">
            <a:avLst/>
          </a:prstGeom>
          <a:solidFill>
            <a:schemeClr val="accent6">
              <a:lumMod val="40000"/>
              <a:lumOff val="60000"/>
            </a:schemeClr>
          </a:solidFill>
        </p:spPr>
        <p:txBody>
          <a:bodyPr wrap="square" rtlCol="0">
            <a:spAutoFit/>
          </a:bodyPr>
          <a:lstStyle/>
          <a:p>
            <a:r>
              <a:rPr kumimoji="1" lang="ja-JP" altLang="en-US" sz="1600" dirty="0"/>
              <a:t>走査方法簡素化</a:t>
            </a:r>
          </a:p>
        </p:txBody>
      </p:sp>
      <p:sp>
        <p:nvSpPr>
          <p:cNvPr id="279" name="テキスト ボックス 278">
            <a:extLst>
              <a:ext uri="{FF2B5EF4-FFF2-40B4-BE49-F238E27FC236}">
                <a16:creationId xmlns:a16="http://schemas.microsoft.com/office/drawing/2014/main" id="{D0AEE70E-1D04-4C4D-BEC5-4765580FA4EC}"/>
              </a:ext>
            </a:extLst>
          </p:cNvPr>
          <p:cNvSpPr txBox="1"/>
          <p:nvPr/>
        </p:nvSpPr>
        <p:spPr>
          <a:xfrm>
            <a:off x="7004989" y="6039568"/>
            <a:ext cx="850143" cy="584775"/>
          </a:xfrm>
          <a:prstGeom prst="rect">
            <a:avLst/>
          </a:prstGeom>
          <a:solidFill>
            <a:schemeClr val="accent6">
              <a:lumMod val="40000"/>
              <a:lumOff val="60000"/>
            </a:schemeClr>
          </a:solidFill>
        </p:spPr>
        <p:txBody>
          <a:bodyPr wrap="square" rtlCol="0">
            <a:spAutoFit/>
          </a:bodyPr>
          <a:lstStyle/>
          <a:p>
            <a:r>
              <a:rPr kumimoji="1" lang="ja-JP" altLang="en-US" sz="1600" dirty="0"/>
              <a:t>伝送</a:t>
            </a:r>
            <a:endParaRPr kumimoji="1" lang="en-US" altLang="ja-JP" sz="1600" dirty="0"/>
          </a:p>
          <a:p>
            <a:r>
              <a:rPr kumimoji="1" lang="ja-JP" altLang="en-US" sz="1600" dirty="0"/>
              <a:t>高速化</a:t>
            </a:r>
          </a:p>
        </p:txBody>
      </p:sp>
      <p:sp>
        <p:nvSpPr>
          <p:cNvPr id="5" name="テキスト ボックス 4">
            <a:extLst>
              <a:ext uri="{FF2B5EF4-FFF2-40B4-BE49-F238E27FC236}">
                <a16:creationId xmlns:a16="http://schemas.microsoft.com/office/drawing/2014/main" id="{69E8492D-E580-48F0-AC3B-78B7F39DD165}"/>
              </a:ext>
            </a:extLst>
          </p:cNvPr>
          <p:cNvSpPr txBox="1"/>
          <p:nvPr/>
        </p:nvSpPr>
        <p:spPr>
          <a:xfrm>
            <a:off x="4086831" y="1695053"/>
            <a:ext cx="2241449" cy="338554"/>
          </a:xfrm>
          <a:prstGeom prst="rect">
            <a:avLst/>
          </a:prstGeom>
          <a:noFill/>
        </p:spPr>
        <p:txBody>
          <a:bodyPr wrap="square" rtlCol="0">
            <a:spAutoFit/>
          </a:bodyPr>
          <a:lstStyle/>
          <a:p>
            <a:r>
              <a:rPr lang="en-US" altLang="ja-JP" sz="1600" dirty="0">
                <a:solidFill>
                  <a:srgbClr val="FF0000"/>
                </a:solidFill>
              </a:rPr>
              <a:t>     </a:t>
            </a:r>
            <a:r>
              <a:rPr lang="ja-JP" altLang="en-US" sz="1600" dirty="0">
                <a:solidFill>
                  <a:schemeClr val="bg1">
                    <a:lumMod val="10000"/>
                  </a:schemeClr>
                </a:solidFill>
              </a:rPr>
              <a:t>素子</a:t>
            </a:r>
            <a:r>
              <a:rPr lang="en-US" altLang="ja-JP" sz="1600" dirty="0">
                <a:solidFill>
                  <a:srgbClr val="FF0000"/>
                </a:solidFill>
              </a:rPr>
              <a:t>13μm</a:t>
            </a:r>
            <a:r>
              <a:rPr lang="ja-JP" altLang="en-US" sz="1600" dirty="0">
                <a:solidFill>
                  <a:schemeClr val="bg1">
                    <a:lumMod val="10000"/>
                  </a:schemeClr>
                </a:solidFill>
              </a:rPr>
              <a:t> </a:t>
            </a:r>
            <a:r>
              <a:rPr lang="en-US" altLang="ja-JP" sz="1600" dirty="0">
                <a:solidFill>
                  <a:srgbClr val="FF0000"/>
                </a:solidFill>
              </a:rPr>
              <a:t>(PAN)</a:t>
            </a:r>
            <a:endParaRPr kumimoji="1" lang="ja-JP" altLang="en-US" sz="1600" dirty="0">
              <a:solidFill>
                <a:schemeClr val="accent6">
                  <a:lumMod val="75000"/>
                </a:schemeClr>
              </a:solidFill>
            </a:endParaRPr>
          </a:p>
        </p:txBody>
      </p:sp>
      <p:sp>
        <p:nvSpPr>
          <p:cNvPr id="280" name="テキスト ボックス 279">
            <a:extLst>
              <a:ext uri="{FF2B5EF4-FFF2-40B4-BE49-F238E27FC236}">
                <a16:creationId xmlns:a16="http://schemas.microsoft.com/office/drawing/2014/main" id="{C226A64D-5B48-4203-B959-023A3C8AFFE4}"/>
              </a:ext>
            </a:extLst>
          </p:cNvPr>
          <p:cNvSpPr txBox="1"/>
          <p:nvPr/>
        </p:nvSpPr>
        <p:spPr>
          <a:xfrm>
            <a:off x="4493390" y="5734619"/>
            <a:ext cx="1257075" cy="338554"/>
          </a:xfrm>
          <a:prstGeom prst="rect">
            <a:avLst/>
          </a:prstGeom>
          <a:noFill/>
        </p:spPr>
        <p:txBody>
          <a:bodyPr wrap="none" rtlCol="0">
            <a:spAutoFit/>
          </a:bodyPr>
          <a:lstStyle/>
          <a:p>
            <a:r>
              <a:rPr lang="ja-JP" altLang="en-US" sz="1600" dirty="0">
                <a:solidFill>
                  <a:schemeClr val="bg1">
                    <a:lumMod val="10000"/>
                  </a:schemeClr>
                </a:solidFill>
                <a:latin typeface="+mn-ea"/>
              </a:rPr>
              <a:t>素子</a:t>
            </a:r>
            <a:r>
              <a:rPr lang="en-US" altLang="ja-JP" sz="1600" dirty="0">
                <a:solidFill>
                  <a:srgbClr val="FF0000"/>
                </a:solidFill>
                <a:latin typeface="+mn-ea"/>
              </a:rPr>
              <a:t>5.5μm</a:t>
            </a:r>
            <a:endParaRPr kumimoji="1" lang="ja-JP" altLang="en-US" sz="1600" dirty="0">
              <a:solidFill>
                <a:srgbClr val="FF0000"/>
              </a:solidFill>
              <a:latin typeface="+mn-ea"/>
            </a:endParaRPr>
          </a:p>
        </p:txBody>
      </p:sp>
      <p:sp>
        <p:nvSpPr>
          <p:cNvPr id="281" name="フリーフォーム: 図形 280">
            <a:extLst>
              <a:ext uri="{FF2B5EF4-FFF2-40B4-BE49-F238E27FC236}">
                <a16:creationId xmlns:a16="http://schemas.microsoft.com/office/drawing/2014/main" id="{AFC27723-EEC7-4EF4-AEEF-A0F33AED3E83}"/>
              </a:ext>
            </a:extLst>
          </p:cNvPr>
          <p:cNvSpPr/>
          <p:nvPr/>
        </p:nvSpPr>
        <p:spPr>
          <a:xfrm>
            <a:off x="4726328" y="4849713"/>
            <a:ext cx="1712018" cy="559269"/>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ja-JP" altLang="en-US" sz="1400" dirty="0"/>
              <a:t>口径小型化に伴う空間分解能低下</a:t>
            </a:r>
            <a:endParaRPr kumimoji="1" lang="en-US" altLang="ja-JP" sz="1400" dirty="0"/>
          </a:p>
        </p:txBody>
      </p:sp>
      <p:sp>
        <p:nvSpPr>
          <p:cNvPr id="282" name="フリーフォーム: 図形 281">
            <a:extLst>
              <a:ext uri="{FF2B5EF4-FFF2-40B4-BE49-F238E27FC236}">
                <a16:creationId xmlns:a16="http://schemas.microsoft.com/office/drawing/2014/main" id="{C2E6CE97-C6C5-468A-B4A8-D0084EA2F1F4}"/>
              </a:ext>
            </a:extLst>
          </p:cNvPr>
          <p:cNvSpPr/>
          <p:nvPr/>
        </p:nvSpPr>
        <p:spPr>
          <a:xfrm>
            <a:off x="6541926" y="4846869"/>
            <a:ext cx="1653418" cy="559269"/>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en-US" altLang="ja-JP" sz="1400" dirty="0"/>
              <a:t>GSD</a:t>
            </a:r>
            <a:r>
              <a:rPr kumimoji="1" lang="ja-JP" altLang="en-US" sz="1400" dirty="0"/>
              <a:t>増大</a:t>
            </a:r>
            <a:r>
              <a:rPr kumimoji="1" lang="en-US" altLang="ja-JP" sz="1400" dirty="0"/>
              <a:t>+</a:t>
            </a:r>
            <a:r>
              <a:rPr kumimoji="1" lang="ja-JP" altLang="en-US" sz="1400" dirty="0"/>
              <a:t>デジタル加算で</a:t>
            </a:r>
            <a:r>
              <a:rPr kumimoji="1" lang="en-US" altLang="ja-JP" sz="1400" dirty="0"/>
              <a:t>SNR</a:t>
            </a:r>
            <a:r>
              <a:rPr kumimoji="1" lang="ja-JP" altLang="en-US" sz="1400" dirty="0"/>
              <a:t>維持</a:t>
            </a:r>
            <a:endParaRPr kumimoji="1" lang="en-US" altLang="ja-JP" sz="1400" dirty="0"/>
          </a:p>
        </p:txBody>
      </p:sp>
      <p:sp>
        <p:nvSpPr>
          <p:cNvPr id="287" name="テキスト ボックス 286">
            <a:extLst>
              <a:ext uri="{FF2B5EF4-FFF2-40B4-BE49-F238E27FC236}">
                <a16:creationId xmlns:a16="http://schemas.microsoft.com/office/drawing/2014/main" id="{622348B7-1416-4159-84C2-44612CD8A194}"/>
              </a:ext>
            </a:extLst>
          </p:cNvPr>
          <p:cNvSpPr txBox="1"/>
          <p:nvPr/>
        </p:nvSpPr>
        <p:spPr>
          <a:xfrm>
            <a:off x="4801674" y="6066553"/>
            <a:ext cx="811764" cy="584775"/>
          </a:xfrm>
          <a:prstGeom prst="rect">
            <a:avLst/>
          </a:prstGeom>
          <a:solidFill>
            <a:schemeClr val="accent6">
              <a:lumMod val="40000"/>
              <a:lumOff val="60000"/>
            </a:schemeClr>
          </a:solidFill>
        </p:spPr>
        <p:txBody>
          <a:bodyPr wrap="square" rtlCol="0">
            <a:spAutoFit/>
          </a:bodyPr>
          <a:lstStyle/>
          <a:p>
            <a:r>
              <a:rPr lang="ja-JP" altLang="en-US" sz="1600" dirty="0"/>
              <a:t>細ピッチ化</a:t>
            </a:r>
            <a:endParaRPr kumimoji="1" lang="ja-JP" altLang="en-US" sz="1600" dirty="0"/>
          </a:p>
        </p:txBody>
      </p:sp>
      <p:grpSp>
        <p:nvGrpSpPr>
          <p:cNvPr id="295" name="グループ化 294">
            <a:extLst>
              <a:ext uri="{FF2B5EF4-FFF2-40B4-BE49-F238E27FC236}">
                <a16:creationId xmlns:a16="http://schemas.microsoft.com/office/drawing/2014/main" id="{74E06F9D-FEBC-4996-9C62-F7BC2A8D1E2C}"/>
              </a:ext>
            </a:extLst>
          </p:cNvPr>
          <p:cNvGrpSpPr/>
          <p:nvPr/>
        </p:nvGrpSpPr>
        <p:grpSpPr>
          <a:xfrm>
            <a:off x="3515191" y="1703026"/>
            <a:ext cx="1369635" cy="668189"/>
            <a:chOff x="5361697" y="1476857"/>
            <a:chExt cx="1369635" cy="668189"/>
          </a:xfrm>
        </p:grpSpPr>
        <p:sp>
          <p:nvSpPr>
            <p:cNvPr id="296" name="楕円 295">
              <a:extLst>
                <a:ext uri="{FF2B5EF4-FFF2-40B4-BE49-F238E27FC236}">
                  <a16:creationId xmlns:a16="http://schemas.microsoft.com/office/drawing/2014/main" id="{44F3A395-A74A-4B81-9259-DFAEFF6A177C}"/>
                </a:ext>
              </a:extLst>
            </p:cNvPr>
            <p:cNvSpPr/>
            <p:nvPr/>
          </p:nvSpPr>
          <p:spPr>
            <a:xfrm>
              <a:off x="5381752" y="1476857"/>
              <a:ext cx="616377" cy="616377"/>
            </a:xfrm>
            <a:prstGeom prst="ellipse">
              <a:avLst/>
            </a:prstGeom>
            <a:gradFill flip="none" rotWithShape="1">
              <a:gsLst>
                <a:gs pos="0">
                  <a:schemeClr val="bg1"/>
                </a:gs>
                <a:gs pos="100000">
                  <a:schemeClr val="bg1">
                    <a:lumMod val="7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7" name="直線コネクタ 296">
              <a:extLst>
                <a:ext uri="{FF2B5EF4-FFF2-40B4-BE49-F238E27FC236}">
                  <a16:creationId xmlns:a16="http://schemas.microsoft.com/office/drawing/2014/main" id="{39431AB7-5AEF-4BC6-80B9-D4B5B419101F}"/>
                </a:ext>
              </a:extLst>
            </p:cNvPr>
            <p:cNvCxnSpPr>
              <a:cxnSpLocks/>
              <a:endCxn id="296" idx="2"/>
            </p:cNvCxnSpPr>
            <p:nvPr/>
          </p:nvCxnSpPr>
          <p:spPr>
            <a:xfrm flipV="1">
              <a:off x="5381752" y="1785046"/>
              <a:ext cx="0" cy="36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8" name="直線コネクタ 297">
              <a:extLst>
                <a:ext uri="{FF2B5EF4-FFF2-40B4-BE49-F238E27FC236}">
                  <a16:creationId xmlns:a16="http://schemas.microsoft.com/office/drawing/2014/main" id="{6BC5E803-52D9-48C3-B65E-7CAE7BBA1864}"/>
                </a:ext>
              </a:extLst>
            </p:cNvPr>
            <p:cNvCxnSpPr>
              <a:cxnSpLocks/>
              <a:endCxn id="296" idx="6"/>
            </p:cNvCxnSpPr>
            <p:nvPr/>
          </p:nvCxnSpPr>
          <p:spPr>
            <a:xfrm flipV="1">
              <a:off x="5989666" y="1785046"/>
              <a:ext cx="8463" cy="36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9" name="直線コネクタ 298">
              <a:extLst>
                <a:ext uri="{FF2B5EF4-FFF2-40B4-BE49-F238E27FC236}">
                  <a16:creationId xmlns:a16="http://schemas.microsoft.com/office/drawing/2014/main" id="{414F381F-1186-447A-80D8-B4BE34EEACE4}"/>
                </a:ext>
              </a:extLst>
            </p:cNvPr>
            <p:cNvCxnSpPr>
              <a:cxnSpLocks/>
            </p:cNvCxnSpPr>
            <p:nvPr/>
          </p:nvCxnSpPr>
          <p:spPr>
            <a:xfrm>
              <a:off x="5361697" y="2131334"/>
              <a:ext cx="627969" cy="0"/>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0" name="テキスト ボックス 299">
              <a:extLst>
                <a:ext uri="{FF2B5EF4-FFF2-40B4-BE49-F238E27FC236}">
                  <a16:creationId xmlns:a16="http://schemas.microsoft.com/office/drawing/2014/main" id="{A00C08D1-CE67-415D-83DE-2422045BA1F9}"/>
                </a:ext>
              </a:extLst>
            </p:cNvPr>
            <p:cNvSpPr txBox="1"/>
            <p:nvPr/>
          </p:nvSpPr>
          <p:spPr>
            <a:xfrm>
              <a:off x="5917858" y="1720626"/>
              <a:ext cx="813474" cy="338554"/>
            </a:xfrm>
            <a:prstGeom prst="rect">
              <a:avLst/>
            </a:prstGeom>
            <a:noFill/>
          </p:spPr>
          <p:txBody>
            <a:bodyPr wrap="square" rtlCol="0">
              <a:spAutoFit/>
            </a:bodyPr>
            <a:lstStyle/>
            <a:p>
              <a:r>
                <a:rPr lang="en-US" altLang="ja-JP" sz="1600" dirty="0">
                  <a:solidFill>
                    <a:srgbClr val="FF0000"/>
                  </a:solidFill>
                </a:rPr>
                <a:t>  </a:t>
              </a:r>
              <a:endParaRPr kumimoji="1" lang="ja-JP" altLang="en-US" sz="1600" dirty="0">
                <a:solidFill>
                  <a:srgbClr val="FF0000"/>
                </a:solidFill>
              </a:endParaRPr>
            </a:p>
          </p:txBody>
        </p:sp>
      </p:grpSp>
      <p:grpSp>
        <p:nvGrpSpPr>
          <p:cNvPr id="301" name="グループ化 300">
            <a:extLst>
              <a:ext uri="{FF2B5EF4-FFF2-40B4-BE49-F238E27FC236}">
                <a16:creationId xmlns:a16="http://schemas.microsoft.com/office/drawing/2014/main" id="{F88B3C19-6E90-4B2A-9528-5E179CEFC16A}"/>
              </a:ext>
            </a:extLst>
          </p:cNvPr>
          <p:cNvGrpSpPr/>
          <p:nvPr/>
        </p:nvGrpSpPr>
        <p:grpSpPr>
          <a:xfrm>
            <a:off x="203689" y="722026"/>
            <a:ext cx="8535767" cy="720000"/>
            <a:chOff x="203689" y="722026"/>
            <a:chExt cx="8535767" cy="720000"/>
          </a:xfrm>
        </p:grpSpPr>
        <p:sp>
          <p:nvSpPr>
            <p:cNvPr id="308" name="フリーフォーム: 図形 307">
              <a:extLst>
                <a:ext uri="{FF2B5EF4-FFF2-40B4-BE49-F238E27FC236}">
                  <a16:creationId xmlns:a16="http://schemas.microsoft.com/office/drawing/2014/main" id="{0864815C-3AD2-4EEE-97F2-5A7B7D556C45}"/>
                </a:ext>
              </a:extLst>
            </p:cNvPr>
            <p:cNvSpPr/>
            <p:nvPr/>
          </p:nvSpPr>
          <p:spPr>
            <a:xfrm>
              <a:off x="2395623"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600" dirty="0"/>
                <a:t>衛星</a:t>
              </a:r>
              <a:endParaRPr kumimoji="1" lang="ja-JP" altLang="en-US" sz="1600" kern="1200" dirty="0"/>
            </a:p>
          </p:txBody>
        </p:sp>
        <p:sp>
          <p:nvSpPr>
            <p:cNvPr id="309" name="フリーフォーム: 図形 308">
              <a:extLst>
                <a:ext uri="{FF2B5EF4-FFF2-40B4-BE49-F238E27FC236}">
                  <a16:creationId xmlns:a16="http://schemas.microsoft.com/office/drawing/2014/main" id="{38DB2565-AC64-43AF-8C87-FEB399571DA1}"/>
                </a:ext>
              </a:extLst>
            </p:cNvPr>
            <p:cNvSpPr/>
            <p:nvPr/>
          </p:nvSpPr>
          <p:spPr>
            <a:xfrm>
              <a:off x="5683524"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lang="ja-JP" altLang="en-US" sz="1400" dirty="0"/>
                <a:t>分光フ</a:t>
              </a:r>
              <a:endParaRPr lang="en-US" altLang="ja-JP" sz="1400" dirty="0"/>
            </a:p>
            <a:p>
              <a:pPr marL="0" lvl="0" indent="0" algn="ctr" defTabSz="755650">
                <a:lnSpc>
                  <a:spcPct val="90000"/>
                </a:lnSpc>
                <a:spcBef>
                  <a:spcPct val="0"/>
                </a:spcBef>
                <a:spcAft>
                  <a:spcPct val="35000"/>
                </a:spcAft>
                <a:buNone/>
              </a:pPr>
              <a:r>
                <a:rPr lang="ja-JP" altLang="en-US" sz="1400" dirty="0"/>
                <a:t>ィルタ</a:t>
              </a:r>
              <a:endParaRPr kumimoji="1" lang="ja-JP" altLang="en-US" sz="1400" kern="1200" dirty="0"/>
            </a:p>
          </p:txBody>
        </p:sp>
        <p:sp>
          <p:nvSpPr>
            <p:cNvPr id="310" name="フリーフォーム: 図形 309">
              <a:extLst>
                <a:ext uri="{FF2B5EF4-FFF2-40B4-BE49-F238E27FC236}">
                  <a16:creationId xmlns:a16="http://schemas.microsoft.com/office/drawing/2014/main" id="{DB2BF8B7-8166-4FA6-9BF5-574D6494CA97}"/>
                </a:ext>
              </a:extLst>
            </p:cNvPr>
            <p:cNvSpPr/>
            <p:nvPr/>
          </p:nvSpPr>
          <p:spPr>
            <a:xfrm>
              <a:off x="6779491"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635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600" kern="1200" dirty="0"/>
                <a:t>検出器</a:t>
              </a:r>
              <a:endParaRPr kumimoji="1" lang="en-US" altLang="ja-JP" sz="1600" kern="1200" dirty="0"/>
            </a:p>
            <a:p>
              <a:pPr marL="0" lvl="0" indent="0" algn="ctr" defTabSz="755650">
                <a:lnSpc>
                  <a:spcPct val="90000"/>
                </a:lnSpc>
                <a:spcBef>
                  <a:spcPct val="0"/>
                </a:spcBef>
                <a:spcAft>
                  <a:spcPct val="35000"/>
                </a:spcAft>
                <a:buNone/>
              </a:pPr>
              <a:r>
                <a:rPr lang="ja-JP" altLang="en-US" sz="1400" dirty="0"/>
                <a:t>アンプ</a:t>
              </a:r>
              <a:endParaRPr kumimoji="1" lang="ja-JP" altLang="en-US" sz="1400" kern="1200" dirty="0"/>
            </a:p>
          </p:txBody>
        </p:sp>
        <p:sp>
          <p:nvSpPr>
            <p:cNvPr id="311" name="フリーフォーム: 図形 310">
              <a:extLst>
                <a:ext uri="{FF2B5EF4-FFF2-40B4-BE49-F238E27FC236}">
                  <a16:creationId xmlns:a16="http://schemas.microsoft.com/office/drawing/2014/main" id="{334E8CF6-8D68-4756-AE98-815F6262BAE6}"/>
                </a:ext>
              </a:extLst>
            </p:cNvPr>
            <p:cNvSpPr/>
            <p:nvPr/>
          </p:nvSpPr>
          <p:spPr>
            <a:xfrm>
              <a:off x="7875456"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400" dirty="0"/>
                <a:t>信号処理・伝送系</a:t>
              </a:r>
              <a:endParaRPr kumimoji="1" lang="ja-JP" altLang="en-US" sz="1400" kern="1200" dirty="0"/>
            </a:p>
          </p:txBody>
        </p:sp>
        <p:sp>
          <p:nvSpPr>
            <p:cNvPr id="312" name="フリーフォーム: 図形 311">
              <a:extLst>
                <a:ext uri="{FF2B5EF4-FFF2-40B4-BE49-F238E27FC236}">
                  <a16:creationId xmlns:a16="http://schemas.microsoft.com/office/drawing/2014/main" id="{1F251CED-7583-4801-94D0-444BA2A37642}"/>
                </a:ext>
              </a:extLst>
            </p:cNvPr>
            <p:cNvSpPr/>
            <p:nvPr/>
          </p:nvSpPr>
          <p:spPr>
            <a:xfrm>
              <a:off x="3491590"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kumimoji="1" lang="ja-JP" altLang="en-US" sz="1600" kern="1200" dirty="0"/>
                <a:t>走査系</a:t>
              </a:r>
            </a:p>
          </p:txBody>
        </p:sp>
        <p:sp>
          <p:nvSpPr>
            <p:cNvPr id="313" name="フリーフォーム: 図形 312">
              <a:extLst>
                <a:ext uri="{FF2B5EF4-FFF2-40B4-BE49-F238E27FC236}">
                  <a16:creationId xmlns:a16="http://schemas.microsoft.com/office/drawing/2014/main" id="{CFF7A6EC-0A34-42F7-B2C0-8B42957EFD2D}"/>
                </a:ext>
              </a:extLst>
            </p:cNvPr>
            <p:cNvSpPr/>
            <p:nvPr/>
          </p:nvSpPr>
          <p:spPr>
            <a:xfrm>
              <a:off x="4587557"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1111250">
                <a:lnSpc>
                  <a:spcPct val="90000"/>
                </a:lnSpc>
                <a:spcBef>
                  <a:spcPct val="0"/>
                </a:spcBef>
                <a:spcAft>
                  <a:spcPct val="35000"/>
                </a:spcAft>
                <a:buNone/>
              </a:pPr>
              <a:r>
                <a:rPr kumimoji="1" lang="ja-JP" altLang="en-US" sz="1600" kern="1200" dirty="0"/>
                <a:t>望遠鏡</a:t>
              </a:r>
            </a:p>
          </p:txBody>
        </p:sp>
        <p:sp>
          <p:nvSpPr>
            <p:cNvPr id="314" name="フリーフォーム: 図形 313">
              <a:extLst>
                <a:ext uri="{FF2B5EF4-FFF2-40B4-BE49-F238E27FC236}">
                  <a16:creationId xmlns:a16="http://schemas.microsoft.com/office/drawing/2014/main" id="{EA55E1AD-3C33-46F5-BDFF-04C8A5157BA6}"/>
                </a:ext>
              </a:extLst>
            </p:cNvPr>
            <p:cNvSpPr/>
            <p:nvPr/>
          </p:nvSpPr>
          <p:spPr>
            <a:xfrm>
              <a:off x="1299656"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kumimoji="1" lang="ja-JP" altLang="en-US" sz="1600" kern="1200" dirty="0"/>
                <a:t>大気</a:t>
              </a:r>
            </a:p>
          </p:txBody>
        </p:sp>
        <p:sp>
          <p:nvSpPr>
            <p:cNvPr id="315" name="フリーフォーム: 図形 314">
              <a:extLst>
                <a:ext uri="{FF2B5EF4-FFF2-40B4-BE49-F238E27FC236}">
                  <a16:creationId xmlns:a16="http://schemas.microsoft.com/office/drawing/2014/main" id="{7FA175B2-6025-49CA-851A-E5826BC366E0}"/>
                </a:ext>
              </a:extLst>
            </p:cNvPr>
            <p:cNvSpPr/>
            <p:nvPr/>
          </p:nvSpPr>
          <p:spPr>
            <a:xfrm>
              <a:off x="203689"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2E5B96"/>
            </a:solidFill>
            <a:ln>
              <a:solidFill>
                <a:srgbClr val="2E5B96"/>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kumimoji="1" lang="ja-JP" altLang="en-US" sz="1600" kern="1200" dirty="0">
                  <a:solidFill>
                    <a:schemeClr val="bg1"/>
                  </a:solidFill>
                </a:rPr>
                <a:t>地表</a:t>
              </a:r>
              <a:endParaRPr lang="en-US" altLang="ja-JP" sz="1600" dirty="0">
                <a:solidFill>
                  <a:schemeClr val="bg1"/>
                </a:solidFill>
              </a:endParaRPr>
            </a:p>
          </p:txBody>
        </p:sp>
        <p:sp>
          <p:nvSpPr>
            <p:cNvPr id="316" name="フリーフォーム: 図形 315">
              <a:extLst>
                <a:ext uri="{FF2B5EF4-FFF2-40B4-BE49-F238E27FC236}">
                  <a16:creationId xmlns:a16="http://schemas.microsoft.com/office/drawing/2014/main" id="{7AA4A4BF-10B1-4B69-B5D3-50FE49B56812}"/>
                </a:ext>
              </a:extLst>
            </p:cNvPr>
            <p:cNvSpPr/>
            <p:nvPr/>
          </p:nvSpPr>
          <p:spPr>
            <a:xfrm>
              <a:off x="1092598"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17" name="フリーフォーム: 図形 316">
              <a:extLst>
                <a:ext uri="{FF2B5EF4-FFF2-40B4-BE49-F238E27FC236}">
                  <a16:creationId xmlns:a16="http://schemas.microsoft.com/office/drawing/2014/main" id="{6743957C-E979-4DAB-BC24-78BD7AC6C1DB}"/>
                </a:ext>
              </a:extLst>
            </p:cNvPr>
            <p:cNvSpPr/>
            <p:nvPr/>
          </p:nvSpPr>
          <p:spPr>
            <a:xfrm>
              <a:off x="2188565"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18" name="フリーフォーム: 図形 317">
              <a:extLst>
                <a:ext uri="{FF2B5EF4-FFF2-40B4-BE49-F238E27FC236}">
                  <a16:creationId xmlns:a16="http://schemas.microsoft.com/office/drawing/2014/main" id="{B3F1458C-C44F-4A7B-972B-15E2CFA29147}"/>
                </a:ext>
              </a:extLst>
            </p:cNvPr>
            <p:cNvSpPr/>
            <p:nvPr/>
          </p:nvSpPr>
          <p:spPr>
            <a:xfrm>
              <a:off x="3284532"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19" name="フリーフォーム: 図形 318">
              <a:extLst>
                <a:ext uri="{FF2B5EF4-FFF2-40B4-BE49-F238E27FC236}">
                  <a16:creationId xmlns:a16="http://schemas.microsoft.com/office/drawing/2014/main" id="{7CA6BB70-26C8-4BA8-9113-67F36F753C42}"/>
                </a:ext>
              </a:extLst>
            </p:cNvPr>
            <p:cNvSpPr/>
            <p:nvPr/>
          </p:nvSpPr>
          <p:spPr>
            <a:xfrm>
              <a:off x="4380499"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20" name="フリーフォーム: 図形 319">
              <a:extLst>
                <a:ext uri="{FF2B5EF4-FFF2-40B4-BE49-F238E27FC236}">
                  <a16:creationId xmlns:a16="http://schemas.microsoft.com/office/drawing/2014/main" id="{075E4FF0-BCAC-4524-817C-27B021C87AF9}"/>
                </a:ext>
              </a:extLst>
            </p:cNvPr>
            <p:cNvSpPr/>
            <p:nvPr/>
          </p:nvSpPr>
          <p:spPr>
            <a:xfrm>
              <a:off x="5476466"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21" name="フリーフォーム: 図形 320">
              <a:extLst>
                <a:ext uri="{FF2B5EF4-FFF2-40B4-BE49-F238E27FC236}">
                  <a16:creationId xmlns:a16="http://schemas.microsoft.com/office/drawing/2014/main" id="{34C35D34-43F2-42C7-B70B-F5A79EB599E1}"/>
                </a:ext>
              </a:extLst>
            </p:cNvPr>
            <p:cNvSpPr/>
            <p:nvPr/>
          </p:nvSpPr>
          <p:spPr>
            <a:xfrm>
              <a:off x="6572433"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22" name="フリーフォーム: 図形 321">
              <a:extLst>
                <a:ext uri="{FF2B5EF4-FFF2-40B4-BE49-F238E27FC236}">
                  <a16:creationId xmlns:a16="http://schemas.microsoft.com/office/drawing/2014/main" id="{42A3490D-18DB-43B9-8D1E-540BA9B48AD4}"/>
                </a:ext>
              </a:extLst>
            </p:cNvPr>
            <p:cNvSpPr/>
            <p:nvPr/>
          </p:nvSpPr>
          <p:spPr>
            <a:xfrm>
              <a:off x="7668400"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grpSp>
      <p:grpSp>
        <p:nvGrpSpPr>
          <p:cNvPr id="3" name="グループ化 2">
            <a:extLst>
              <a:ext uri="{FF2B5EF4-FFF2-40B4-BE49-F238E27FC236}">
                <a16:creationId xmlns:a16="http://schemas.microsoft.com/office/drawing/2014/main" id="{341B318B-28A4-41EE-A452-1752D44F6543}"/>
              </a:ext>
            </a:extLst>
          </p:cNvPr>
          <p:cNvGrpSpPr/>
          <p:nvPr/>
        </p:nvGrpSpPr>
        <p:grpSpPr>
          <a:xfrm>
            <a:off x="1495711" y="4815854"/>
            <a:ext cx="2874046" cy="2026380"/>
            <a:chOff x="1983391" y="4744734"/>
            <a:chExt cx="2874046" cy="2026380"/>
          </a:xfrm>
        </p:grpSpPr>
        <p:grpSp>
          <p:nvGrpSpPr>
            <p:cNvPr id="374" name="グループ化 373">
              <a:extLst>
                <a:ext uri="{FF2B5EF4-FFF2-40B4-BE49-F238E27FC236}">
                  <a16:creationId xmlns:a16="http://schemas.microsoft.com/office/drawing/2014/main" id="{B0E4DD94-C92F-4043-A892-9AB1B474F31E}"/>
                </a:ext>
              </a:extLst>
            </p:cNvPr>
            <p:cNvGrpSpPr/>
            <p:nvPr/>
          </p:nvGrpSpPr>
          <p:grpSpPr>
            <a:xfrm>
              <a:off x="2863873" y="5536303"/>
              <a:ext cx="1222276" cy="742784"/>
              <a:chOff x="4696287" y="4122520"/>
              <a:chExt cx="2749625" cy="1670964"/>
            </a:xfrm>
          </p:grpSpPr>
          <p:grpSp>
            <p:nvGrpSpPr>
              <p:cNvPr id="460" name="グループ化 459">
                <a:extLst>
                  <a:ext uri="{FF2B5EF4-FFF2-40B4-BE49-F238E27FC236}">
                    <a16:creationId xmlns:a16="http://schemas.microsoft.com/office/drawing/2014/main" id="{D527D6DF-F041-4C44-8682-C3F7609F9413}"/>
                  </a:ext>
                </a:extLst>
              </p:cNvPr>
              <p:cNvGrpSpPr/>
              <p:nvPr/>
            </p:nvGrpSpPr>
            <p:grpSpPr>
              <a:xfrm>
                <a:off x="5131294" y="4362929"/>
                <a:ext cx="1878794" cy="1187990"/>
                <a:chOff x="5146534" y="4355309"/>
                <a:chExt cx="1878794" cy="1187990"/>
              </a:xfrm>
            </p:grpSpPr>
            <p:sp>
              <p:nvSpPr>
                <p:cNvPr id="471" name="平行四辺形 44">
                  <a:extLst>
                    <a:ext uri="{FF2B5EF4-FFF2-40B4-BE49-F238E27FC236}">
                      <a16:creationId xmlns:a16="http://schemas.microsoft.com/office/drawing/2014/main" id="{388DF95E-3C80-44F2-A10A-EF1BA6A96801}"/>
                    </a:ext>
                  </a:extLst>
                </p:cNvPr>
                <p:cNvSpPr/>
                <p:nvPr/>
              </p:nvSpPr>
              <p:spPr>
                <a:xfrm rot="1705626">
                  <a:off x="5146534" y="514124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72" name="平行四辺形 44">
                  <a:extLst>
                    <a:ext uri="{FF2B5EF4-FFF2-40B4-BE49-F238E27FC236}">
                      <a16:creationId xmlns:a16="http://schemas.microsoft.com/office/drawing/2014/main" id="{B5142073-9CCF-4285-9C01-BAF151C0764F}"/>
                    </a:ext>
                  </a:extLst>
                </p:cNvPr>
                <p:cNvSpPr/>
                <p:nvPr/>
              </p:nvSpPr>
              <p:spPr>
                <a:xfrm rot="1705626">
                  <a:off x="5542326" y="487926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73" name="平行四辺形 44">
                  <a:extLst>
                    <a:ext uri="{FF2B5EF4-FFF2-40B4-BE49-F238E27FC236}">
                      <a16:creationId xmlns:a16="http://schemas.microsoft.com/office/drawing/2014/main" id="{34C2D3D1-70B2-4AF3-9D7C-372F8DB11FF1}"/>
                    </a:ext>
                  </a:extLst>
                </p:cNvPr>
                <p:cNvSpPr/>
                <p:nvPr/>
              </p:nvSpPr>
              <p:spPr>
                <a:xfrm rot="1705626">
                  <a:off x="5938118" y="461728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74" name="平行四辺形 44">
                  <a:extLst>
                    <a:ext uri="{FF2B5EF4-FFF2-40B4-BE49-F238E27FC236}">
                      <a16:creationId xmlns:a16="http://schemas.microsoft.com/office/drawing/2014/main" id="{A93D76E4-5BD5-4FB9-9C32-47835273FBEB}"/>
                    </a:ext>
                  </a:extLst>
                </p:cNvPr>
                <p:cNvSpPr/>
                <p:nvPr/>
              </p:nvSpPr>
              <p:spPr>
                <a:xfrm rot="1705626">
                  <a:off x="6333909" y="435530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grpSp>
            <p:nvGrpSpPr>
              <p:cNvPr id="461" name="グループ化 460">
                <a:extLst>
                  <a:ext uri="{FF2B5EF4-FFF2-40B4-BE49-F238E27FC236}">
                    <a16:creationId xmlns:a16="http://schemas.microsoft.com/office/drawing/2014/main" id="{87123D3D-D6A8-4738-8D89-699DAA1D206A}"/>
                  </a:ext>
                </a:extLst>
              </p:cNvPr>
              <p:cNvGrpSpPr/>
              <p:nvPr/>
            </p:nvGrpSpPr>
            <p:grpSpPr>
              <a:xfrm>
                <a:off x="5567118" y="4605494"/>
                <a:ext cx="1878794" cy="1187990"/>
                <a:chOff x="5567118" y="4605494"/>
                <a:chExt cx="1878794" cy="1187990"/>
              </a:xfrm>
            </p:grpSpPr>
            <p:sp>
              <p:nvSpPr>
                <p:cNvPr id="467" name="平行四辺形 44">
                  <a:extLst>
                    <a:ext uri="{FF2B5EF4-FFF2-40B4-BE49-F238E27FC236}">
                      <a16:creationId xmlns:a16="http://schemas.microsoft.com/office/drawing/2014/main" id="{877CA970-D88F-4DE1-96E4-38963D2EF392}"/>
                    </a:ext>
                  </a:extLst>
                </p:cNvPr>
                <p:cNvSpPr/>
                <p:nvPr/>
              </p:nvSpPr>
              <p:spPr>
                <a:xfrm rot="1705626">
                  <a:off x="5567118" y="539143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68" name="平行四辺形 44">
                  <a:extLst>
                    <a:ext uri="{FF2B5EF4-FFF2-40B4-BE49-F238E27FC236}">
                      <a16:creationId xmlns:a16="http://schemas.microsoft.com/office/drawing/2014/main" id="{80DF6E17-5F33-4284-B6D2-6FDD1D2DF685}"/>
                    </a:ext>
                  </a:extLst>
                </p:cNvPr>
                <p:cNvSpPr/>
                <p:nvPr/>
              </p:nvSpPr>
              <p:spPr>
                <a:xfrm rot="1705626">
                  <a:off x="5962910" y="512945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69" name="平行四辺形 44">
                  <a:extLst>
                    <a:ext uri="{FF2B5EF4-FFF2-40B4-BE49-F238E27FC236}">
                      <a16:creationId xmlns:a16="http://schemas.microsoft.com/office/drawing/2014/main" id="{F9A35F80-00D9-40EF-BD20-E7C8D9BFCE67}"/>
                    </a:ext>
                  </a:extLst>
                </p:cNvPr>
                <p:cNvSpPr/>
                <p:nvPr/>
              </p:nvSpPr>
              <p:spPr>
                <a:xfrm rot="1705626">
                  <a:off x="6358702" y="486747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70" name="平行四辺形 44">
                  <a:extLst>
                    <a:ext uri="{FF2B5EF4-FFF2-40B4-BE49-F238E27FC236}">
                      <a16:creationId xmlns:a16="http://schemas.microsoft.com/office/drawing/2014/main" id="{5787CA76-D9BC-4766-BF18-0D311821A8CD}"/>
                    </a:ext>
                  </a:extLst>
                </p:cNvPr>
                <p:cNvSpPr/>
                <p:nvPr/>
              </p:nvSpPr>
              <p:spPr>
                <a:xfrm rot="1705626">
                  <a:off x="6754493" y="460549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grpSp>
            <p:nvGrpSpPr>
              <p:cNvPr id="462" name="グループ化 461">
                <a:extLst>
                  <a:ext uri="{FF2B5EF4-FFF2-40B4-BE49-F238E27FC236}">
                    <a16:creationId xmlns:a16="http://schemas.microsoft.com/office/drawing/2014/main" id="{6F6E9168-73A5-4DED-A85B-AC6748A031BA}"/>
                  </a:ext>
                </a:extLst>
              </p:cNvPr>
              <p:cNvGrpSpPr/>
              <p:nvPr/>
            </p:nvGrpSpPr>
            <p:grpSpPr>
              <a:xfrm>
                <a:off x="4696287" y="4122520"/>
                <a:ext cx="1878794" cy="1187990"/>
                <a:chOff x="4726767" y="4114900"/>
                <a:chExt cx="1878794" cy="1187990"/>
              </a:xfrm>
            </p:grpSpPr>
            <p:sp>
              <p:nvSpPr>
                <p:cNvPr id="463" name="平行四辺形 44">
                  <a:extLst>
                    <a:ext uri="{FF2B5EF4-FFF2-40B4-BE49-F238E27FC236}">
                      <a16:creationId xmlns:a16="http://schemas.microsoft.com/office/drawing/2014/main" id="{F27B1E00-C6C0-4311-BF9A-44B9A6187A41}"/>
                    </a:ext>
                  </a:extLst>
                </p:cNvPr>
                <p:cNvSpPr/>
                <p:nvPr/>
              </p:nvSpPr>
              <p:spPr>
                <a:xfrm rot="1705626">
                  <a:off x="4726767" y="4900840"/>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64" name="平行四辺形 44">
                  <a:extLst>
                    <a:ext uri="{FF2B5EF4-FFF2-40B4-BE49-F238E27FC236}">
                      <a16:creationId xmlns:a16="http://schemas.microsoft.com/office/drawing/2014/main" id="{FEE17238-8FE8-41F5-86A1-072A6E54EA48}"/>
                    </a:ext>
                  </a:extLst>
                </p:cNvPr>
                <p:cNvSpPr/>
                <p:nvPr/>
              </p:nvSpPr>
              <p:spPr>
                <a:xfrm rot="1705626">
                  <a:off x="5122559" y="4638860"/>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65" name="平行四辺形 44">
                  <a:extLst>
                    <a:ext uri="{FF2B5EF4-FFF2-40B4-BE49-F238E27FC236}">
                      <a16:creationId xmlns:a16="http://schemas.microsoft.com/office/drawing/2014/main" id="{A03DBB3F-CB89-4E01-A4AC-9E1ADAB4DC52}"/>
                    </a:ext>
                  </a:extLst>
                </p:cNvPr>
                <p:cNvSpPr/>
                <p:nvPr/>
              </p:nvSpPr>
              <p:spPr>
                <a:xfrm rot="1705626">
                  <a:off x="5518351" y="4376880"/>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66" name="平行四辺形 44">
                  <a:extLst>
                    <a:ext uri="{FF2B5EF4-FFF2-40B4-BE49-F238E27FC236}">
                      <a16:creationId xmlns:a16="http://schemas.microsoft.com/office/drawing/2014/main" id="{319A61C7-F495-4B58-99E9-F777EAF9751D}"/>
                    </a:ext>
                  </a:extLst>
                </p:cNvPr>
                <p:cNvSpPr/>
                <p:nvPr/>
              </p:nvSpPr>
              <p:spPr>
                <a:xfrm rot="1705626">
                  <a:off x="5914142" y="4114900"/>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grpSp>
        <p:grpSp>
          <p:nvGrpSpPr>
            <p:cNvPr id="376" name="グループ化 375">
              <a:extLst>
                <a:ext uri="{FF2B5EF4-FFF2-40B4-BE49-F238E27FC236}">
                  <a16:creationId xmlns:a16="http://schemas.microsoft.com/office/drawing/2014/main" id="{80A53D0B-9AAE-4BE9-A600-27424BAB8479}"/>
                </a:ext>
              </a:extLst>
            </p:cNvPr>
            <p:cNvGrpSpPr>
              <a:grpSpLocks noChangeAspect="1"/>
            </p:cNvGrpSpPr>
            <p:nvPr/>
          </p:nvGrpSpPr>
          <p:grpSpPr>
            <a:xfrm rot="15944993">
              <a:off x="3471783" y="4827788"/>
              <a:ext cx="61850" cy="105640"/>
              <a:chOff x="3274063" y="2879158"/>
              <a:chExt cx="162985" cy="247492"/>
            </a:xfrm>
          </p:grpSpPr>
          <p:sp>
            <p:nvSpPr>
              <p:cNvPr id="458" name="円弧 457">
                <a:extLst>
                  <a:ext uri="{FF2B5EF4-FFF2-40B4-BE49-F238E27FC236}">
                    <a16:creationId xmlns:a16="http://schemas.microsoft.com/office/drawing/2014/main" id="{9E5CAB3A-F847-4E0E-ACB9-09D5417771A7}"/>
                  </a:ext>
                </a:extLst>
              </p:cNvPr>
              <p:cNvSpPr/>
              <p:nvPr/>
            </p:nvSpPr>
            <p:spPr>
              <a:xfrm rot="16200000">
                <a:off x="3234242" y="2918979"/>
                <a:ext cx="242627" cy="162985"/>
              </a:xfrm>
              <a:prstGeom prst="arc">
                <a:avLst>
                  <a:gd name="adj1" fmla="val 3359829"/>
                  <a:gd name="adj2" fmla="val 3336940"/>
                </a:avLst>
              </a:prstGeom>
              <a:solidFill>
                <a:schemeClr val="bg1"/>
              </a:solidFill>
              <a:ln w="1270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highlight>
                    <a:srgbClr val="000000"/>
                  </a:highlight>
                </a:endParaRPr>
              </a:p>
            </p:txBody>
          </p:sp>
          <p:sp>
            <p:nvSpPr>
              <p:cNvPr id="459" name="円弧 458">
                <a:extLst>
                  <a:ext uri="{FF2B5EF4-FFF2-40B4-BE49-F238E27FC236}">
                    <a16:creationId xmlns:a16="http://schemas.microsoft.com/office/drawing/2014/main" id="{3FBD7255-CE64-4A86-BAF9-975FAE446530}"/>
                  </a:ext>
                </a:extLst>
              </p:cNvPr>
              <p:cNvSpPr/>
              <p:nvPr/>
            </p:nvSpPr>
            <p:spPr>
              <a:xfrm rot="16200000">
                <a:off x="3252035" y="2941639"/>
                <a:ext cx="242627" cy="127396"/>
              </a:xfrm>
              <a:prstGeom prst="arc">
                <a:avLst>
                  <a:gd name="adj1" fmla="val 3359829"/>
                  <a:gd name="adj2" fmla="val 3336940"/>
                </a:avLst>
              </a:prstGeom>
              <a:solidFill>
                <a:schemeClr val="bg1"/>
              </a:solidFill>
              <a:ln w="1270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highlight>
                    <a:srgbClr val="000000"/>
                  </a:highlight>
                </a:endParaRPr>
              </a:p>
            </p:txBody>
          </p:sp>
        </p:grpSp>
        <p:cxnSp>
          <p:nvCxnSpPr>
            <p:cNvPr id="377" name="直線コネクタ 376">
              <a:extLst>
                <a:ext uri="{FF2B5EF4-FFF2-40B4-BE49-F238E27FC236}">
                  <a16:creationId xmlns:a16="http://schemas.microsoft.com/office/drawing/2014/main" id="{0C59B3C8-905D-4924-86F4-B1BE3C4E4EE0}"/>
                </a:ext>
              </a:extLst>
            </p:cNvPr>
            <p:cNvCxnSpPr>
              <a:cxnSpLocks/>
              <a:stCxn id="470" idx="3"/>
              <a:endCxn id="455" idx="1"/>
            </p:cNvCxnSpPr>
            <p:nvPr/>
          </p:nvCxnSpPr>
          <p:spPr>
            <a:xfrm flipH="1" flipV="1">
              <a:off x="3451042" y="4769722"/>
              <a:ext cx="659116" cy="1065205"/>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78" name="直線コネクタ 377">
              <a:extLst>
                <a:ext uri="{FF2B5EF4-FFF2-40B4-BE49-F238E27FC236}">
                  <a16:creationId xmlns:a16="http://schemas.microsoft.com/office/drawing/2014/main" id="{EA6F8C03-D252-4C46-A9E4-7A6424D516E7}"/>
                </a:ext>
              </a:extLst>
            </p:cNvPr>
            <p:cNvCxnSpPr>
              <a:cxnSpLocks/>
              <a:stCxn id="466" idx="2"/>
              <a:endCxn id="449" idx="4"/>
            </p:cNvCxnSpPr>
            <p:nvPr/>
          </p:nvCxnSpPr>
          <p:spPr>
            <a:xfrm flipH="1" flipV="1">
              <a:off x="3501722" y="4792813"/>
              <a:ext cx="34846" cy="726476"/>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79" name="直線コネクタ 378">
              <a:extLst>
                <a:ext uri="{FF2B5EF4-FFF2-40B4-BE49-F238E27FC236}">
                  <a16:creationId xmlns:a16="http://schemas.microsoft.com/office/drawing/2014/main" id="{9AE0C9F5-AB35-4249-899E-8672791C1F07}"/>
                </a:ext>
              </a:extLst>
            </p:cNvPr>
            <p:cNvCxnSpPr>
              <a:cxnSpLocks/>
              <a:stCxn id="467" idx="4"/>
              <a:endCxn id="444" idx="2"/>
            </p:cNvCxnSpPr>
            <p:nvPr/>
          </p:nvCxnSpPr>
          <p:spPr>
            <a:xfrm flipV="1">
              <a:off x="3413452" y="4751046"/>
              <a:ext cx="92899" cy="1545056"/>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80" name="直線コネクタ 379">
              <a:extLst>
                <a:ext uri="{FF2B5EF4-FFF2-40B4-BE49-F238E27FC236}">
                  <a16:creationId xmlns:a16="http://schemas.microsoft.com/office/drawing/2014/main" id="{83F634E5-1B7E-4123-A052-3B727AFD926D}"/>
                </a:ext>
              </a:extLst>
            </p:cNvPr>
            <p:cNvCxnSpPr>
              <a:cxnSpLocks/>
              <a:stCxn id="463" idx="0"/>
              <a:endCxn id="448" idx="3"/>
            </p:cNvCxnSpPr>
            <p:nvPr/>
          </p:nvCxnSpPr>
          <p:spPr>
            <a:xfrm flipV="1">
              <a:off x="2839863" y="4773773"/>
              <a:ext cx="718166" cy="120669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81" name="直線矢印コネクタ 380">
              <a:extLst>
                <a:ext uri="{FF2B5EF4-FFF2-40B4-BE49-F238E27FC236}">
                  <a16:creationId xmlns:a16="http://schemas.microsoft.com/office/drawing/2014/main" id="{D9100513-7F86-43F9-9CF1-86E6E0A09B66}"/>
                </a:ext>
              </a:extLst>
            </p:cNvPr>
            <p:cNvCxnSpPr>
              <a:cxnSpLocks/>
            </p:cNvCxnSpPr>
            <p:nvPr/>
          </p:nvCxnSpPr>
          <p:spPr>
            <a:xfrm flipH="1">
              <a:off x="3734286" y="5904794"/>
              <a:ext cx="718526" cy="49376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82" name="グループ化 381">
              <a:extLst>
                <a:ext uri="{FF2B5EF4-FFF2-40B4-BE49-F238E27FC236}">
                  <a16:creationId xmlns:a16="http://schemas.microsoft.com/office/drawing/2014/main" id="{3321D069-2A3D-4494-9F44-8B1A8FEB8D59}"/>
                </a:ext>
              </a:extLst>
            </p:cNvPr>
            <p:cNvGrpSpPr>
              <a:grpSpLocks noChangeAspect="1"/>
            </p:cNvGrpSpPr>
            <p:nvPr/>
          </p:nvGrpSpPr>
          <p:grpSpPr>
            <a:xfrm>
              <a:off x="3438761" y="4744734"/>
              <a:ext cx="128743" cy="54601"/>
              <a:chOff x="5567912" y="1453371"/>
              <a:chExt cx="827486" cy="501352"/>
            </a:xfrm>
          </p:grpSpPr>
          <p:grpSp>
            <p:nvGrpSpPr>
              <p:cNvPr id="410" name="グループ化 409">
                <a:extLst>
                  <a:ext uri="{FF2B5EF4-FFF2-40B4-BE49-F238E27FC236}">
                    <a16:creationId xmlns:a16="http://schemas.microsoft.com/office/drawing/2014/main" id="{DB959BFC-3F7C-4FD8-8063-4925E7E029A1}"/>
                  </a:ext>
                </a:extLst>
              </p:cNvPr>
              <p:cNvGrpSpPr/>
              <p:nvPr/>
            </p:nvGrpSpPr>
            <p:grpSpPr>
              <a:xfrm>
                <a:off x="5642588" y="1528809"/>
                <a:ext cx="689745" cy="348544"/>
                <a:chOff x="5616937" y="1596913"/>
                <a:chExt cx="689745" cy="348544"/>
              </a:xfrm>
            </p:grpSpPr>
            <p:grpSp>
              <p:nvGrpSpPr>
                <p:cNvPr id="443" name="グループ化 442">
                  <a:extLst>
                    <a:ext uri="{FF2B5EF4-FFF2-40B4-BE49-F238E27FC236}">
                      <a16:creationId xmlns:a16="http://schemas.microsoft.com/office/drawing/2014/main" id="{C2451591-E183-403C-878A-A88C15903D8A}"/>
                    </a:ext>
                  </a:extLst>
                </p:cNvPr>
                <p:cNvGrpSpPr/>
                <p:nvPr/>
              </p:nvGrpSpPr>
              <p:grpSpPr>
                <a:xfrm>
                  <a:off x="5616937" y="1644089"/>
                  <a:ext cx="365001" cy="172511"/>
                  <a:chOff x="5203378" y="5165483"/>
                  <a:chExt cx="416173" cy="268780"/>
                </a:xfrm>
              </p:grpSpPr>
              <p:sp>
                <p:nvSpPr>
                  <p:cNvPr id="455" name="平行四辺形 44">
                    <a:extLst>
                      <a:ext uri="{FF2B5EF4-FFF2-40B4-BE49-F238E27FC236}">
                        <a16:creationId xmlns:a16="http://schemas.microsoft.com/office/drawing/2014/main" id="{CBE8591C-7724-4012-BB81-AFE718FBD1E8}"/>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56" name="平行四辺形 44">
                    <a:extLst>
                      <a:ext uri="{FF2B5EF4-FFF2-40B4-BE49-F238E27FC236}">
                        <a16:creationId xmlns:a16="http://schemas.microsoft.com/office/drawing/2014/main" id="{AE823DB2-AA22-45E4-A5A9-F215D8D82CC9}"/>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57" name="平行四辺形 44">
                    <a:extLst>
                      <a:ext uri="{FF2B5EF4-FFF2-40B4-BE49-F238E27FC236}">
                        <a16:creationId xmlns:a16="http://schemas.microsoft.com/office/drawing/2014/main" id="{0332F388-FD5B-48A3-875B-551BB8B2FBEB}"/>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444" name="平行四辺形 44">
                  <a:extLst>
                    <a:ext uri="{FF2B5EF4-FFF2-40B4-BE49-F238E27FC236}">
                      <a16:creationId xmlns:a16="http://schemas.microsoft.com/office/drawing/2014/main" id="{751D55A5-EF6C-4DB7-B607-5C8CABEBBED5}"/>
                    </a:ext>
                  </a:extLst>
                </p:cNvPr>
                <p:cNvSpPr/>
                <p:nvPr/>
              </p:nvSpPr>
              <p:spPr>
                <a:xfrm rot="1705626">
                  <a:off x="5907622" y="1596913"/>
                  <a:ext cx="170132" cy="74509"/>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nvGrpSpPr>
                <p:cNvPr id="445" name="グループ化 444">
                  <a:extLst>
                    <a:ext uri="{FF2B5EF4-FFF2-40B4-BE49-F238E27FC236}">
                      <a16:creationId xmlns:a16="http://schemas.microsoft.com/office/drawing/2014/main" id="{09AFFAFE-EAFD-4FE5-8FE8-3B544F76AF6D}"/>
                    </a:ext>
                  </a:extLst>
                </p:cNvPr>
                <p:cNvGrpSpPr/>
                <p:nvPr/>
              </p:nvGrpSpPr>
              <p:grpSpPr>
                <a:xfrm>
                  <a:off x="5736770" y="1704487"/>
                  <a:ext cx="365001" cy="172511"/>
                  <a:chOff x="5203378" y="5165483"/>
                  <a:chExt cx="416173" cy="268780"/>
                </a:xfrm>
              </p:grpSpPr>
              <p:sp>
                <p:nvSpPr>
                  <p:cNvPr id="452" name="平行四辺形 44">
                    <a:extLst>
                      <a:ext uri="{FF2B5EF4-FFF2-40B4-BE49-F238E27FC236}">
                        <a16:creationId xmlns:a16="http://schemas.microsoft.com/office/drawing/2014/main" id="{440305FC-159A-489E-9568-9F1EC5CFBB2B}"/>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53" name="平行四辺形 44">
                    <a:extLst>
                      <a:ext uri="{FF2B5EF4-FFF2-40B4-BE49-F238E27FC236}">
                        <a16:creationId xmlns:a16="http://schemas.microsoft.com/office/drawing/2014/main" id="{40EF6878-4879-4731-B230-A4D36735AD56}"/>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54" name="平行四辺形 44">
                    <a:extLst>
                      <a:ext uri="{FF2B5EF4-FFF2-40B4-BE49-F238E27FC236}">
                        <a16:creationId xmlns:a16="http://schemas.microsoft.com/office/drawing/2014/main" id="{B7E4E4A8-773D-48CD-92CB-2A5A6BC8E929}"/>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446" name="平行四辺形 44">
                  <a:extLst>
                    <a:ext uri="{FF2B5EF4-FFF2-40B4-BE49-F238E27FC236}">
                      <a16:creationId xmlns:a16="http://schemas.microsoft.com/office/drawing/2014/main" id="{D6048F07-87B8-41F2-849A-5C14CA106287}"/>
                    </a:ext>
                  </a:extLst>
                </p:cNvPr>
                <p:cNvSpPr/>
                <p:nvPr/>
              </p:nvSpPr>
              <p:spPr>
                <a:xfrm rot="1705626">
                  <a:off x="6027455" y="1657311"/>
                  <a:ext cx="170132" cy="74509"/>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nvGrpSpPr>
                <p:cNvPr id="447" name="グループ化 446">
                  <a:extLst>
                    <a:ext uri="{FF2B5EF4-FFF2-40B4-BE49-F238E27FC236}">
                      <a16:creationId xmlns:a16="http://schemas.microsoft.com/office/drawing/2014/main" id="{6B09071F-976D-4208-9D81-EE6171673432}"/>
                    </a:ext>
                  </a:extLst>
                </p:cNvPr>
                <p:cNvGrpSpPr/>
                <p:nvPr/>
              </p:nvGrpSpPr>
              <p:grpSpPr>
                <a:xfrm>
                  <a:off x="5845865" y="1772946"/>
                  <a:ext cx="365001" cy="172511"/>
                  <a:chOff x="5203378" y="5165483"/>
                  <a:chExt cx="416173" cy="268780"/>
                </a:xfrm>
              </p:grpSpPr>
              <p:sp>
                <p:nvSpPr>
                  <p:cNvPr id="449" name="平行四辺形 44">
                    <a:extLst>
                      <a:ext uri="{FF2B5EF4-FFF2-40B4-BE49-F238E27FC236}">
                        <a16:creationId xmlns:a16="http://schemas.microsoft.com/office/drawing/2014/main" id="{E44F7622-8D2E-4A87-851E-2CBBD933855D}"/>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50" name="平行四辺形 44">
                    <a:extLst>
                      <a:ext uri="{FF2B5EF4-FFF2-40B4-BE49-F238E27FC236}">
                        <a16:creationId xmlns:a16="http://schemas.microsoft.com/office/drawing/2014/main" id="{9C236319-7E38-4077-97B5-33F1DE52E3E0}"/>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51" name="平行四辺形 44">
                    <a:extLst>
                      <a:ext uri="{FF2B5EF4-FFF2-40B4-BE49-F238E27FC236}">
                        <a16:creationId xmlns:a16="http://schemas.microsoft.com/office/drawing/2014/main" id="{83887051-B35F-4F1D-8309-DF555F02C1B0}"/>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448" name="平行四辺形 44">
                  <a:extLst>
                    <a:ext uri="{FF2B5EF4-FFF2-40B4-BE49-F238E27FC236}">
                      <a16:creationId xmlns:a16="http://schemas.microsoft.com/office/drawing/2014/main" id="{619E38A0-920E-4F75-B1E2-3FCA6C7E2293}"/>
                    </a:ext>
                  </a:extLst>
                </p:cNvPr>
                <p:cNvSpPr/>
                <p:nvPr/>
              </p:nvSpPr>
              <p:spPr>
                <a:xfrm rot="1705626">
                  <a:off x="6136550" y="1725770"/>
                  <a:ext cx="170132" cy="74509"/>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grpSp>
            <p:nvGrpSpPr>
              <p:cNvPr id="411" name="グループ化 410">
                <a:extLst>
                  <a:ext uri="{FF2B5EF4-FFF2-40B4-BE49-F238E27FC236}">
                    <a16:creationId xmlns:a16="http://schemas.microsoft.com/office/drawing/2014/main" id="{FF7B977A-6E35-4521-A151-CEA58E54F2B2}"/>
                  </a:ext>
                </a:extLst>
              </p:cNvPr>
              <p:cNvGrpSpPr/>
              <p:nvPr/>
            </p:nvGrpSpPr>
            <p:grpSpPr>
              <a:xfrm>
                <a:off x="5567912" y="1453371"/>
                <a:ext cx="689745" cy="348544"/>
                <a:chOff x="5616937" y="1596913"/>
                <a:chExt cx="689745" cy="348544"/>
              </a:xfrm>
            </p:grpSpPr>
            <p:grpSp>
              <p:nvGrpSpPr>
                <p:cNvPr id="428" name="グループ化 427">
                  <a:extLst>
                    <a:ext uri="{FF2B5EF4-FFF2-40B4-BE49-F238E27FC236}">
                      <a16:creationId xmlns:a16="http://schemas.microsoft.com/office/drawing/2014/main" id="{F7F5CC1F-04D2-4063-A06A-D1732DA6AB89}"/>
                    </a:ext>
                  </a:extLst>
                </p:cNvPr>
                <p:cNvGrpSpPr/>
                <p:nvPr/>
              </p:nvGrpSpPr>
              <p:grpSpPr>
                <a:xfrm>
                  <a:off x="5616937" y="1644089"/>
                  <a:ext cx="365001" cy="172511"/>
                  <a:chOff x="5203378" y="5165483"/>
                  <a:chExt cx="416173" cy="268780"/>
                </a:xfrm>
                <a:noFill/>
              </p:grpSpPr>
              <p:sp>
                <p:nvSpPr>
                  <p:cNvPr id="440" name="平行四辺形 44">
                    <a:extLst>
                      <a:ext uri="{FF2B5EF4-FFF2-40B4-BE49-F238E27FC236}">
                        <a16:creationId xmlns:a16="http://schemas.microsoft.com/office/drawing/2014/main" id="{476EDD9F-9355-49FA-B66C-621CC1BADEE1}"/>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41" name="平行四辺形 44">
                    <a:extLst>
                      <a:ext uri="{FF2B5EF4-FFF2-40B4-BE49-F238E27FC236}">
                        <a16:creationId xmlns:a16="http://schemas.microsoft.com/office/drawing/2014/main" id="{9D766AB2-2684-4BE8-85FD-287BC415FC4F}"/>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42" name="平行四辺形 44">
                    <a:extLst>
                      <a:ext uri="{FF2B5EF4-FFF2-40B4-BE49-F238E27FC236}">
                        <a16:creationId xmlns:a16="http://schemas.microsoft.com/office/drawing/2014/main" id="{67D82E00-32C6-4264-B9F9-0D29F64E33DB}"/>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429" name="平行四辺形 44">
                  <a:extLst>
                    <a:ext uri="{FF2B5EF4-FFF2-40B4-BE49-F238E27FC236}">
                      <a16:creationId xmlns:a16="http://schemas.microsoft.com/office/drawing/2014/main" id="{6CB72462-FB18-4E31-9724-38E799105744}"/>
                    </a:ext>
                  </a:extLst>
                </p:cNvPr>
                <p:cNvSpPr/>
                <p:nvPr/>
              </p:nvSpPr>
              <p:spPr>
                <a:xfrm rot="1705626">
                  <a:off x="5907622" y="1596913"/>
                  <a:ext cx="170132" cy="74509"/>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nvGrpSpPr>
                <p:cNvPr id="430" name="グループ化 429">
                  <a:extLst>
                    <a:ext uri="{FF2B5EF4-FFF2-40B4-BE49-F238E27FC236}">
                      <a16:creationId xmlns:a16="http://schemas.microsoft.com/office/drawing/2014/main" id="{F5C404EF-DAFC-44CF-ABEC-0DCE0BFCB993}"/>
                    </a:ext>
                  </a:extLst>
                </p:cNvPr>
                <p:cNvGrpSpPr/>
                <p:nvPr/>
              </p:nvGrpSpPr>
              <p:grpSpPr>
                <a:xfrm>
                  <a:off x="5736770" y="1704487"/>
                  <a:ext cx="365001" cy="172511"/>
                  <a:chOff x="5203378" y="5165483"/>
                  <a:chExt cx="416173" cy="268780"/>
                </a:xfrm>
                <a:noFill/>
              </p:grpSpPr>
              <p:sp>
                <p:nvSpPr>
                  <p:cNvPr id="437" name="平行四辺形 44">
                    <a:extLst>
                      <a:ext uri="{FF2B5EF4-FFF2-40B4-BE49-F238E27FC236}">
                        <a16:creationId xmlns:a16="http://schemas.microsoft.com/office/drawing/2014/main" id="{99C0D746-20C6-48A1-8633-3A08EED83473}"/>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38" name="平行四辺形 44">
                    <a:extLst>
                      <a:ext uri="{FF2B5EF4-FFF2-40B4-BE49-F238E27FC236}">
                        <a16:creationId xmlns:a16="http://schemas.microsoft.com/office/drawing/2014/main" id="{DA33032A-5A93-47E7-8684-AAC8D1DEB3D2}"/>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39" name="平行四辺形 44">
                    <a:extLst>
                      <a:ext uri="{FF2B5EF4-FFF2-40B4-BE49-F238E27FC236}">
                        <a16:creationId xmlns:a16="http://schemas.microsoft.com/office/drawing/2014/main" id="{055E2F28-6476-4B4E-BB16-9CD38A03DD6E}"/>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431" name="平行四辺形 44">
                  <a:extLst>
                    <a:ext uri="{FF2B5EF4-FFF2-40B4-BE49-F238E27FC236}">
                      <a16:creationId xmlns:a16="http://schemas.microsoft.com/office/drawing/2014/main" id="{C90049F6-D516-4077-B816-069E4E99EFF3}"/>
                    </a:ext>
                  </a:extLst>
                </p:cNvPr>
                <p:cNvSpPr/>
                <p:nvPr/>
              </p:nvSpPr>
              <p:spPr>
                <a:xfrm rot="1705626">
                  <a:off x="6027455" y="1657311"/>
                  <a:ext cx="170132" cy="74509"/>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nvGrpSpPr>
                <p:cNvPr id="432" name="グループ化 431">
                  <a:extLst>
                    <a:ext uri="{FF2B5EF4-FFF2-40B4-BE49-F238E27FC236}">
                      <a16:creationId xmlns:a16="http://schemas.microsoft.com/office/drawing/2014/main" id="{A31EEB26-C1BA-4267-B1FE-CCF4985BB950}"/>
                    </a:ext>
                  </a:extLst>
                </p:cNvPr>
                <p:cNvGrpSpPr/>
                <p:nvPr/>
              </p:nvGrpSpPr>
              <p:grpSpPr>
                <a:xfrm>
                  <a:off x="5845865" y="1772946"/>
                  <a:ext cx="365001" cy="172511"/>
                  <a:chOff x="5203378" y="5165483"/>
                  <a:chExt cx="416173" cy="268780"/>
                </a:xfrm>
                <a:noFill/>
              </p:grpSpPr>
              <p:sp>
                <p:nvSpPr>
                  <p:cNvPr id="434" name="平行四辺形 44">
                    <a:extLst>
                      <a:ext uri="{FF2B5EF4-FFF2-40B4-BE49-F238E27FC236}">
                        <a16:creationId xmlns:a16="http://schemas.microsoft.com/office/drawing/2014/main" id="{7F4C1DB2-4EC9-4B56-A813-6E52B47ACE21}"/>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35" name="平行四辺形 44">
                    <a:extLst>
                      <a:ext uri="{FF2B5EF4-FFF2-40B4-BE49-F238E27FC236}">
                        <a16:creationId xmlns:a16="http://schemas.microsoft.com/office/drawing/2014/main" id="{80E6B933-87E9-440E-B35D-F73D733AAE19}"/>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36" name="平行四辺形 44">
                    <a:extLst>
                      <a:ext uri="{FF2B5EF4-FFF2-40B4-BE49-F238E27FC236}">
                        <a16:creationId xmlns:a16="http://schemas.microsoft.com/office/drawing/2014/main" id="{1119F40E-2CC6-469B-980F-C91FA3B23D07}"/>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433" name="平行四辺形 44">
                  <a:extLst>
                    <a:ext uri="{FF2B5EF4-FFF2-40B4-BE49-F238E27FC236}">
                      <a16:creationId xmlns:a16="http://schemas.microsoft.com/office/drawing/2014/main" id="{E7F58AB9-8987-4C4F-9655-D66C012EC550}"/>
                    </a:ext>
                  </a:extLst>
                </p:cNvPr>
                <p:cNvSpPr/>
                <p:nvPr/>
              </p:nvSpPr>
              <p:spPr>
                <a:xfrm rot="1705626">
                  <a:off x="6136550" y="1725770"/>
                  <a:ext cx="170132" cy="74509"/>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grpSp>
            <p:nvGrpSpPr>
              <p:cNvPr id="412" name="グループ化 411">
                <a:extLst>
                  <a:ext uri="{FF2B5EF4-FFF2-40B4-BE49-F238E27FC236}">
                    <a16:creationId xmlns:a16="http://schemas.microsoft.com/office/drawing/2014/main" id="{56D252F9-91EA-4BA5-ACA4-7C50EB7DB6CB}"/>
                  </a:ext>
                </a:extLst>
              </p:cNvPr>
              <p:cNvGrpSpPr/>
              <p:nvPr/>
            </p:nvGrpSpPr>
            <p:grpSpPr>
              <a:xfrm>
                <a:off x="5705653" y="1606179"/>
                <a:ext cx="689745" cy="348544"/>
                <a:chOff x="5616937" y="1596913"/>
                <a:chExt cx="689745" cy="348544"/>
              </a:xfrm>
            </p:grpSpPr>
            <p:grpSp>
              <p:nvGrpSpPr>
                <p:cNvPr id="413" name="グループ化 412">
                  <a:extLst>
                    <a:ext uri="{FF2B5EF4-FFF2-40B4-BE49-F238E27FC236}">
                      <a16:creationId xmlns:a16="http://schemas.microsoft.com/office/drawing/2014/main" id="{565AE9E0-20B5-4ACC-97E6-86307C0CDA87}"/>
                    </a:ext>
                  </a:extLst>
                </p:cNvPr>
                <p:cNvGrpSpPr/>
                <p:nvPr/>
              </p:nvGrpSpPr>
              <p:grpSpPr>
                <a:xfrm>
                  <a:off x="5616937" y="1644089"/>
                  <a:ext cx="365001" cy="172511"/>
                  <a:chOff x="5203378" y="5165483"/>
                  <a:chExt cx="416173" cy="268780"/>
                </a:xfrm>
                <a:noFill/>
              </p:grpSpPr>
              <p:sp>
                <p:nvSpPr>
                  <p:cNvPr id="425" name="平行四辺形 44">
                    <a:extLst>
                      <a:ext uri="{FF2B5EF4-FFF2-40B4-BE49-F238E27FC236}">
                        <a16:creationId xmlns:a16="http://schemas.microsoft.com/office/drawing/2014/main" id="{FEFA910B-7A58-40BE-8888-983FADE26C3F}"/>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26" name="平行四辺形 44">
                    <a:extLst>
                      <a:ext uri="{FF2B5EF4-FFF2-40B4-BE49-F238E27FC236}">
                        <a16:creationId xmlns:a16="http://schemas.microsoft.com/office/drawing/2014/main" id="{2A6F5A5F-6467-4A82-AC43-BAA648FF2B97}"/>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27" name="平行四辺形 44">
                    <a:extLst>
                      <a:ext uri="{FF2B5EF4-FFF2-40B4-BE49-F238E27FC236}">
                        <a16:creationId xmlns:a16="http://schemas.microsoft.com/office/drawing/2014/main" id="{3C50C4A5-6B0B-4E8B-9996-83724D3F1017}"/>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414" name="平行四辺形 44">
                  <a:extLst>
                    <a:ext uri="{FF2B5EF4-FFF2-40B4-BE49-F238E27FC236}">
                      <a16:creationId xmlns:a16="http://schemas.microsoft.com/office/drawing/2014/main" id="{AAE0A74E-D409-413F-9FD6-682208C105D7}"/>
                    </a:ext>
                  </a:extLst>
                </p:cNvPr>
                <p:cNvSpPr/>
                <p:nvPr/>
              </p:nvSpPr>
              <p:spPr>
                <a:xfrm rot="1705626">
                  <a:off x="5907622" y="1596913"/>
                  <a:ext cx="170132" cy="74509"/>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nvGrpSpPr>
                <p:cNvPr id="415" name="グループ化 414">
                  <a:extLst>
                    <a:ext uri="{FF2B5EF4-FFF2-40B4-BE49-F238E27FC236}">
                      <a16:creationId xmlns:a16="http://schemas.microsoft.com/office/drawing/2014/main" id="{F2ECD208-2575-4EF7-B02C-339567FC48FB}"/>
                    </a:ext>
                  </a:extLst>
                </p:cNvPr>
                <p:cNvGrpSpPr/>
                <p:nvPr/>
              </p:nvGrpSpPr>
              <p:grpSpPr>
                <a:xfrm>
                  <a:off x="5736770" y="1704487"/>
                  <a:ext cx="365001" cy="172511"/>
                  <a:chOff x="5203378" y="5165483"/>
                  <a:chExt cx="416173" cy="268780"/>
                </a:xfrm>
                <a:noFill/>
              </p:grpSpPr>
              <p:sp>
                <p:nvSpPr>
                  <p:cNvPr id="422" name="平行四辺形 44">
                    <a:extLst>
                      <a:ext uri="{FF2B5EF4-FFF2-40B4-BE49-F238E27FC236}">
                        <a16:creationId xmlns:a16="http://schemas.microsoft.com/office/drawing/2014/main" id="{197FA67E-E8C0-430D-A6B8-00432C07DBEC}"/>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23" name="平行四辺形 44">
                    <a:extLst>
                      <a:ext uri="{FF2B5EF4-FFF2-40B4-BE49-F238E27FC236}">
                        <a16:creationId xmlns:a16="http://schemas.microsoft.com/office/drawing/2014/main" id="{E5250117-CD29-409D-9ED1-36F5E5BBE55C}"/>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24" name="平行四辺形 44">
                    <a:extLst>
                      <a:ext uri="{FF2B5EF4-FFF2-40B4-BE49-F238E27FC236}">
                        <a16:creationId xmlns:a16="http://schemas.microsoft.com/office/drawing/2014/main" id="{155B6E5F-A05D-45E3-A432-CE0997ACA373}"/>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416" name="平行四辺形 44">
                  <a:extLst>
                    <a:ext uri="{FF2B5EF4-FFF2-40B4-BE49-F238E27FC236}">
                      <a16:creationId xmlns:a16="http://schemas.microsoft.com/office/drawing/2014/main" id="{761334FF-AF0B-4465-B53F-EBFA45899B45}"/>
                    </a:ext>
                  </a:extLst>
                </p:cNvPr>
                <p:cNvSpPr/>
                <p:nvPr/>
              </p:nvSpPr>
              <p:spPr>
                <a:xfrm rot="1705626">
                  <a:off x="6027455" y="1657311"/>
                  <a:ext cx="170132" cy="74509"/>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nvGrpSpPr>
                <p:cNvPr id="417" name="グループ化 416">
                  <a:extLst>
                    <a:ext uri="{FF2B5EF4-FFF2-40B4-BE49-F238E27FC236}">
                      <a16:creationId xmlns:a16="http://schemas.microsoft.com/office/drawing/2014/main" id="{4A030513-F4B7-4AD8-A566-F392878A0740}"/>
                    </a:ext>
                  </a:extLst>
                </p:cNvPr>
                <p:cNvGrpSpPr/>
                <p:nvPr/>
              </p:nvGrpSpPr>
              <p:grpSpPr>
                <a:xfrm>
                  <a:off x="5845865" y="1772946"/>
                  <a:ext cx="365001" cy="172511"/>
                  <a:chOff x="5203378" y="5165483"/>
                  <a:chExt cx="416173" cy="268780"/>
                </a:xfrm>
                <a:noFill/>
              </p:grpSpPr>
              <p:sp>
                <p:nvSpPr>
                  <p:cNvPr id="419" name="平行四辺形 44">
                    <a:extLst>
                      <a:ext uri="{FF2B5EF4-FFF2-40B4-BE49-F238E27FC236}">
                        <a16:creationId xmlns:a16="http://schemas.microsoft.com/office/drawing/2014/main" id="{49CCF40D-19DF-4199-ABFF-86B4D7799450}"/>
                      </a:ext>
                    </a:extLst>
                  </p:cNvPr>
                  <p:cNvSpPr/>
                  <p:nvPr/>
                </p:nvSpPr>
                <p:spPr>
                  <a:xfrm rot="1705626">
                    <a:off x="5203378" y="5318175"/>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20" name="平行四辺形 44">
                    <a:extLst>
                      <a:ext uri="{FF2B5EF4-FFF2-40B4-BE49-F238E27FC236}">
                        <a16:creationId xmlns:a16="http://schemas.microsoft.com/office/drawing/2014/main" id="{28A0B444-D33F-4D41-B345-D5C1DE1AA08A}"/>
                      </a:ext>
                    </a:extLst>
                  </p:cNvPr>
                  <p:cNvSpPr/>
                  <p:nvPr/>
                </p:nvSpPr>
                <p:spPr>
                  <a:xfrm rot="1705626">
                    <a:off x="5314925" y="5242336"/>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21" name="平行四辺形 44">
                    <a:extLst>
                      <a:ext uri="{FF2B5EF4-FFF2-40B4-BE49-F238E27FC236}">
                        <a16:creationId xmlns:a16="http://schemas.microsoft.com/office/drawing/2014/main" id="{AF631B71-E856-4C37-8A65-41DD95265AED}"/>
                      </a:ext>
                    </a:extLst>
                  </p:cNvPr>
                  <p:cNvSpPr/>
                  <p:nvPr/>
                </p:nvSpPr>
                <p:spPr>
                  <a:xfrm rot="1705626">
                    <a:off x="5425567" y="5165483"/>
                    <a:ext cx="193984" cy="116088"/>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sp>
              <p:nvSpPr>
                <p:cNvPr id="418" name="平行四辺形 44">
                  <a:extLst>
                    <a:ext uri="{FF2B5EF4-FFF2-40B4-BE49-F238E27FC236}">
                      <a16:creationId xmlns:a16="http://schemas.microsoft.com/office/drawing/2014/main" id="{C0318918-FB28-458B-83AE-1A7C10D924B9}"/>
                    </a:ext>
                  </a:extLst>
                </p:cNvPr>
                <p:cNvSpPr/>
                <p:nvPr/>
              </p:nvSpPr>
              <p:spPr>
                <a:xfrm rot="1705626">
                  <a:off x="6136550" y="1725770"/>
                  <a:ext cx="170132" cy="74509"/>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grpSp>
        <p:grpSp>
          <p:nvGrpSpPr>
            <p:cNvPr id="383" name="グループ化 382">
              <a:extLst>
                <a:ext uri="{FF2B5EF4-FFF2-40B4-BE49-F238E27FC236}">
                  <a16:creationId xmlns:a16="http://schemas.microsoft.com/office/drawing/2014/main" id="{39626347-48FF-4843-8DF4-C4F7428AD687}"/>
                </a:ext>
              </a:extLst>
            </p:cNvPr>
            <p:cNvGrpSpPr/>
            <p:nvPr/>
          </p:nvGrpSpPr>
          <p:grpSpPr>
            <a:xfrm>
              <a:off x="3118517" y="5583771"/>
              <a:ext cx="1222276" cy="742784"/>
              <a:chOff x="5837510" y="749455"/>
              <a:chExt cx="2749625" cy="1670964"/>
            </a:xfrm>
          </p:grpSpPr>
          <p:sp>
            <p:nvSpPr>
              <p:cNvPr id="398" name="平行四辺形 44">
                <a:extLst>
                  <a:ext uri="{FF2B5EF4-FFF2-40B4-BE49-F238E27FC236}">
                    <a16:creationId xmlns:a16="http://schemas.microsoft.com/office/drawing/2014/main" id="{4CB1CC10-6126-4EBF-8062-49AF0CE7750E}"/>
                  </a:ext>
                </a:extLst>
              </p:cNvPr>
              <p:cNvSpPr/>
              <p:nvPr/>
            </p:nvSpPr>
            <p:spPr>
              <a:xfrm rot="1705626">
                <a:off x="6272517" y="177580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99" name="平行四辺形 44">
                <a:extLst>
                  <a:ext uri="{FF2B5EF4-FFF2-40B4-BE49-F238E27FC236}">
                    <a16:creationId xmlns:a16="http://schemas.microsoft.com/office/drawing/2014/main" id="{0B12B6AD-BAB5-4E93-BB11-6E72FCE4E4C8}"/>
                  </a:ext>
                </a:extLst>
              </p:cNvPr>
              <p:cNvSpPr/>
              <p:nvPr/>
            </p:nvSpPr>
            <p:spPr>
              <a:xfrm rot="1705626">
                <a:off x="6668309" y="151382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00" name="平行四辺形 44">
                <a:extLst>
                  <a:ext uri="{FF2B5EF4-FFF2-40B4-BE49-F238E27FC236}">
                    <a16:creationId xmlns:a16="http://schemas.microsoft.com/office/drawing/2014/main" id="{0707A6A9-BB9E-4AB1-94A4-375992DCCF6F}"/>
                  </a:ext>
                </a:extLst>
              </p:cNvPr>
              <p:cNvSpPr/>
              <p:nvPr/>
            </p:nvSpPr>
            <p:spPr>
              <a:xfrm rot="1705626">
                <a:off x="7064101" y="125184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01" name="平行四辺形 44">
                <a:extLst>
                  <a:ext uri="{FF2B5EF4-FFF2-40B4-BE49-F238E27FC236}">
                    <a16:creationId xmlns:a16="http://schemas.microsoft.com/office/drawing/2014/main" id="{168B007C-167E-4D06-82E4-996CED02F383}"/>
                  </a:ext>
                </a:extLst>
              </p:cNvPr>
              <p:cNvSpPr/>
              <p:nvPr/>
            </p:nvSpPr>
            <p:spPr>
              <a:xfrm rot="1705626">
                <a:off x="7459892" y="98986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02" name="平行四辺形 44">
                <a:extLst>
                  <a:ext uri="{FF2B5EF4-FFF2-40B4-BE49-F238E27FC236}">
                    <a16:creationId xmlns:a16="http://schemas.microsoft.com/office/drawing/2014/main" id="{AC32859F-9828-4C2A-ACF2-52773C4F4DF2}"/>
                  </a:ext>
                </a:extLst>
              </p:cNvPr>
              <p:cNvSpPr/>
              <p:nvPr/>
            </p:nvSpPr>
            <p:spPr>
              <a:xfrm rot="1705626">
                <a:off x="6708341" y="201836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03" name="平行四辺形 44">
                <a:extLst>
                  <a:ext uri="{FF2B5EF4-FFF2-40B4-BE49-F238E27FC236}">
                    <a16:creationId xmlns:a16="http://schemas.microsoft.com/office/drawing/2014/main" id="{FDD4CA1A-3561-4DE9-9CEC-472E8F7851BC}"/>
                  </a:ext>
                </a:extLst>
              </p:cNvPr>
              <p:cNvSpPr/>
              <p:nvPr/>
            </p:nvSpPr>
            <p:spPr>
              <a:xfrm rot="1705626">
                <a:off x="7104133" y="175638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04" name="平行四辺形 44">
                <a:extLst>
                  <a:ext uri="{FF2B5EF4-FFF2-40B4-BE49-F238E27FC236}">
                    <a16:creationId xmlns:a16="http://schemas.microsoft.com/office/drawing/2014/main" id="{9735E993-66EA-40B6-9874-6EA15F7B1679}"/>
                  </a:ext>
                </a:extLst>
              </p:cNvPr>
              <p:cNvSpPr/>
              <p:nvPr/>
            </p:nvSpPr>
            <p:spPr>
              <a:xfrm rot="1705626">
                <a:off x="7499925" y="149440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05" name="平行四辺形 44">
                <a:extLst>
                  <a:ext uri="{FF2B5EF4-FFF2-40B4-BE49-F238E27FC236}">
                    <a16:creationId xmlns:a16="http://schemas.microsoft.com/office/drawing/2014/main" id="{2FB680E1-916B-4B2D-B44A-D85CAA353BE4}"/>
                  </a:ext>
                </a:extLst>
              </p:cNvPr>
              <p:cNvSpPr/>
              <p:nvPr/>
            </p:nvSpPr>
            <p:spPr>
              <a:xfrm rot="1705626">
                <a:off x="7895716" y="123242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06" name="平行四辺形 44">
                <a:extLst>
                  <a:ext uri="{FF2B5EF4-FFF2-40B4-BE49-F238E27FC236}">
                    <a16:creationId xmlns:a16="http://schemas.microsoft.com/office/drawing/2014/main" id="{30B87138-47CA-46BB-ADE2-7B21926090B4}"/>
                  </a:ext>
                </a:extLst>
              </p:cNvPr>
              <p:cNvSpPr/>
              <p:nvPr/>
            </p:nvSpPr>
            <p:spPr>
              <a:xfrm rot="1705626">
                <a:off x="5837510" y="1535395"/>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07" name="平行四辺形 44">
                <a:extLst>
                  <a:ext uri="{FF2B5EF4-FFF2-40B4-BE49-F238E27FC236}">
                    <a16:creationId xmlns:a16="http://schemas.microsoft.com/office/drawing/2014/main" id="{5C10F94A-088A-4DA7-AFAA-B09FE95752D2}"/>
                  </a:ext>
                </a:extLst>
              </p:cNvPr>
              <p:cNvSpPr/>
              <p:nvPr/>
            </p:nvSpPr>
            <p:spPr>
              <a:xfrm rot="1705626">
                <a:off x="6233302" y="1273415"/>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08" name="平行四辺形 44">
                <a:extLst>
                  <a:ext uri="{FF2B5EF4-FFF2-40B4-BE49-F238E27FC236}">
                    <a16:creationId xmlns:a16="http://schemas.microsoft.com/office/drawing/2014/main" id="{83D8C161-9AF7-4AA4-B132-3357431B8AAB}"/>
                  </a:ext>
                </a:extLst>
              </p:cNvPr>
              <p:cNvSpPr/>
              <p:nvPr/>
            </p:nvSpPr>
            <p:spPr>
              <a:xfrm rot="1705626">
                <a:off x="6629094" y="1011435"/>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409" name="平行四辺形 44">
                <a:extLst>
                  <a:ext uri="{FF2B5EF4-FFF2-40B4-BE49-F238E27FC236}">
                    <a16:creationId xmlns:a16="http://schemas.microsoft.com/office/drawing/2014/main" id="{AE53FF1F-91DE-43D2-B425-EF654AACB3F1}"/>
                  </a:ext>
                </a:extLst>
              </p:cNvPr>
              <p:cNvSpPr/>
              <p:nvPr/>
            </p:nvSpPr>
            <p:spPr>
              <a:xfrm rot="1705626">
                <a:off x="7024885" y="749455"/>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grpSp>
          <p:nvGrpSpPr>
            <p:cNvPr id="384" name="グループ化 383">
              <a:extLst>
                <a:ext uri="{FF2B5EF4-FFF2-40B4-BE49-F238E27FC236}">
                  <a16:creationId xmlns:a16="http://schemas.microsoft.com/office/drawing/2014/main" id="{E9616BCE-794E-41DD-90BA-FDC5701FFFF3}"/>
                </a:ext>
              </a:extLst>
            </p:cNvPr>
            <p:cNvGrpSpPr/>
            <p:nvPr/>
          </p:nvGrpSpPr>
          <p:grpSpPr>
            <a:xfrm>
              <a:off x="2635055" y="5460619"/>
              <a:ext cx="1222276" cy="742784"/>
              <a:chOff x="5837510" y="749455"/>
              <a:chExt cx="2749625" cy="1670964"/>
            </a:xfrm>
          </p:grpSpPr>
          <p:sp>
            <p:nvSpPr>
              <p:cNvPr id="386" name="平行四辺形 44">
                <a:extLst>
                  <a:ext uri="{FF2B5EF4-FFF2-40B4-BE49-F238E27FC236}">
                    <a16:creationId xmlns:a16="http://schemas.microsoft.com/office/drawing/2014/main" id="{1B28B428-43EB-4786-83D2-FA3670036FE9}"/>
                  </a:ext>
                </a:extLst>
              </p:cNvPr>
              <p:cNvSpPr/>
              <p:nvPr/>
            </p:nvSpPr>
            <p:spPr>
              <a:xfrm rot="1705626">
                <a:off x="6272517" y="177580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87" name="平行四辺形 44">
                <a:extLst>
                  <a:ext uri="{FF2B5EF4-FFF2-40B4-BE49-F238E27FC236}">
                    <a16:creationId xmlns:a16="http://schemas.microsoft.com/office/drawing/2014/main" id="{410B6B08-EE25-431E-8C37-0E02776C8577}"/>
                  </a:ext>
                </a:extLst>
              </p:cNvPr>
              <p:cNvSpPr/>
              <p:nvPr/>
            </p:nvSpPr>
            <p:spPr>
              <a:xfrm rot="1705626">
                <a:off x="6668309" y="151382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88" name="平行四辺形 44">
                <a:extLst>
                  <a:ext uri="{FF2B5EF4-FFF2-40B4-BE49-F238E27FC236}">
                    <a16:creationId xmlns:a16="http://schemas.microsoft.com/office/drawing/2014/main" id="{F1C518AF-BD2B-4CDB-8815-E23F5C7DD50A}"/>
                  </a:ext>
                </a:extLst>
              </p:cNvPr>
              <p:cNvSpPr/>
              <p:nvPr/>
            </p:nvSpPr>
            <p:spPr>
              <a:xfrm rot="1705626">
                <a:off x="7064101" y="125184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89" name="平行四辺形 44">
                <a:extLst>
                  <a:ext uri="{FF2B5EF4-FFF2-40B4-BE49-F238E27FC236}">
                    <a16:creationId xmlns:a16="http://schemas.microsoft.com/office/drawing/2014/main" id="{436AA9AF-2777-45E8-B86E-92475B2359EB}"/>
                  </a:ext>
                </a:extLst>
              </p:cNvPr>
              <p:cNvSpPr/>
              <p:nvPr/>
            </p:nvSpPr>
            <p:spPr>
              <a:xfrm rot="1705626">
                <a:off x="7459892" y="989864"/>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90" name="平行四辺形 44">
                <a:extLst>
                  <a:ext uri="{FF2B5EF4-FFF2-40B4-BE49-F238E27FC236}">
                    <a16:creationId xmlns:a16="http://schemas.microsoft.com/office/drawing/2014/main" id="{23E52BD1-9D62-46F6-8FEC-6B2C79774D69}"/>
                  </a:ext>
                </a:extLst>
              </p:cNvPr>
              <p:cNvSpPr/>
              <p:nvPr/>
            </p:nvSpPr>
            <p:spPr>
              <a:xfrm rot="1705626">
                <a:off x="6708341" y="201836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91" name="平行四辺形 44">
                <a:extLst>
                  <a:ext uri="{FF2B5EF4-FFF2-40B4-BE49-F238E27FC236}">
                    <a16:creationId xmlns:a16="http://schemas.microsoft.com/office/drawing/2014/main" id="{22693FB9-D194-43B2-8238-51D2180C0365}"/>
                  </a:ext>
                </a:extLst>
              </p:cNvPr>
              <p:cNvSpPr/>
              <p:nvPr/>
            </p:nvSpPr>
            <p:spPr>
              <a:xfrm rot="1705626">
                <a:off x="7104133" y="175638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92" name="平行四辺形 44">
                <a:extLst>
                  <a:ext uri="{FF2B5EF4-FFF2-40B4-BE49-F238E27FC236}">
                    <a16:creationId xmlns:a16="http://schemas.microsoft.com/office/drawing/2014/main" id="{6C58E90D-6203-45E2-8DFB-EF1A87BCAB09}"/>
                  </a:ext>
                </a:extLst>
              </p:cNvPr>
              <p:cNvSpPr/>
              <p:nvPr/>
            </p:nvSpPr>
            <p:spPr>
              <a:xfrm rot="1705626">
                <a:off x="7499925" y="149440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93" name="平行四辺形 44">
                <a:extLst>
                  <a:ext uri="{FF2B5EF4-FFF2-40B4-BE49-F238E27FC236}">
                    <a16:creationId xmlns:a16="http://schemas.microsoft.com/office/drawing/2014/main" id="{C7064239-D903-45A3-9FBD-FF3E167BFC93}"/>
                  </a:ext>
                </a:extLst>
              </p:cNvPr>
              <p:cNvSpPr/>
              <p:nvPr/>
            </p:nvSpPr>
            <p:spPr>
              <a:xfrm rot="1705626">
                <a:off x="7895716" y="1232429"/>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94" name="平行四辺形 44">
                <a:extLst>
                  <a:ext uri="{FF2B5EF4-FFF2-40B4-BE49-F238E27FC236}">
                    <a16:creationId xmlns:a16="http://schemas.microsoft.com/office/drawing/2014/main" id="{183BCD46-5C55-4A52-998F-4AF15BCC20DE}"/>
                  </a:ext>
                </a:extLst>
              </p:cNvPr>
              <p:cNvSpPr/>
              <p:nvPr/>
            </p:nvSpPr>
            <p:spPr>
              <a:xfrm rot="1705626">
                <a:off x="5837510" y="1535395"/>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95" name="平行四辺形 44">
                <a:extLst>
                  <a:ext uri="{FF2B5EF4-FFF2-40B4-BE49-F238E27FC236}">
                    <a16:creationId xmlns:a16="http://schemas.microsoft.com/office/drawing/2014/main" id="{0BCF75BE-DE05-4CEB-9492-5D613382DF6A}"/>
                  </a:ext>
                </a:extLst>
              </p:cNvPr>
              <p:cNvSpPr/>
              <p:nvPr/>
            </p:nvSpPr>
            <p:spPr>
              <a:xfrm rot="1705626">
                <a:off x="6233302" y="1273415"/>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96" name="平行四辺形 44">
                <a:extLst>
                  <a:ext uri="{FF2B5EF4-FFF2-40B4-BE49-F238E27FC236}">
                    <a16:creationId xmlns:a16="http://schemas.microsoft.com/office/drawing/2014/main" id="{F97DB55B-FE1D-4F06-A9AC-1849733807BB}"/>
                  </a:ext>
                </a:extLst>
              </p:cNvPr>
              <p:cNvSpPr/>
              <p:nvPr/>
            </p:nvSpPr>
            <p:spPr>
              <a:xfrm rot="1705626">
                <a:off x="6629094" y="1011435"/>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sp>
            <p:nvSpPr>
              <p:cNvPr id="397" name="平行四辺形 44">
                <a:extLst>
                  <a:ext uri="{FF2B5EF4-FFF2-40B4-BE49-F238E27FC236}">
                    <a16:creationId xmlns:a16="http://schemas.microsoft.com/office/drawing/2014/main" id="{E38314D8-06AA-4C50-82FF-EED897A0A6C9}"/>
                  </a:ext>
                </a:extLst>
              </p:cNvPr>
              <p:cNvSpPr/>
              <p:nvPr/>
            </p:nvSpPr>
            <p:spPr>
              <a:xfrm rot="1705626">
                <a:off x="7024885" y="749455"/>
                <a:ext cx="691419" cy="402050"/>
              </a:xfrm>
              <a:custGeom>
                <a:avLst/>
                <a:gdLst>
                  <a:gd name="connsiteX0" fmla="*/ 0 w 183791"/>
                  <a:gd name="connsiteY0" fmla="*/ 116088 h 116088"/>
                  <a:gd name="connsiteX1" fmla="*/ 56988 w 183791"/>
                  <a:gd name="connsiteY1" fmla="*/ 0 h 116088"/>
                  <a:gd name="connsiteX2" fmla="*/ 183791 w 183791"/>
                  <a:gd name="connsiteY2" fmla="*/ 0 h 116088"/>
                  <a:gd name="connsiteX3" fmla="*/ 126803 w 183791"/>
                  <a:gd name="connsiteY3" fmla="*/ 116088 h 116088"/>
                  <a:gd name="connsiteX4" fmla="*/ 0 w 183791"/>
                  <a:gd name="connsiteY4" fmla="*/ 116088 h 116088"/>
                  <a:gd name="connsiteX0" fmla="*/ 0 w 183791"/>
                  <a:gd name="connsiteY0" fmla="*/ 116088 h 116088"/>
                  <a:gd name="connsiteX1" fmla="*/ 4891 w 183791"/>
                  <a:gd name="connsiteY1" fmla="*/ 104726 h 116088"/>
                  <a:gd name="connsiteX2" fmla="*/ 56988 w 183791"/>
                  <a:gd name="connsiteY2" fmla="*/ 0 h 116088"/>
                  <a:gd name="connsiteX3" fmla="*/ 183791 w 183791"/>
                  <a:gd name="connsiteY3" fmla="*/ 0 h 116088"/>
                  <a:gd name="connsiteX4" fmla="*/ 126803 w 183791"/>
                  <a:gd name="connsiteY4" fmla="*/ 116088 h 116088"/>
                  <a:gd name="connsiteX5" fmla="*/ 0 w 183791"/>
                  <a:gd name="connsiteY5" fmla="*/ 116088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91" h="116088">
                    <a:moveTo>
                      <a:pt x="0" y="116088"/>
                    </a:moveTo>
                    <a:lnTo>
                      <a:pt x="4891" y="104726"/>
                    </a:lnTo>
                    <a:lnTo>
                      <a:pt x="56988" y="0"/>
                    </a:lnTo>
                    <a:lnTo>
                      <a:pt x="183791" y="0"/>
                    </a:lnTo>
                    <a:lnTo>
                      <a:pt x="126803" y="116088"/>
                    </a:lnTo>
                    <a:lnTo>
                      <a:pt x="0" y="116088"/>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000000"/>
                  </a:highlight>
                </a:endParaRPr>
              </a:p>
            </p:txBody>
          </p:sp>
        </p:grpSp>
        <p:cxnSp>
          <p:nvCxnSpPr>
            <p:cNvPr id="475" name="直線コネクタ 474">
              <a:extLst>
                <a:ext uri="{FF2B5EF4-FFF2-40B4-BE49-F238E27FC236}">
                  <a16:creationId xmlns:a16="http://schemas.microsoft.com/office/drawing/2014/main" id="{46FCDBD2-8D7C-4276-815C-88D325670821}"/>
                </a:ext>
              </a:extLst>
            </p:cNvPr>
            <p:cNvCxnSpPr>
              <a:cxnSpLocks/>
            </p:cNvCxnSpPr>
            <p:nvPr/>
          </p:nvCxnSpPr>
          <p:spPr>
            <a:xfrm>
              <a:off x="2384494" y="4866694"/>
              <a:ext cx="1099157" cy="121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6" name="直線コネクタ 475">
              <a:extLst>
                <a:ext uri="{FF2B5EF4-FFF2-40B4-BE49-F238E27FC236}">
                  <a16:creationId xmlns:a16="http://schemas.microsoft.com/office/drawing/2014/main" id="{82C2D03C-58E5-4BCB-8043-E744447FFB55}"/>
                </a:ext>
              </a:extLst>
            </p:cNvPr>
            <p:cNvCxnSpPr>
              <a:cxnSpLocks/>
            </p:cNvCxnSpPr>
            <p:nvPr/>
          </p:nvCxnSpPr>
          <p:spPr>
            <a:xfrm>
              <a:off x="2465646" y="5768587"/>
              <a:ext cx="4279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7" name="直線コネクタ 476">
              <a:extLst>
                <a:ext uri="{FF2B5EF4-FFF2-40B4-BE49-F238E27FC236}">
                  <a16:creationId xmlns:a16="http://schemas.microsoft.com/office/drawing/2014/main" id="{83EB101D-BAB1-44DC-A842-764812AF5D36}"/>
                </a:ext>
              </a:extLst>
            </p:cNvPr>
            <p:cNvCxnSpPr>
              <a:cxnSpLocks/>
            </p:cNvCxnSpPr>
            <p:nvPr/>
          </p:nvCxnSpPr>
          <p:spPr>
            <a:xfrm>
              <a:off x="2480196" y="4878812"/>
              <a:ext cx="0" cy="895712"/>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8" name="テキスト ボックス 477">
              <a:extLst>
                <a:ext uri="{FF2B5EF4-FFF2-40B4-BE49-F238E27FC236}">
                  <a16:creationId xmlns:a16="http://schemas.microsoft.com/office/drawing/2014/main" id="{5224F0C8-A2FE-4747-AE25-8910739158E6}"/>
                </a:ext>
              </a:extLst>
            </p:cNvPr>
            <p:cNvSpPr txBox="1"/>
            <p:nvPr/>
          </p:nvSpPr>
          <p:spPr>
            <a:xfrm>
              <a:off x="2440344" y="4899037"/>
              <a:ext cx="795411" cy="584775"/>
            </a:xfrm>
            <a:prstGeom prst="rect">
              <a:avLst/>
            </a:prstGeom>
            <a:noFill/>
          </p:spPr>
          <p:txBody>
            <a:bodyPr wrap="none" rtlCol="0">
              <a:spAutoFit/>
            </a:bodyPr>
            <a:lstStyle/>
            <a:p>
              <a:r>
                <a:rPr lang="ja-JP" altLang="en-US" sz="1600" dirty="0"/>
                <a:t>高度</a:t>
              </a:r>
              <a:endParaRPr lang="en-US" altLang="ja-JP" sz="1600" dirty="0"/>
            </a:p>
            <a:p>
              <a:r>
                <a:rPr kumimoji="1" lang="en-US" altLang="ja-JP" sz="1600" dirty="0">
                  <a:solidFill>
                    <a:srgbClr val="FF0000"/>
                  </a:solidFill>
                </a:rPr>
                <a:t>475km</a:t>
              </a:r>
              <a:endParaRPr kumimoji="1" lang="ja-JP" altLang="en-US" sz="1600" dirty="0">
                <a:solidFill>
                  <a:srgbClr val="FF0000"/>
                </a:solidFill>
              </a:endParaRPr>
            </a:p>
          </p:txBody>
        </p:sp>
        <p:cxnSp>
          <p:nvCxnSpPr>
            <p:cNvPr id="588" name="直線コネクタ 587">
              <a:extLst>
                <a:ext uri="{FF2B5EF4-FFF2-40B4-BE49-F238E27FC236}">
                  <a16:creationId xmlns:a16="http://schemas.microsoft.com/office/drawing/2014/main" id="{5B99E53F-5D3F-46DA-80C9-5FFE033BC03C}"/>
                </a:ext>
              </a:extLst>
            </p:cNvPr>
            <p:cNvCxnSpPr>
              <a:cxnSpLocks/>
            </p:cNvCxnSpPr>
            <p:nvPr/>
          </p:nvCxnSpPr>
          <p:spPr>
            <a:xfrm flipV="1">
              <a:off x="3090194" y="6167274"/>
              <a:ext cx="168888" cy="1118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1" name="直線コネクタ 590">
              <a:extLst>
                <a:ext uri="{FF2B5EF4-FFF2-40B4-BE49-F238E27FC236}">
                  <a16:creationId xmlns:a16="http://schemas.microsoft.com/office/drawing/2014/main" id="{C26076ED-E307-443A-85E2-AF276B3618E9}"/>
                </a:ext>
              </a:extLst>
            </p:cNvPr>
            <p:cNvCxnSpPr>
              <a:cxnSpLocks/>
            </p:cNvCxnSpPr>
            <p:nvPr/>
          </p:nvCxnSpPr>
          <p:spPr>
            <a:xfrm flipV="1">
              <a:off x="2893587" y="6067261"/>
              <a:ext cx="168888" cy="1118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2" name="直線コネクタ 591">
              <a:extLst>
                <a:ext uri="{FF2B5EF4-FFF2-40B4-BE49-F238E27FC236}">
                  <a16:creationId xmlns:a16="http://schemas.microsoft.com/office/drawing/2014/main" id="{64470AAC-8FF3-4056-B49D-3D6361A47A61}"/>
                </a:ext>
              </a:extLst>
            </p:cNvPr>
            <p:cNvCxnSpPr>
              <a:cxnSpLocks/>
            </p:cNvCxnSpPr>
            <p:nvPr/>
          </p:nvCxnSpPr>
          <p:spPr>
            <a:xfrm>
              <a:off x="3123655" y="6273697"/>
              <a:ext cx="142073" cy="108271"/>
            </a:xfrm>
            <a:prstGeom prst="line">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93" name="直線コネクタ 592">
              <a:extLst>
                <a:ext uri="{FF2B5EF4-FFF2-40B4-BE49-F238E27FC236}">
                  <a16:creationId xmlns:a16="http://schemas.microsoft.com/office/drawing/2014/main" id="{B7F2390C-07BC-46D5-9DE1-7C924F6F5781}"/>
                </a:ext>
              </a:extLst>
            </p:cNvPr>
            <p:cNvCxnSpPr>
              <a:cxnSpLocks/>
            </p:cNvCxnSpPr>
            <p:nvPr/>
          </p:nvCxnSpPr>
          <p:spPr>
            <a:xfrm>
              <a:off x="2802033" y="6081286"/>
              <a:ext cx="120345" cy="87226"/>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94" name="テキスト ボックス 593">
              <a:extLst>
                <a:ext uri="{FF2B5EF4-FFF2-40B4-BE49-F238E27FC236}">
                  <a16:creationId xmlns:a16="http://schemas.microsoft.com/office/drawing/2014/main" id="{56004E3B-8A8A-45D2-9AF3-CD20FECC3419}"/>
                </a:ext>
              </a:extLst>
            </p:cNvPr>
            <p:cNvSpPr txBox="1"/>
            <p:nvPr/>
          </p:nvSpPr>
          <p:spPr>
            <a:xfrm>
              <a:off x="1983391" y="6087231"/>
              <a:ext cx="1111189" cy="338554"/>
            </a:xfrm>
            <a:prstGeom prst="rect">
              <a:avLst/>
            </a:prstGeom>
            <a:noFill/>
          </p:spPr>
          <p:txBody>
            <a:bodyPr wrap="square" rtlCol="0">
              <a:spAutoFit/>
            </a:bodyPr>
            <a:lstStyle/>
            <a:p>
              <a:r>
                <a:rPr kumimoji="1" lang="en-US" altLang="ja-JP" sz="1600" dirty="0"/>
                <a:t>GSD </a:t>
              </a:r>
              <a:r>
                <a:rPr kumimoji="1" lang="en-US" altLang="ja-JP" sz="1600" dirty="0">
                  <a:solidFill>
                    <a:srgbClr val="FF0000"/>
                  </a:solidFill>
                </a:rPr>
                <a:t>3.7m</a:t>
              </a:r>
              <a:endParaRPr kumimoji="1" lang="ja-JP" altLang="en-US" sz="1600" dirty="0">
                <a:solidFill>
                  <a:srgbClr val="FF0000"/>
                </a:solidFill>
              </a:endParaRPr>
            </a:p>
          </p:txBody>
        </p:sp>
        <p:sp>
          <p:nvSpPr>
            <p:cNvPr id="595" name="テキスト ボックス 594">
              <a:extLst>
                <a:ext uri="{FF2B5EF4-FFF2-40B4-BE49-F238E27FC236}">
                  <a16:creationId xmlns:a16="http://schemas.microsoft.com/office/drawing/2014/main" id="{E81368D5-3960-47F8-AB43-BB744FB460C5}"/>
                </a:ext>
              </a:extLst>
            </p:cNvPr>
            <p:cNvSpPr txBox="1"/>
            <p:nvPr/>
          </p:nvSpPr>
          <p:spPr>
            <a:xfrm>
              <a:off x="3300459" y="6432560"/>
              <a:ext cx="1386974" cy="338554"/>
            </a:xfrm>
            <a:prstGeom prst="rect">
              <a:avLst/>
            </a:prstGeom>
            <a:noFill/>
          </p:spPr>
          <p:txBody>
            <a:bodyPr wrap="square" rtlCol="0">
              <a:spAutoFit/>
            </a:bodyPr>
            <a:lstStyle/>
            <a:p>
              <a:r>
                <a:rPr kumimoji="1" lang="ja-JP" altLang="en-US" sz="1600" dirty="0"/>
                <a:t>刈幅 </a:t>
              </a:r>
              <a:r>
                <a:rPr kumimoji="1" lang="en-US" altLang="ja-JP" sz="1600" dirty="0"/>
                <a:t>24km</a:t>
              </a:r>
              <a:endParaRPr kumimoji="1" lang="ja-JP" altLang="en-US" sz="1600" dirty="0"/>
            </a:p>
          </p:txBody>
        </p:sp>
        <p:sp>
          <p:nvSpPr>
            <p:cNvPr id="596" name="フリーフォーム: 図形 595">
              <a:extLst>
                <a:ext uri="{FF2B5EF4-FFF2-40B4-BE49-F238E27FC236}">
                  <a16:creationId xmlns:a16="http://schemas.microsoft.com/office/drawing/2014/main" id="{9F193DF4-E2FB-446E-94D6-1C9ED2A38E76}"/>
                </a:ext>
              </a:extLst>
            </p:cNvPr>
            <p:cNvSpPr/>
            <p:nvPr/>
          </p:nvSpPr>
          <p:spPr>
            <a:xfrm>
              <a:off x="4119800" y="6199777"/>
              <a:ext cx="334220" cy="146093"/>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600" dirty="0"/>
            </a:p>
          </p:txBody>
        </p:sp>
        <p:sp>
          <p:nvSpPr>
            <p:cNvPr id="597" name="テキスト ボックス 596">
              <a:extLst>
                <a:ext uri="{FF2B5EF4-FFF2-40B4-BE49-F238E27FC236}">
                  <a16:creationId xmlns:a16="http://schemas.microsoft.com/office/drawing/2014/main" id="{DACD58DD-F663-4660-83EF-5925C0DEBC2A}"/>
                </a:ext>
              </a:extLst>
            </p:cNvPr>
            <p:cNvSpPr txBox="1"/>
            <p:nvPr/>
          </p:nvSpPr>
          <p:spPr>
            <a:xfrm>
              <a:off x="4333052" y="6000730"/>
              <a:ext cx="524385" cy="338554"/>
            </a:xfrm>
            <a:prstGeom prst="rect">
              <a:avLst/>
            </a:prstGeom>
            <a:noFill/>
          </p:spPr>
          <p:txBody>
            <a:bodyPr wrap="square" rtlCol="0">
              <a:spAutoFit/>
            </a:bodyPr>
            <a:lstStyle/>
            <a:p>
              <a:r>
                <a:rPr kumimoji="1" lang="en-US" altLang="ja-JP" sz="1600" dirty="0"/>
                <a:t>AT</a:t>
              </a:r>
              <a:endParaRPr kumimoji="1" lang="ja-JP" altLang="en-US" sz="1600" dirty="0"/>
            </a:p>
          </p:txBody>
        </p:sp>
        <p:sp>
          <p:nvSpPr>
            <p:cNvPr id="598" name="フリーフォーム: 図形 597">
              <a:extLst>
                <a:ext uri="{FF2B5EF4-FFF2-40B4-BE49-F238E27FC236}">
                  <a16:creationId xmlns:a16="http://schemas.microsoft.com/office/drawing/2014/main" id="{11CD12CA-47D7-4E98-B516-16A26C092A9D}"/>
                </a:ext>
              </a:extLst>
            </p:cNvPr>
            <p:cNvSpPr/>
            <p:nvPr/>
          </p:nvSpPr>
          <p:spPr>
            <a:xfrm rot="21326725" flipV="1">
              <a:off x="3827424" y="5478993"/>
              <a:ext cx="334220" cy="146093"/>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600" dirty="0"/>
            </a:p>
          </p:txBody>
        </p:sp>
        <p:sp>
          <p:nvSpPr>
            <p:cNvPr id="599" name="テキスト ボックス 598">
              <a:extLst>
                <a:ext uri="{FF2B5EF4-FFF2-40B4-BE49-F238E27FC236}">
                  <a16:creationId xmlns:a16="http://schemas.microsoft.com/office/drawing/2014/main" id="{8739F8E5-B8C7-4A0E-8DF4-684A44BDB186}"/>
                </a:ext>
              </a:extLst>
            </p:cNvPr>
            <p:cNvSpPr txBox="1"/>
            <p:nvPr/>
          </p:nvSpPr>
          <p:spPr>
            <a:xfrm>
              <a:off x="4162812" y="5285776"/>
              <a:ext cx="642493" cy="338554"/>
            </a:xfrm>
            <a:prstGeom prst="rect">
              <a:avLst/>
            </a:prstGeom>
            <a:noFill/>
          </p:spPr>
          <p:txBody>
            <a:bodyPr wrap="square" rtlCol="0">
              <a:spAutoFit/>
            </a:bodyPr>
            <a:lstStyle/>
            <a:p>
              <a:r>
                <a:rPr lang="en-US" altLang="ja-JP" sz="1600" dirty="0"/>
                <a:t>C</a:t>
              </a:r>
              <a:r>
                <a:rPr kumimoji="1" lang="en-US" altLang="ja-JP" sz="1600" dirty="0"/>
                <a:t>T</a:t>
              </a:r>
              <a:endParaRPr kumimoji="1" lang="ja-JP" altLang="en-US" sz="1600" dirty="0"/>
            </a:p>
          </p:txBody>
        </p:sp>
        <p:sp>
          <p:nvSpPr>
            <p:cNvPr id="302" name="楕円 301">
              <a:extLst>
                <a:ext uri="{FF2B5EF4-FFF2-40B4-BE49-F238E27FC236}">
                  <a16:creationId xmlns:a16="http://schemas.microsoft.com/office/drawing/2014/main" id="{D3757715-531B-4D04-89DD-C81EBD49353C}"/>
                </a:ext>
              </a:extLst>
            </p:cNvPr>
            <p:cNvSpPr>
              <a:spLocks noChangeAspect="1"/>
            </p:cNvSpPr>
            <p:nvPr/>
          </p:nvSpPr>
          <p:spPr>
            <a:xfrm>
              <a:off x="4210296" y="4866517"/>
              <a:ext cx="86400" cy="86400"/>
            </a:xfrm>
            <a:prstGeom prst="ellipse">
              <a:avLst/>
            </a:prstGeom>
            <a:gradFill flip="none" rotWithShape="1">
              <a:gsLst>
                <a:gs pos="0">
                  <a:schemeClr val="bg1"/>
                </a:gs>
                <a:gs pos="100000">
                  <a:schemeClr val="bg1">
                    <a:lumMod val="7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3" name="直線コネクタ 302">
              <a:extLst>
                <a:ext uri="{FF2B5EF4-FFF2-40B4-BE49-F238E27FC236}">
                  <a16:creationId xmlns:a16="http://schemas.microsoft.com/office/drawing/2014/main" id="{A6FB37D2-B3A0-46B5-8E99-38BA34E9CC80}"/>
                </a:ext>
              </a:extLst>
            </p:cNvPr>
            <p:cNvCxnSpPr>
              <a:cxnSpLocks/>
              <a:endCxn id="302" idx="2"/>
            </p:cNvCxnSpPr>
            <p:nvPr/>
          </p:nvCxnSpPr>
          <p:spPr>
            <a:xfrm flipV="1">
              <a:off x="4210296" y="4909717"/>
              <a:ext cx="0" cy="1274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4" name="直線コネクタ 303">
              <a:extLst>
                <a:ext uri="{FF2B5EF4-FFF2-40B4-BE49-F238E27FC236}">
                  <a16:creationId xmlns:a16="http://schemas.microsoft.com/office/drawing/2014/main" id="{847D952A-14BC-454C-BD7F-ABDF78591AA9}"/>
                </a:ext>
              </a:extLst>
            </p:cNvPr>
            <p:cNvCxnSpPr>
              <a:cxnSpLocks/>
              <a:endCxn id="302" idx="6"/>
            </p:cNvCxnSpPr>
            <p:nvPr/>
          </p:nvCxnSpPr>
          <p:spPr>
            <a:xfrm flipV="1">
              <a:off x="4296696" y="4909717"/>
              <a:ext cx="0" cy="1359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5" name="直線コネクタ 304">
              <a:extLst>
                <a:ext uri="{FF2B5EF4-FFF2-40B4-BE49-F238E27FC236}">
                  <a16:creationId xmlns:a16="http://schemas.microsoft.com/office/drawing/2014/main" id="{D4965CF9-DFB6-4CA6-96A2-E86DCAD29473}"/>
                </a:ext>
              </a:extLst>
            </p:cNvPr>
            <p:cNvCxnSpPr>
              <a:cxnSpLocks/>
            </p:cNvCxnSpPr>
            <p:nvPr/>
          </p:nvCxnSpPr>
          <p:spPr>
            <a:xfrm>
              <a:off x="4302785" y="4973456"/>
              <a:ext cx="98093" cy="0"/>
            </a:xfrm>
            <a:prstGeom prst="line">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06" name="直線コネクタ 305">
              <a:extLst>
                <a:ext uri="{FF2B5EF4-FFF2-40B4-BE49-F238E27FC236}">
                  <a16:creationId xmlns:a16="http://schemas.microsoft.com/office/drawing/2014/main" id="{30A8905C-67C7-46CF-B7D9-96ADC255A712}"/>
                </a:ext>
              </a:extLst>
            </p:cNvPr>
            <p:cNvCxnSpPr>
              <a:cxnSpLocks/>
            </p:cNvCxnSpPr>
            <p:nvPr/>
          </p:nvCxnSpPr>
          <p:spPr>
            <a:xfrm>
              <a:off x="4108345" y="4975893"/>
              <a:ext cx="98093" cy="0"/>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23" name="フリーフォーム: 図形 322">
              <a:extLst>
                <a:ext uri="{FF2B5EF4-FFF2-40B4-BE49-F238E27FC236}">
                  <a16:creationId xmlns:a16="http://schemas.microsoft.com/office/drawing/2014/main" id="{B87F847B-4F86-4842-BC52-5B1ACB8B7280}"/>
                </a:ext>
              </a:extLst>
            </p:cNvPr>
            <p:cNvSpPr/>
            <p:nvPr/>
          </p:nvSpPr>
          <p:spPr>
            <a:xfrm>
              <a:off x="2009514" y="6400865"/>
              <a:ext cx="601532" cy="325238"/>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ja-JP" altLang="en-US" sz="1400" b="1" dirty="0">
                  <a:solidFill>
                    <a:srgbClr val="0070C0"/>
                  </a:solidFill>
                </a:rPr>
                <a:t>低下</a:t>
              </a:r>
              <a:endParaRPr kumimoji="1" lang="en-US" altLang="ja-JP" sz="1400" b="1" dirty="0">
                <a:solidFill>
                  <a:srgbClr val="0070C0"/>
                </a:solidFill>
              </a:endParaRPr>
            </a:p>
          </p:txBody>
        </p:sp>
      </p:grpSp>
      <p:sp>
        <p:nvSpPr>
          <p:cNvPr id="324" name="テキスト ボックス 323">
            <a:extLst>
              <a:ext uri="{FF2B5EF4-FFF2-40B4-BE49-F238E27FC236}">
                <a16:creationId xmlns:a16="http://schemas.microsoft.com/office/drawing/2014/main" id="{FE5D8169-83E4-4F2C-AC04-1FF097266B8F}"/>
              </a:ext>
            </a:extLst>
          </p:cNvPr>
          <p:cNvSpPr txBox="1"/>
          <p:nvPr/>
        </p:nvSpPr>
        <p:spPr>
          <a:xfrm>
            <a:off x="8205695" y="2105926"/>
            <a:ext cx="1111189" cy="584775"/>
          </a:xfrm>
          <a:prstGeom prst="rect">
            <a:avLst/>
          </a:prstGeom>
          <a:noFill/>
        </p:spPr>
        <p:txBody>
          <a:bodyPr wrap="square" rtlCol="0">
            <a:spAutoFit/>
          </a:bodyPr>
          <a:lstStyle/>
          <a:p>
            <a:r>
              <a:rPr lang="en-US" altLang="ja-JP" sz="1600" dirty="0"/>
              <a:t>SNR</a:t>
            </a:r>
          </a:p>
          <a:p>
            <a:r>
              <a:rPr lang="ja-JP" altLang="en-US" sz="1600" dirty="0"/>
              <a:t>～</a:t>
            </a:r>
            <a:r>
              <a:rPr lang="en-US" altLang="ja-JP" sz="1600" dirty="0">
                <a:solidFill>
                  <a:srgbClr val="FF0000"/>
                </a:solidFill>
              </a:rPr>
              <a:t>150</a:t>
            </a:r>
            <a:endParaRPr kumimoji="1" lang="ja-JP" altLang="en-US" sz="1600" dirty="0">
              <a:solidFill>
                <a:srgbClr val="FF0000"/>
              </a:solidFill>
            </a:endParaRPr>
          </a:p>
        </p:txBody>
      </p:sp>
      <p:sp>
        <p:nvSpPr>
          <p:cNvPr id="325" name="テキスト ボックス 324">
            <a:extLst>
              <a:ext uri="{FF2B5EF4-FFF2-40B4-BE49-F238E27FC236}">
                <a16:creationId xmlns:a16="http://schemas.microsoft.com/office/drawing/2014/main" id="{34FBA3C4-83A3-46FE-BBB1-7E056EE5C448}"/>
              </a:ext>
            </a:extLst>
          </p:cNvPr>
          <p:cNvSpPr txBox="1"/>
          <p:nvPr/>
        </p:nvSpPr>
        <p:spPr>
          <a:xfrm>
            <a:off x="8183861" y="4792420"/>
            <a:ext cx="1111189" cy="584775"/>
          </a:xfrm>
          <a:prstGeom prst="rect">
            <a:avLst/>
          </a:prstGeom>
          <a:noFill/>
        </p:spPr>
        <p:txBody>
          <a:bodyPr wrap="square" rtlCol="0">
            <a:spAutoFit/>
          </a:bodyPr>
          <a:lstStyle/>
          <a:p>
            <a:r>
              <a:rPr lang="en-US" altLang="ja-JP" sz="1600" dirty="0"/>
              <a:t>SNR</a:t>
            </a:r>
          </a:p>
          <a:p>
            <a:r>
              <a:rPr lang="ja-JP" altLang="en-US" sz="1600" dirty="0"/>
              <a:t>～</a:t>
            </a:r>
            <a:r>
              <a:rPr lang="en-US" altLang="ja-JP" sz="1600" dirty="0">
                <a:solidFill>
                  <a:srgbClr val="FF0000"/>
                </a:solidFill>
              </a:rPr>
              <a:t>110</a:t>
            </a:r>
            <a:endParaRPr kumimoji="1" lang="ja-JP" altLang="en-US" sz="1600" dirty="0">
              <a:solidFill>
                <a:srgbClr val="FF0000"/>
              </a:solidFill>
            </a:endParaRPr>
          </a:p>
        </p:txBody>
      </p:sp>
      <p:sp>
        <p:nvSpPr>
          <p:cNvPr id="326" name="フリーフォーム: 図形 325">
            <a:extLst>
              <a:ext uri="{FF2B5EF4-FFF2-40B4-BE49-F238E27FC236}">
                <a16:creationId xmlns:a16="http://schemas.microsoft.com/office/drawing/2014/main" id="{4BACFC8D-F901-4C9C-BAE4-62C85DEE66BD}"/>
              </a:ext>
            </a:extLst>
          </p:cNvPr>
          <p:cNvSpPr/>
          <p:nvPr/>
        </p:nvSpPr>
        <p:spPr>
          <a:xfrm>
            <a:off x="8264772" y="4298662"/>
            <a:ext cx="631775" cy="494741"/>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ja-JP" altLang="en-US" sz="1400" b="1" dirty="0">
                <a:solidFill>
                  <a:schemeClr val="accent1">
                    <a:lumMod val="75000"/>
                  </a:schemeClr>
                </a:solidFill>
              </a:rPr>
              <a:t>ほぼ維持</a:t>
            </a:r>
            <a:endParaRPr kumimoji="1" lang="en-US" altLang="ja-JP" sz="1400" b="1" dirty="0">
              <a:solidFill>
                <a:schemeClr val="accent1">
                  <a:lumMod val="75000"/>
                </a:schemeClr>
              </a:solidFill>
            </a:endParaRPr>
          </a:p>
        </p:txBody>
      </p:sp>
      <p:grpSp>
        <p:nvGrpSpPr>
          <p:cNvPr id="10" name="グループ化 9">
            <a:extLst>
              <a:ext uri="{FF2B5EF4-FFF2-40B4-BE49-F238E27FC236}">
                <a16:creationId xmlns:a16="http://schemas.microsoft.com/office/drawing/2014/main" id="{BF34C7A4-7301-420A-B633-A035BA4882D9}"/>
              </a:ext>
            </a:extLst>
          </p:cNvPr>
          <p:cNvGrpSpPr/>
          <p:nvPr/>
        </p:nvGrpSpPr>
        <p:grpSpPr>
          <a:xfrm>
            <a:off x="4721111" y="2056221"/>
            <a:ext cx="3486150" cy="2788466"/>
            <a:chOff x="4740775" y="2085717"/>
            <a:chExt cx="3486150" cy="2788466"/>
          </a:xfrm>
        </p:grpSpPr>
        <p:grpSp>
          <p:nvGrpSpPr>
            <p:cNvPr id="9" name="グループ化 8">
              <a:extLst>
                <a:ext uri="{FF2B5EF4-FFF2-40B4-BE49-F238E27FC236}">
                  <a16:creationId xmlns:a16="http://schemas.microsoft.com/office/drawing/2014/main" id="{AE793FC9-EF29-42A4-ACD5-5A871993E841}"/>
                </a:ext>
              </a:extLst>
            </p:cNvPr>
            <p:cNvGrpSpPr/>
            <p:nvPr/>
          </p:nvGrpSpPr>
          <p:grpSpPr>
            <a:xfrm>
              <a:off x="4740775" y="2085717"/>
              <a:ext cx="3486150" cy="2788466"/>
              <a:chOff x="4908415" y="2085717"/>
              <a:chExt cx="3486150" cy="2788466"/>
            </a:xfrm>
          </p:grpSpPr>
          <p:pic>
            <p:nvPicPr>
              <p:cNvPr id="6" name="図 5" descr="グラフ, ヒストグラム&#10;&#10;自動的に生成された説明">
                <a:extLst>
                  <a:ext uri="{FF2B5EF4-FFF2-40B4-BE49-F238E27FC236}">
                    <a16:creationId xmlns:a16="http://schemas.microsoft.com/office/drawing/2014/main" id="{F24E9B88-1832-4961-842B-433DB7A103D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08415" y="2245283"/>
                <a:ext cx="3486150" cy="2628900"/>
              </a:xfrm>
              <a:prstGeom prst="rect">
                <a:avLst/>
              </a:prstGeom>
              <a:ln>
                <a:solidFill>
                  <a:schemeClr val="accent1">
                    <a:shade val="50000"/>
                  </a:schemeClr>
                </a:solidFill>
                <a:prstDash val="dash"/>
              </a:ln>
            </p:spPr>
          </p:pic>
          <p:sp>
            <p:nvSpPr>
              <p:cNvPr id="288" name="テキスト ボックス 287">
                <a:extLst>
                  <a:ext uri="{FF2B5EF4-FFF2-40B4-BE49-F238E27FC236}">
                    <a16:creationId xmlns:a16="http://schemas.microsoft.com/office/drawing/2014/main" id="{63F0BA84-3CE4-4269-A227-B6CF6768FCD9}"/>
                  </a:ext>
                </a:extLst>
              </p:cNvPr>
              <p:cNvSpPr txBox="1"/>
              <p:nvPr/>
            </p:nvSpPr>
            <p:spPr>
              <a:xfrm>
                <a:off x="7387124" y="3054746"/>
                <a:ext cx="950800" cy="461665"/>
              </a:xfrm>
              <a:prstGeom prst="rect">
                <a:avLst/>
              </a:prstGeom>
              <a:noFill/>
            </p:spPr>
            <p:txBody>
              <a:bodyPr wrap="square" rtlCol="0">
                <a:spAutoFit/>
              </a:bodyPr>
              <a:lstStyle/>
              <a:p>
                <a:r>
                  <a:rPr lang="en-US" altLang="ja-JP" sz="1200" dirty="0">
                    <a:solidFill>
                      <a:srgbClr val="FF0000"/>
                    </a:solidFill>
                  </a:rPr>
                  <a:t>Pleiades </a:t>
                </a:r>
              </a:p>
              <a:p>
                <a:r>
                  <a:rPr lang="en-US" altLang="ja-JP" sz="1200" dirty="0">
                    <a:solidFill>
                      <a:srgbClr val="FF0000"/>
                    </a:solidFill>
                  </a:rPr>
                  <a:t>TDI:13</a:t>
                </a:r>
                <a:r>
                  <a:rPr lang="ja-JP" altLang="en-US" sz="1200" dirty="0">
                    <a:solidFill>
                      <a:srgbClr val="FF0000"/>
                    </a:solidFill>
                  </a:rPr>
                  <a:t>段</a:t>
                </a:r>
                <a:endParaRPr kumimoji="1" lang="ja-JP" altLang="en-US" sz="1200" dirty="0">
                  <a:solidFill>
                    <a:srgbClr val="FF0000"/>
                  </a:solidFill>
                </a:endParaRPr>
              </a:p>
            </p:txBody>
          </p:sp>
          <p:sp>
            <p:nvSpPr>
              <p:cNvPr id="290" name="テキスト ボックス 289">
                <a:extLst>
                  <a:ext uri="{FF2B5EF4-FFF2-40B4-BE49-F238E27FC236}">
                    <a16:creationId xmlns:a16="http://schemas.microsoft.com/office/drawing/2014/main" id="{3BDF27E6-34A0-4008-8047-37F6923FF5F4}"/>
                  </a:ext>
                </a:extLst>
              </p:cNvPr>
              <p:cNvSpPr txBox="1"/>
              <p:nvPr/>
            </p:nvSpPr>
            <p:spPr>
              <a:xfrm>
                <a:off x="7370119" y="4021836"/>
                <a:ext cx="921352" cy="461665"/>
              </a:xfrm>
              <a:prstGeom prst="rect">
                <a:avLst/>
              </a:prstGeom>
              <a:noFill/>
            </p:spPr>
            <p:txBody>
              <a:bodyPr wrap="square" rtlCol="0">
                <a:spAutoFit/>
              </a:bodyPr>
              <a:lstStyle/>
              <a:p>
                <a:r>
                  <a:rPr lang="en-US" altLang="ja-JP" sz="1200" dirty="0">
                    <a:solidFill>
                      <a:srgbClr val="4747C1"/>
                    </a:solidFill>
                  </a:rPr>
                  <a:t>Planet</a:t>
                </a:r>
              </a:p>
              <a:p>
                <a:r>
                  <a:rPr lang="ja-JP" altLang="en-US" sz="1200" dirty="0">
                    <a:solidFill>
                      <a:srgbClr val="4747C1"/>
                    </a:solidFill>
                  </a:rPr>
                  <a:t>加算</a:t>
                </a:r>
                <a:r>
                  <a:rPr lang="en-US" altLang="ja-JP" sz="1200" dirty="0">
                    <a:solidFill>
                      <a:srgbClr val="4747C1"/>
                    </a:solidFill>
                  </a:rPr>
                  <a:t>:9</a:t>
                </a:r>
                <a:r>
                  <a:rPr lang="ja-JP" altLang="en-US" sz="1200" dirty="0">
                    <a:solidFill>
                      <a:srgbClr val="4747C1"/>
                    </a:solidFill>
                  </a:rPr>
                  <a:t>枚</a:t>
                </a:r>
                <a:endParaRPr lang="en-US" altLang="ja-JP" sz="1200" dirty="0">
                  <a:solidFill>
                    <a:srgbClr val="4747C1"/>
                  </a:solidFill>
                </a:endParaRPr>
              </a:p>
            </p:txBody>
          </p:sp>
          <p:sp>
            <p:nvSpPr>
              <p:cNvPr id="292" name="テキスト ボックス 291">
                <a:extLst>
                  <a:ext uri="{FF2B5EF4-FFF2-40B4-BE49-F238E27FC236}">
                    <a16:creationId xmlns:a16="http://schemas.microsoft.com/office/drawing/2014/main" id="{D41EE556-B030-41A4-9F5F-20DF6CEF8D67}"/>
                  </a:ext>
                </a:extLst>
              </p:cNvPr>
              <p:cNvSpPr txBox="1"/>
              <p:nvPr/>
            </p:nvSpPr>
            <p:spPr>
              <a:xfrm>
                <a:off x="5684766" y="3675358"/>
                <a:ext cx="994183" cy="461665"/>
              </a:xfrm>
              <a:prstGeom prst="rect">
                <a:avLst/>
              </a:prstGeom>
              <a:noFill/>
            </p:spPr>
            <p:txBody>
              <a:bodyPr wrap="none" rtlCol="0">
                <a:spAutoFit/>
              </a:bodyPr>
              <a:lstStyle/>
              <a:p>
                <a:r>
                  <a:rPr kumimoji="1" lang="en-US" altLang="ja-JP" sz="1200" dirty="0">
                    <a:solidFill>
                      <a:srgbClr val="FF0000"/>
                    </a:solidFill>
                  </a:rPr>
                  <a:t>Pleiades</a:t>
                </a:r>
              </a:p>
              <a:p>
                <a:r>
                  <a:rPr lang="en-US" altLang="ja-JP" sz="1200" dirty="0">
                    <a:solidFill>
                      <a:srgbClr val="FF0000"/>
                    </a:solidFill>
                  </a:rPr>
                  <a:t> </a:t>
                </a:r>
                <a:r>
                  <a:rPr lang="ja-JP" altLang="en-US" sz="1200" dirty="0">
                    <a:solidFill>
                      <a:srgbClr val="FF0000"/>
                    </a:solidFill>
                  </a:rPr>
                  <a:t>高度</a:t>
                </a:r>
                <a:r>
                  <a:rPr lang="en-US" altLang="ja-JP" sz="1200" dirty="0">
                    <a:solidFill>
                      <a:srgbClr val="FF0000"/>
                    </a:solidFill>
                  </a:rPr>
                  <a:t>694km</a:t>
                </a:r>
                <a:endParaRPr kumimoji="1" lang="en-US" altLang="ja-JP" sz="1200" dirty="0">
                  <a:solidFill>
                    <a:srgbClr val="FF0000"/>
                  </a:solidFill>
                </a:endParaRPr>
              </a:p>
            </p:txBody>
          </p:sp>
          <p:sp>
            <p:nvSpPr>
              <p:cNvPr id="294" name="テキスト ボックス 293">
                <a:extLst>
                  <a:ext uri="{FF2B5EF4-FFF2-40B4-BE49-F238E27FC236}">
                    <a16:creationId xmlns:a16="http://schemas.microsoft.com/office/drawing/2014/main" id="{86EFD858-42FF-4F17-B8F7-0E82A74677B3}"/>
                  </a:ext>
                </a:extLst>
              </p:cNvPr>
              <p:cNvSpPr txBox="1"/>
              <p:nvPr/>
            </p:nvSpPr>
            <p:spPr>
              <a:xfrm>
                <a:off x="5412669" y="2889845"/>
                <a:ext cx="994183" cy="461665"/>
              </a:xfrm>
              <a:prstGeom prst="rect">
                <a:avLst/>
              </a:prstGeom>
              <a:noFill/>
            </p:spPr>
            <p:txBody>
              <a:bodyPr wrap="none" rtlCol="0">
                <a:spAutoFit/>
              </a:bodyPr>
              <a:lstStyle/>
              <a:p>
                <a:r>
                  <a:rPr kumimoji="1" lang="en-US" altLang="ja-JP" sz="1200" dirty="0">
                    <a:solidFill>
                      <a:srgbClr val="4747C1"/>
                    </a:solidFill>
                  </a:rPr>
                  <a:t>Planet</a:t>
                </a:r>
              </a:p>
              <a:p>
                <a:r>
                  <a:rPr lang="en-US" altLang="ja-JP" sz="1200" dirty="0">
                    <a:solidFill>
                      <a:srgbClr val="4747C1"/>
                    </a:solidFill>
                  </a:rPr>
                  <a:t> </a:t>
                </a:r>
                <a:r>
                  <a:rPr kumimoji="1" lang="ja-JP" altLang="en-US" sz="1200" dirty="0">
                    <a:solidFill>
                      <a:srgbClr val="4747C1"/>
                    </a:solidFill>
                  </a:rPr>
                  <a:t>高度</a:t>
                </a:r>
                <a:r>
                  <a:rPr lang="en-US" altLang="ja-JP" sz="1200" dirty="0">
                    <a:solidFill>
                      <a:srgbClr val="4747C1"/>
                    </a:solidFill>
                  </a:rPr>
                  <a:t>475</a:t>
                </a:r>
                <a:r>
                  <a:rPr kumimoji="1" lang="en-US" altLang="ja-JP" sz="1200" dirty="0">
                    <a:solidFill>
                      <a:srgbClr val="4747C1"/>
                    </a:solidFill>
                  </a:rPr>
                  <a:t>km</a:t>
                </a:r>
                <a:endParaRPr kumimoji="1" lang="ja-JP" altLang="en-US" sz="1200" dirty="0">
                  <a:solidFill>
                    <a:srgbClr val="4747C1"/>
                  </a:solidFill>
                </a:endParaRPr>
              </a:p>
            </p:txBody>
          </p:sp>
          <p:sp>
            <p:nvSpPr>
              <p:cNvPr id="328" name="テキスト ボックス 327">
                <a:extLst>
                  <a:ext uri="{FF2B5EF4-FFF2-40B4-BE49-F238E27FC236}">
                    <a16:creationId xmlns:a16="http://schemas.microsoft.com/office/drawing/2014/main" id="{72407967-C2B2-4DEC-8C24-1CA50B33ADEC}"/>
                  </a:ext>
                </a:extLst>
              </p:cNvPr>
              <p:cNvSpPr txBox="1"/>
              <p:nvPr/>
            </p:nvSpPr>
            <p:spPr>
              <a:xfrm>
                <a:off x="5202102" y="2322693"/>
                <a:ext cx="1067856" cy="276999"/>
              </a:xfrm>
              <a:prstGeom prst="rect">
                <a:avLst/>
              </a:prstGeom>
              <a:noFill/>
            </p:spPr>
            <p:txBody>
              <a:bodyPr wrap="none" rtlCol="0">
                <a:spAutoFit/>
              </a:bodyPr>
              <a:lstStyle/>
              <a:p>
                <a:r>
                  <a:rPr kumimoji="1" lang="en-US" altLang="ja-JP" sz="1200" dirty="0"/>
                  <a:t>GSD.</a:t>
                </a:r>
                <a:r>
                  <a:rPr lang="ja-JP" altLang="en-US" sz="1200" dirty="0"/>
                  <a:t> </a:t>
                </a:r>
                <a:r>
                  <a:rPr kumimoji="1" lang="en-US" altLang="ja-JP" sz="1200" dirty="0"/>
                  <a:t>vs. </a:t>
                </a:r>
                <a:r>
                  <a:rPr lang="ja-JP" altLang="en-US" sz="1200" dirty="0"/>
                  <a:t>口径</a:t>
                </a:r>
                <a:endParaRPr kumimoji="1" lang="ja-JP" altLang="en-US" sz="1200" dirty="0"/>
              </a:p>
            </p:txBody>
          </p:sp>
          <p:sp>
            <p:nvSpPr>
              <p:cNvPr id="329" name="テキスト ボックス 328">
                <a:extLst>
                  <a:ext uri="{FF2B5EF4-FFF2-40B4-BE49-F238E27FC236}">
                    <a16:creationId xmlns:a16="http://schemas.microsoft.com/office/drawing/2014/main" id="{2DD8F331-B0D9-40DD-9C97-A426EA389E89}"/>
                  </a:ext>
                </a:extLst>
              </p:cNvPr>
              <p:cNvSpPr txBox="1"/>
              <p:nvPr/>
            </p:nvSpPr>
            <p:spPr>
              <a:xfrm>
                <a:off x="7163997" y="2283685"/>
                <a:ext cx="974947" cy="276999"/>
              </a:xfrm>
              <a:prstGeom prst="rect">
                <a:avLst/>
              </a:prstGeom>
              <a:noFill/>
            </p:spPr>
            <p:txBody>
              <a:bodyPr wrap="none" rtlCol="0">
                <a:spAutoFit/>
              </a:bodyPr>
              <a:lstStyle/>
              <a:p>
                <a:r>
                  <a:rPr lang="en-US" altLang="ja-JP" sz="1200" dirty="0" err="1"/>
                  <a:t>SNR</a:t>
                </a:r>
                <a:r>
                  <a:rPr kumimoji="1" lang="en-US" altLang="ja-JP" sz="1200" dirty="0" err="1"/>
                  <a:t>.vs.GSD</a:t>
                </a:r>
                <a:endParaRPr kumimoji="1" lang="ja-JP" altLang="en-US" sz="1200" dirty="0"/>
              </a:p>
            </p:txBody>
          </p:sp>
          <p:sp>
            <p:nvSpPr>
              <p:cNvPr id="327" name="フリーフォーム: 図形 326">
                <a:extLst>
                  <a:ext uri="{FF2B5EF4-FFF2-40B4-BE49-F238E27FC236}">
                    <a16:creationId xmlns:a16="http://schemas.microsoft.com/office/drawing/2014/main" id="{6B861787-CEDD-4455-B2D4-5AD2C479571A}"/>
                  </a:ext>
                </a:extLst>
              </p:cNvPr>
              <p:cNvSpPr/>
              <p:nvPr/>
            </p:nvSpPr>
            <p:spPr>
              <a:xfrm>
                <a:off x="5275706" y="2085717"/>
                <a:ext cx="2815967" cy="26225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3">
                  <a:lumMod val="20000"/>
                  <a:lumOff val="80000"/>
                </a:schemeClr>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algn="ctr"/>
                <a:r>
                  <a:rPr kumimoji="1" lang="ja-JP" altLang="en-US" sz="1400" dirty="0">
                    <a:solidFill>
                      <a:schemeClr val="accent1">
                        <a:lumMod val="75000"/>
                      </a:schemeClr>
                    </a:solidFill>
                  </a:rPr>
                  <a:t>システムシミュレーション結果</a:t>
                </a:r>
                <a:endParaRPr kumimoji="1" lang="en-US" altLang="ja-JP" sz="1400" dirty="0">
                  <a:solidFill>
                    <a:schemeClr val="accent1">
                      <a:lumMod val="75000"/>
                    </a:schemeClr>
                  </a:solidFill>
                </a:endParaRPr>
              </a:p>
            </p:txBody>
          </p:sp>
        </p:grpSp>
        <p:sp>
          <p:nvSpPr>
            <p:cNvPr id="331" name="楕円 330">
              <a:extLst>
                <a:ext uri="{FF2B5EF4-FFF2-40B4-BE49-F238E27FC236}">
                  <a16:creationId xmlns:a16="http://schemas.microsoft.com/office/drawing/2014/main" id="{278C14A2-E63C-47F9-A2B4-FD1C692415A7}"/>
                </a:ext>
              </a:extLst>
            </p:cNvPr>
            <p:cNvSpPr/>
            <p:nvPr/>
          </p:nvSpPr>
          <p:spPr>
            <a:xfrm>
              <a:off x="7067244" y="3461766"/>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3" name="楕円 332">
              <a:extLst>
                <a:ext uri="{FF2B5EF4-FFF2-40B4-BE49-F238E27FC236}">
                  <a16:creationId xmlns:a16="http://schemas.microsoft.com/office/drawing/2014/main" id="{5F6298C8-5BB3-4B94-870E-1C9D25E821C5}"/>
                </a:ext>
              </a:extLst>
            </p:cNvPr>
            <p:cNvSpPr/>
            <p:nvPr/>
          </p:nvSpPr>
          <p:spPr>
            <a:xfrm>
              <a:off x="5989515" y="4151657"/>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楕円 334">
              <a:extLst>
                <a:ext uri="{FF2B5EF4-FFF2-40B4-BE49-F238E27FC236}">
                  <a16:creationId xmlns:a16="http://schemas.microsoft.com/office/drawing/2014/main" id="{B991ED78-6511-421E-AB2D-4327B7009F28}"/>
                </a:ext>
              </a:extLst>
            </p:cNvPr>
            <p:cNvSpPr/>
            <p:nvPr/>
          </p:nvSpPr>
          <p:spPr>
            <a:xfrm>
              <a:off x="7671721" y="3761739"/>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6" name="楕円 335">
              <a:extLst>
                <a:ext uri="{FF2B5EF4-FFF2-40B4-BE49-F238E27FC236}">
                  <a16:creationId xmlns:a16="http://schemas.microsoft.com/office/drawing/2014/main" id="{6608AC69-9BA3-4873-A436-163158979D09}"/>
                </a:ext>
              </a:extLst>
            </p:cNvPr>
            <p:cNvSpPr/>
            <p:nvPr/>
          </p:nvSpPr>
          <p:spPr>
            <a:xfrm>
              <a:off x="5125700" y="3043595"/>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a:extLst>
              <a:ext uri="{FF2B5EF4-FFF2-40B4-BE49-F238E27FC236}">
                <a16:creationId xmlns:a16="http://schemas.microsoft.com/office/drawing/2014/main" id="{E0501267-3DB6-4A13-8085-04D975C31E0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922871" y="1594564"/>
            <a:ext cx="1463795" cy="452739"/>
          </a:xfrm>
          <a:prstGeom prst="rect">
            <a:avLst/>
          </a:prstGeom>
        </p:spPr>
      </p:pic>
      <p:sp>
        <p:nvSpPr>
          <p:cNvPr id="289" name="矢印: 右 288">
            <a:extLst>
              <a:ext uri="{FF2B5EF4-FFF2-40B4-BE49-F238E27FC236}">
                <a16:creationId xmlns:a16="http://schemas.microsoft.com/office/drawing/2014/main" id="{FC428216-2543-43EE-9C4A-3B433C04BD0A}"/>
              </a:ext>
            </a:extLst>
          </p:cNvPr>
          <p:cNvSpPr/>
          <p:nvPr/>
        </p:nvSpPr>
        <p:spPr>
          <a:xfrm rot="3036957" flipH="1">
            <a:off x="5327491" y="3402055"/>
            <a:ext cx="521600" cy="154796"/>
          </a:xfrm>
          <a:prstGeom prst="rightArrow">
            <a:avLst/>
          </a:prstGeom>
          <a:noFill/>
          <a:ln w="63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矢印: 右 290">
            <a:extLst>
              <a:ext uri="{FF2B5EF4-FFF2-40B4-BE49-F238E27FC236}">
                <a16:creationId xmlns:a16="http://schemas.microsoft.com/office/drawing/2014/main" id="{914F6D70-9A58-4280-837E-395E6E190854}"/>
              </a:ext>
            </a:extLst>
          </p:cNvPr>
          <p:cNvSpPr/>
          <p:nvPr/>
        </p:nvSpPr>
        <p:spPr>
          <a:xfrm rot="12601959" flipH="1">
            <a:off x="7246391" y="3532971"/>
            <a:ext cx="318474" cy="162600"/>
          </a:xfrm>
          <a:prstGeom prst="rightArrow">
            <a:avLst/>
          </a:prstGeom>
          <a:noFill/>
          <a:ln w="63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80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95434EDD-9219-47BC-88F7-6152A7D8A82D}"/>
              </a:ext>
            </a:extLst>
          </p:cNvPr>
          <p:cNvSpPr/>
          <p:nvPr/>
        </p:nvSpPr>
        <p:spPr>
          <a:xfrm>
            <a:off x="-5555" y="1472440"/>
            <a:ext cx="9136406" cy="2539541"/>
          </a:xfrm>
          <a:prstGeom prst="roundRect">
            <a:avLst>
              <a:gd name="adj" fmla="val 8387"/>
            </a:avLst>
          </a:prstGeom>
          <a:solidFill>
            <a:srgbClr val="FF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0" name="四角形: 角を丸くする 219">
            <a:extLst>
              <a:ext uri="{FF2B5EF4-FFF2-40B4-BE49-F238E27FC236}">
                <a16:creationId xmlns:a16="http://schemas.microsoft.com/office/drawing/2014/main" id="{13ABE4BB-97B9-4AAF-89A5-E1B354B12A7E}"/>
              </a:ext>
            </a:extLst>
          </p:cNvPr>
          <p:cNvSpPr/>
          <p:nvPr/>
        </p:nvSpPr>
        <p:spPr>
          <a:xfrm>
            <a:off x="2830" y="4019230"/>
            <a:ext cx="9175712" cy="2837307"/>
          </a:xfrm>
          <a:prstGeom prst="roundRect">
            <a:avLst>
              <a:gd name="adj" fmla="val 8387"/>
            </a:avLst>
          </a:prstGeom>
          <a:solidFill>
            <a:srgbClr val="F0F8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 name="グループ化 3">
            <a:extLst>
              <a:ext uri="{FF2B5EF4-FFF2-40B4-BE49-F238E27FC236}">
                <a16:creationId xmlns:a16="http://schemas.microsoft.com/office/drawing/2014/main" id="{6FFFA7D3-B823-40EC-8936-7F5B8F4DAD30}"/>
              </a:ext>
            </a:extLst>
          </p:cNvPr>
          <p:cNvGrpSpPr/>
          <p:nvPr/>
        </p:nvGrpSpPr>
        <p:grpSpPr>
          <a:xfrm>
            <a:off x="5538653" y="2259651"/>
            <a:ext cx="3544731" cy="2657535"/>
            <a:chOff x="5538653" y="2259651"/>
            <a:chExt cx="3544731" cy="2657535"/>
          </a:xfrm>
        </p:grpSpPr>
        <p:pic>
          <p:nvPicPr>
            <p:cNvPr id="18" name="図 17" descr="ダイアグラム, ヒストグラム&#10;&#10;自動的に生成された説明">
              <a:extLst>
                <a:ext uri="{FF2B5EF4-FFF2-40B4-BE49-F238E27FC236}">
                  <a16:creationId xmlns:a16="http://schemas.microsoft.com/office/drawing/2014/main" id="{2360AE40-E227-4F52-8974-AB9DD9575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8653" y="2259651"/>
              <a:ext cx="3544731" cy="2657535"/>
            </a:xfrm>
            <a:prstGeom prst="rect">
              <a:avLst/>
            </a:prstGeom>
            <a:ln w="12700">
              <a:solidFill>
                <a:schemeClr val="accent1">
                  <a:shade val="50000"/>
                </a:schemeClr>
              </a:solidFill>
              <a:prstDash val="dash"/>
            </a:ln>
          </p:spPr>
        </p:pic>
        <p:sp>
          <p:nvSpPr>
            <p:cNvPr id="16" name="テキスト ボックス 15">
              <a:extLst>
                <a:ext uri="{FF2B5EF4-FFF2-40B4-BE49-F238E27FC236}">
                  <a16:creationId xmlns:a16="http://schemas.microsoft.com/office/drawing/2014/main" id="{B1CE5532-A357-4A48-8E9B-6003DDE88BE9}"/>
                </a:ext>
              </a:extLst>
            </p:cNvPr>
            <p:cNvSpPr txBox="1"/>
            <p:nvPr/>
          </p:nvSpPr>
          <p:spPr>
            <a:xfrm>
              <a:off x="6413162" y="2295359"/>
              <a:ext cx="1939673" cy="1015663"/>
            </a:xfrm>
            <a:prstGeom prst="rect">
              <a:avLst/>
            </a:prstGeom>
            <a:noFill/>
          </p:spPr>
          <p:txBody>
            <a:bodyPr wrap="square" rtlCol="0">
              <a:spAutoFit/>
            </a:bodyPr>
            <a:lstStyle/>
            <a:p>
              <a:endParaRPr kumimoji="1" lang="en-US" altLang="ja-JP" sz="1200" dirty="0">
                <a:solidFill>
                  <a:srgbClr val="FF0000"/>
                </a:solidFill>
              </a:endParaRPr>
            </a:p>
            <a:p>
              <a:r>
                <a:rPr kumimoji="1" lang="ja-JP" altLang="en-US" sz="1200" dirty="0">
                  <a:solidFill>
                    <a:schemeClr val="bg1">
                      <a:lumMod val="10000"/>
                    </a:schemeClr>
                  </a:solidFill>
                </a:rPr>
                <a:t>高度</a:t>
              </a:r>
              <a:endParaRPr kumimoji="1" lang="en-US" altLang="ja-JP" sz="1200" dirty="0">
                <a:solidFill>
                  <a:schemeClr val="bg1">
                    <a:lumMod val="10000"/>
                  </a:schemeClr>
                </a:solidFill>
              </a:endParaRPr>
            </a:p>
            <a:p>
              <a:r>
                <a:rPr kumimoji="1" lang="en-US" altLang="ja-JP" sz="1200" dirty="0">
                  <a:solidFill>
                    <a:srgbClr val="FF0000"/>
                  </a:solidFill>
                </a:rPr>
                <a:t>MHS:820km</a:t>
              </a:r>
            </a:p>
            <a:p>
              <a:r>
                <a:rPr lang="en-US" altLang="ja-JP" sz="1200" dirty="0">
                  <a:solidFill>
                    <a:srgbClr val="4747C1"/>
                  </a:solidFill>
                </a:rPr>
                <a:t>TEMPEST-D</a:t>
              </a:r>
              <a:r>
                <a:rPr kumimoji="1" lang="en-US" altLang="ja-JP" sz="1200" dirty="0">
                  <a:solidFill>
                    <a:srgbClr val="4747C1"/>
                  </a:solidFill>
                </a:rPr>
                <a:t>:</a:t>
              </a:r>
            </a:p>
            <a:p>
              <a:r>
                <a:rPr lang="ja-JP" altLang="en-US" sz="1200" dirty="0">
                  <a:solidFill>
                    <a:srgbClr val="4747C1"/>
                  </a:solidFill>
                </a:rPr>
                <a:t>　　</a:t>
              </a:r>
              <a:r>
                <a:rPr lang="en-US" altLang="ja-JP" sz="1200" dirty="0">
                  <a:solidFill>
                    <a:srgbClr val="4747C1"/>
                  </a:solidFill>
                </a:rPr>
                <a:t>40</a:t>
              </a:r>
              <a:r>
                <a:rPr kumimoji="1" lang="en-US" altLang="ja-JP" sz="1200" dirty="0">
                  <a:solidFill>
                    <a:srgbClr val="4747C1"/>
                  </a:solidFill>
                </a:rPr>
                <a:t>0km</a:t>
              </a:r>
              <a:endParaRPr kumimoji="1" lang="ja-JP" altLang="en-US" sz="1200" dirty="0">
                <a:solidFill>
                  <a:srgbClr val="4747C1"/>
                </a:solidFill>
              </a:endParaRPr>
            </a:p>
          </p:txBody>
        </p:sp>
        <p:sp>
          <p:nvSpPr>
            <p:cNvPr id="251" name="矢印: 右 250">
              <a:extLst>
                <a:ext uri="{FF2B5EF4-FFF2-40B4-BE49-F238E27FC236}">
                  <a16:creationId xmlns:a16="http://schemas.microsoft.com/office/drawing/2014/main" id="{A4E53877-D3E0-492B-996A-C20ED41A742B}"/>
                </a:ext>
              </a:extLst>
            </p:cNvPr>
            <p:cNvSpPr/>
            <p:nvPr/>
          </p:nvSpPr>
          <p:spPr>
            <a:xfrm rot="2174927" flipH="1">
              <a:off x="6470528" y="3574067"/>
              <a:ext cx="318474" cy="162600"/>
            </a:xfrm>
            <a:prstGeom prst="rightArrow">
              <a:avLst/>
            </a:prstGeom>
            <a:noFill/>
            <a:ln w="63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楕円 209">
              <a:extLst>
                <a:ext uri="{FF2B5EF4-FFF2-40B4-BE49-F238E27FC236}">
                  <a16:creationId xmlns:a16="http://schemas.microsoft.com/office/drawing/2014/main" id="{E5037E4F-B260-43CC-B61E-93E8F313F7AE}"/>
                </a:ext>
              </a:extLst>
            </p:cNvPr>
            <p:cNvSpPr/>
            <p:nvPr/>
          </p:nvSpPr>
          <p:spPr>
            <a:xfrm>
              <a:off x="6333587" y="3478990"/>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楕円 210">
              <a:extLst>
                <a:ext uri="{FF2B5EF4-FFF2-40B4-BE49-F238E27FC236}">
                  <a16:creationId xmlns:a16="http://schemas.microsoft.com/office/drawing/2014/main" id="{7E92568D-FD05-44B1-928C-F1E837DE8D99}"/>
                </a:ext>
              </a:extLst>
            </p:cNvPr>
            <p:cNvSpPr/>
            <p:nvPr/>
          </p:nvSpPr>
          <p:spPr>
            <a:xfrm>
              <a:off x="6846818" y="375640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楕円 214">
              <a:extLst>
                <a:ext uri="{FF2B5EF4-FFF2-40B4-BE49-F238E27FC236}">
                  <a16:creationId xmlns:a16="http://schemas.microsoft.com/office/drawing/2014/main" id="{12203C33-0507-416B-BEAF-64DEF0752031}"/>
                </a:ext>
              </a:extLst>
            </p:cNvPr>
            <p:cNvSpPr/>
            <p:nvPr/>
          </p:nvSpPr>
          <p:spPr>
            <a:xfrm>
              <a:off x="8274292" y="3445371"/>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6" name="楕円 215">
              <a:extLst>
                <a:ext uri="{FF2B5EF4-FFF2-40B4-BE49-F238E27FC236}">
                  <a16:creationId xmlns:a16="http://schemas.microsoft.com/office/drawing/2014/main" id="{B9FED591-707B-4BE4-907A-1589BB465F63}"/>
                </a:ext>
              </a:extLst>
            </p:cNvPr>
            <p:cNvSpPr/>
            <p:nvPr/>
          </p:nvSpPr>
          <p:spPr>
            <a:xfrm>
              <a:off x="7827093" y="312284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3" name="図 122" descr="屋内, テーブル, 小さい, 座る が含まれている画像&#10;&#10;自動的に生成された説明">
            <a:extLst>
              <a:ext uri="{FF2B5EF4-FFF2-40B4-BE49-F238E27FC236}">
                <a16:creationId xmlns:a16="http://schemas.microsoft.com/office/drawing/2014/main" id="{07CBA95E-3002-4AC8-B409-F47ACD6DD0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46" y="4106117"/>
            <a:ext cx="1438579" cy="784787"/>
          </a:xfrm>
          <a:prstGeom prst="rect">
            <a:avLst/>
          </a:prstGeom>
        </p:spPr>
      </p:pic>
      <p:pic>
        <p:nvPicPr>
          <p:cNvPr id="122" name="Picture 2" descr="MetOp_Auto1C">
            <a:extLst>
              <a:ext uri="{FF2B5EF4-FFF2-40B4-BE49-F238E27FC236}">
                <a16:creationId xmlns:a16="http://schemas.microsoft.com/office/drawing/2014/main" id="{DCE4956B-E8CA-44C0-91F7-BD661637492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451" y="1558295"/>
            <a:ext cx="1452388" cy="953807"/>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124" name="テキスト ボックス 123">
            <a:extLst>
              <a:ext uri="{FF2B5EF4-FFF2-40B4-BE49-F238E27FC236}">
                <a16:creationId xmlns:a16="http://schemas.microsoft.com/office/drawing/2014/main" id="{7093D20F-2EF2-46E0-B6D9-4DC73532E3C4}"/>
              </a:ext>
            </a:extLst>
          </p:cNvPr>
          <p:cNvSpPr txBox="1"/>
          <p:nvPr/>
        </p:nvSpPr>
        <p:spPr>
          <a:xfrm>
            <a:off x="110385" y="2550585"/>
            <a:ext cx="1548362" cy="830997"/>
          </a:xfrm>
          <a:prstGeom prst="rect">
            <a:avLst/>
          </a:prstGeom>
          <a:noFill/>
          <a:ln>
            <a:noFill/>
          </a:ln>
        </p:spPr>
        <p:txBody>
          <a:bodyPr wrap="square" rtlCol="0">
            <a:spAutoFit/>
          </a:bodyPr>
          <a:lstStyle/>
          <a:p>
            <a:r>
              <a:rPr kumimoji="1" lang="en-US" altLang="ja-JP" sz="1600" dirty="0">
                <a:solidFill>
                  <a:schemeClr val="bg1">
                    <a:lumMod val="10000"/>
                  </a:schemeClr>
                </a:solidFill>
                <a:latin typeface="+mn-ea"/>
              </a:rPr>
              <a:t>MHS (2006)</a:t>
            </a:r>
          </a:p>
          <a:p>
            <a:r>
              <a:rPr lang="ja-JP" altLang="en-US" sz="1600" dirty="0">
                <a:solidFill>
                  <a:schemeClr val="bg1">
                    <a:lumMod val="10000"/>
                  </a:schemeClr>
                </a:solidFill>
                <a:latin typeface="+mn-ea"/>
              </a:rPr>
              <a:t>質量：</a:t>
            </a:r>
            <a:r>
              <a:rPr lang="en-US" altLang="ja-JP" sz="1600" dirty="0">
                <a:solidFill>
                  <a:srgbClr val="FF0000"/>
                </a:solidFill>
                <a:latin typeface="+mn-ea"/>
              </a:rPr>
              <a:t>63kg</a:t>
            </a:r>
          </a:p>
          <a:p>
            <a:r>
              <a:rPr kumimoji="1" lang="en-US" altLang="ja-JP" sz="1600" dirty="0">
                <a:solidFill>
                  <a:schemeClr val="bg1">
                    <a:lumMod val="10000"/>
                  </a:schemeClr>
                </a:solidFill>
                <a:latin typeface="+mn-ea"/>
              </a:rPr>
              <a:t>(</a:t>
            </a:r>
            <a:r>
              <a:rPr kumimoji="1" lang="ja-JP" altLang="en-US" sz="1600" dirty="0">
                <a:solidFill>
                  <a:schemeClr val="bg1">
                    <a:lumMod val="10000"/>
                  </a:schemeClr>
                </a:solidFill>
                <a:latin typeface="+mn-ea"/>
              </a:rPr>
              <a:t>センサ</a:t>
            </a:r>
            <a:r>
              <a:rPr lang="ja-JP" altLang="en-US" sz="1600" dirty="0">
                <a:solidFill>
                  <a:schemeClr val="bg1">
                    <a:lumMod val="10000"/>
                  </a:schemeClr>
                </a:solidFill>
                <a:latin typeface="+mn-ea"/>
              </a:rPr>
              <a:t>のみ</a:t>
            </a:r>
            <a:r>
              <a:rPr kumimoji="1" lang="en-US" altLang="ja-JP" sz="1600" dirty="0">
                <a:solidFill>
                  <a:schemeClr val="bg1">
                    <a:lumMod val="10000"/>
                  </a:schemeClr>
                </a:solidFill>
                <a:latin typeface="+mn-ea"/>
              </a:rPr>
              <a:t>)</a:t>
            </a:r>
          </a:p>
        </p:txBody>
      </p:sp>
      <p:sp>
        <p:nvSpPr>
          <p:cNvPr id="125" name="テキスト ボックス 124">
            <a:extLst>
              <a:ext uri="{FF2B5EF4-FFF2-40B4-BE49-F238E27FC236}">
                <a16:creationId xmlns:a16="http://schemas.microsoft.com/office/drawing/2014/main" id="{7F884440-193B-49C2-B3CF-A907081D4BF2}"/>
              </a:ext>
            </a:extLst>
          </p:cNvPr>
          <p:cNvSpPr txBox="1"/>
          <p:nvPr/>
        </p:nvSpPr>
        <p:spPr>
          <a:xfrm>
            <a:off x="79200" y="4943535"/>
            <a:ext cx="2217420" cy="830997"/>
          </a:xfrm>
          <a:prstGeom prst="rect">
            <a:avLst/>
          </a:prstGeom>
          <a:noFill/>
        </p:spPr>
        <p:txBody>
          <a:bodyPr wrap="square" rtlCol="0">
            <a:spAutoFit/>
          </a:bodyPr>
          <a:lstStyle/>
          <a:p>
            <a:r>
              <a:rPr kumimoji="1" lang="en-US" altLang="ja-JP" sz="1600" dirty="0">
                <a:solidFill>
                  <a:schemeClr val="bg1">
                    <a:lumMod val="10000"/>
                  </a:schemeClr>
                </a:solidFill>
                <a:latin typeface="+mn-ea"/>
              </a:rPr>
              <a:t>TEMPEST-D</a:t>
            </a:r>
          </a:p>
          <a:p>
            <a:r>
              <a:rPr kumimoji="1" lang="en-US" altLang="ja-JP" sz="1600" dirty="0">
                <a:solidFill>
                  <a:schemeClr val="bg1">
                    <a:lumMod val="10000"/>
                  </a:schemeClr>
                </a:solidFill>
                <a:latin typeface="+mn-ea"/>
              </a:rPr>
              <a:t> (2018)</a:t>
            </a:r>
          </a:p>
          <a:p>
            <a:r>
              <a:rPr lang="ja-JP" altLang="en-US" sz="1600" dirty="0">
                <a:solidFill>
                  <a:schemeClr val="bg1">
                    <a:lumMod val="10000"/>
                  </a:schemeClr>
                </a:solidFill>
                <a:latin typeface="+mn-ea"/>
              </a:rPr>
              <a:t>質量：</a:t>
            </a:r>
            <a:r>
              <a:rPr lang="en-US" altLang="ja-JP" sz="1600" dirty="0">
                <a:solidFill>
                  <a:srgbClr val="FF0000"/>
                </a:solidFill>
                <a:latin typeface="+mn-ea"/>
              </a:rPr>
              <a:t>14kg</a:t>
            </a:r>
          </a:p>
        </p:txBody>
      </p:sp>
      <p:sp>
        <p:nvSpPr>
          <p:cNvPr id="206" name="円弧 205">
            <a:extLst>
              <a:ext uri="{FF2B5EF4-FFF2-40B4-BE49-F238E27FC236}">
                <a16:creationId xmlns:a16="http://schemas.microsoft.com/office/drawing/2014/main" id="{F7E147A0-4D2D-43A8-AC6E-094C6DC328B5}"/>
              </a:ext>
            </a:extLst>
          </p:cNvPr>
          <p:cNvSpPr/>
          <p:nvPr/>
        </p:nvSpPr>
        <p:spPr>
          <a:xfrm rot="16200000">
            <a:off x="3253205" y="4271119"/>
            <a:ext cx="322447" cy="360000"/>
          </a:xfrm>
          <a:prstGeom prst="arc">
            <a:avLst>
              <a:gd name="adj1" fmla="val 8548970"/>
              <a:gd name="adj2" fmla="val 7640432"/>
            </a:avLst>
          </a:prstGeom>
          <a:ln w="25400">
            <a:solidFill>
              <a:schemeClr val="accent1">
                <a:lumMod val="60000"/>
                <a:lumOff val="40000"/>
              </a:schemeClr>
            </a:solidFill>
            <a:prstDash val="sysDash"/>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8" name="直線コネクタ 207">
            <a:extLst>
              <a:ext uri="{FF2B5EF4-FFF2-40B4-BE49-F238E27FC236}">
                <a16:creationId xmlns:a16="http://schemas.microsoft.com/office/drawing/2014/main" id="{8A2BECFB-7408-405F-87D7-4E17F33914B3}"/>
              </a:ext>
            </a:extLst>
          </p:cNvPr>
          <p:cNvCxnSpPr>
            <a:cxnSpLocks/>
          </p:cNvCxnSpPr>
          <p:nvPr/>
        </p:nvCxnSpPr>
        <p:spPr>
          <a:xfrm>
            <a:off x="3406750" y="4388475"/>
            <a:ext cx="272148" cy="329734"/>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09" name="直線コネクタ 208">
            <a:extLst>
              <a:ext uri="{FF2B5EF4-FFF2-40B4-BE49-F238E27FC236}">
                <a16:creationId xmlns:a16="http://schemas.microsoft.com/office/drawing/2014/main" id="{B3B9F78B-C5BF-49A6-BD43-DFE5BA43D43E}"/>
              </a:ext>
            </a:extLst>
          </p:cNvPr>
          <p:cNvCxnSpPr>
            <a:cxnSpLocks/>
          </p:cNvCxnSpPr>
          <p:nvPr/>
        </p:nvCxnSpPr>
        <p:spPr>
          <a:xfrm flipH="1">
            <a:off x="3173446" y="4396197"/>
            <a:ext cx="240983" cy="322012"/>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12" name="テキスト ボックス 211">
            <a:extLst>
              <a:ext uri="{FF2B5EF4-FFF2-40B4-BE49-F238E27FC236}">
                <a16:creationId xmlns:a16="http://schemas.microsoft.com/office/drawing/2014/main" id="{518203D5-E2CE-4D05-9B68-C3A5BD818248}"/>
              </a:ext>
            </a:extLst>
          </p:cNvPr>
          <p:cNvSpPr txBox="1"/>
          <p:nvPr/>
        </p:nvSpPr>
        <p:spPr>
          <a:xfrm>
            <a:off x="3852008" y="4309860"/>
            <a:ext cx="933988" cy="646331"/>
          </a:xfrm>
          <a:prstGeom prst="rect">
            <a:avLst/>
          </a:prstGeom>
          <a:solidFill>
            <a:schemeClr val="accent6">
              <a:lumMod val="40000"/>
              <a:lumOff val="60000"/>
            </a:schemeClr>
          </a:solidFill>
        </p:spPr>
        <p:txBody>
          <a:bodyPr wrap="square" rtlCol="0">
            <a:spAutoFit/>
          </a:bodyPr>
          <a:lstStyle/>
          <a:p>
            <a:r>
              <a:rPr kumimoji="1" lang="ja-JP" altLang="en-US" dirty="0"/>
              <a:t>走査系簡素化</a:t>
            </a:r>
          </a:p>
        </p:txBody>
      </p:sp>
      <p:sp>
        <p:nvSpPr>
          <p:cNvPr id="214" name="テキスト ボックス 213">
            <a:extLst>
              <a:ext uri="{FF2B5EF4-FFF2-40B4-BE49-F238E27FC236}">
                <a16:creationId xmlns:a16="http://schemas.microsoft.com/office/drawing/2014/main" id="{BCA536A6-43AC-4EF7-8F80-87786716795D}"/>
              </a:ext>
            </a:extLst>
          </p:cNvPr>
          <p:cNvSpPr txBox="1"/>
          <p:nvPr/>
        </p:nvSpPr>
        <p:spPr>
          <a:xfrm>
            <a:off x="1447402" y="5031419"/>
            <a:ext cx="652181" cy="646331"/>
          </a:xfrm>
          <a:prstGeom prst="rect">
            <a:avLst/>
          </a:prstGeom>
          <a:solidFill>
            <a:schemeClr val="accent6">
              <a:lumMod val="40000"/>
              <a:lumOff val="60000"/>
            </a:schemeClr>
          </a:solidFill>
        </p:spPr>
        <p:txBody>
          <a:bodyPr wrap="square" rtlCol="0">
            <a:spAutoFit/>
          </a:bodyPr>
          <a:lstStyle/>
          <a:p>
            <a:r>
              <a:rPr kumimoji="1" lang="ja-JP" altLang="en-US" dirty="0"/>
              <a:t>高度</a:t>
            </a:r>
            <a:endParaRPr kumimoji="1" lang="en-US" altLang="ja-JP" dirty="0"/>
          </a:p>
          <a:p>
            <a:r>
              <a:rPr kumimoji="1" lang="ja-JP" altLang="en-US" dirty="0"/>
              <a:t>低下</a:t>
            </a:r>
          </a:p>
        </p:txBody>
      </p:sp>
      <p:sp>
        <p:nvSpPr>
          <p:cNvPr id="106" name="テキスト プレースホルダー 3">
            <a:extLst>
              <a:ext uri="{FF2B5EF4-FFF2-40B4-BE49-F238E27FC236}">
                <a16:creationId xmlns:a16="http://schemas.microsoft.com/office/drawing/2014/main" id="{A0CA550C-A3F3-4008-9B9B-0D3814784468}"/>
              </a:ext>
            </a:extLst>
          </p:cNvPr>
          <p:cNvSpPr>
            <a:spLocks noGrp="1"/>
          </p:cNvSpPr>
          <p:nvPr>
            <p:ph type="body" sz="quarter" idx="11"/>
          </p:nvPr>
        </p:nvSpPr>
        <p:spPr/>
        <p:txBody>
          <a:bodyPr>
            <a:noAutofit/>
          </a:bodyPr>
          <a:lstStyle/>
          <a:p>
            <a:r>
              <a:rPr kumimoji="1" lang="ja-JP" altLang="en-US" sz="2800" dirty="0"/>
              <a:t>小型化例</a:t>
            </a:r>
            <a:r>
              <a:rPr kumimoji="1" lang="en-US" altLang="ja-JP" sz="2800" dirty="0"/>
              <a:t>2:</a:t>
            </a:r>
            <a:r>
              <a:rPr kumimoji="1" lang="ja-JP" altLang="en-US" sz="2800" dirty="0"/>
              <a:t>マイクロ波</a:t>
            </a:r>
            <a:r>
              <a:rPr lang="ja-JP" altLang="en-US" sz="2800" dirty="0"/>
              <a:t>サウンダ</a:t>
            </a:r>
            <a:r>
              <a:rPr kumimoji="1" lang="en-US" altLang="ja-JP" sz="2800" dirty="0"/>
              <a:t>(TEMPEST-D)</a:t>
            </a:r>
            <a:endParaRPr kumimoji="1" lang="ja-JP" altLang="en-US" sz="2800" dirty="0"/>
          </a:p>
        </p:txBody>
      </p:sp>
      <p:sp>
        <p:nvSpPr>
          <p:cNvPr id="108" name="テキスト ボックス 107">
            <a:extLst>
              <a:ext uri="{FF2B5EF4-FFF2-40B4-BE49-F238E27FC236}">
                <a16:creationId xmlns:a16="http://schemas.microsoft.com/office/drawing/2014/main" id="{F39BD93B-A9B4-4E3D-84E2-7F499858ECCD}"/>
              </a:ext>
            </a:extLst>
          </p:cNvPr>
          <p:cNvSpPr txBox="1"/>
          <p:nvPr/>
        </p:nvSpPr>
        <p:spPr>
          <a:xfrm>
            <a:off x="2670237" y="1472155"/>
            <a:ext cx="2458692" cy="338554"/>
          </a:xfrm>
          <a:prstGeom prst="rect">
            <a:avLst/>
          </a:prstGeom>
          <a:noFill/>
        </p:spPr>
        <p:txBody>
          <a:bodyPr wrap="square">
            <a:spAutoFit/>
          </a:bodyPr>
          <a:lstStyle/>
          <a:p>
            <a:r>
              <a:rPr lang="ja-JP" altLang="en-US" sz="1600" dirty="0">
                <a:latin typeface="+mn-ea"/>
              </a:rPr>
              <a:t>クロストラック走査</a:t>
            </a:r>
            <a:endParaRPr kumimoji="1" lang="en-US" altLang="ja-JP" sz="1600" dirty="0">
              <a:latin typeface="+mn-ea"/>
            </a:endParaRPr>
          </a:p>
        </p:txBody>
      </p:sp>
      <p:grpSp>
        <p:nvGrpSpPr>
          <p:cNvPr id="24" name="グループ化 23">
            <a:extLst>
              <a:ext uri="{FF2B5EF4-FFF2-40B4-BE49-F238E27FC236}">
                <a16:creationId xmlns:a16="http://schemas.microsoft.com/office/drawing/2014/main" id="{883735BA-84B5-440C-9933-97BE67E13D26}"/>
              </a:ext>
            </a:extLst>
          </p:cNvPr>
          <p:cNvGrpSpPr/>
          <p:nvPr/>
        </p:nvGrpSpPr>
        <p:grpSpPr>
          <a:xfrm>
            <a:off x="3198219" y="1775751"/>
            <a:ext cx="1121577" cy="747101"/>
            <a:chOff x="3290511" y="2416635"/>
            <a:chExt cx="1121577" cy="794719"/>
          </a:xfrm>
        </p:grpSpPr>
        <p:sp>
          <p:nvSpPr>
            <p:cNvPr id="177" name="円弧 176">
              <a:extLst>
                <a:ext uri="{FF2B5EF4-FFF2-40B4-BE49-F238E27FC236}">
                  <a16:creationId xmlns:a16="http://schemas.microsoft.com/office/drawing/2014/main" id="{843A7DF3-EBF9-484E-8DB5-8C3803209098}"/>
                </a:ext>
              </a:extLst>
            </p:cNvPr>
            <p:cNvSpPr/>
            <p:nvPr/>
          </p:nvSpPr>
          <p:spPr>
            <a:xfrm rot="16200000">
              <a:off x="3426286" y="2447928"/>
              <a:ext cx="360000" cy="360000"/>
            </a:xfrm>
            <a:prstGeom prst="arc">
              <a:avLst>
                <a:gd name="adj1" fmla="val 13285877"/>
                <a:gd name="adj2" fmla="val 7640432"/>
              </a:avLst>
            </a:prstGeom>
            <a:ln w="25400">
              <a:solidFill>
                <a:schemeClr val="tx1"/>
              </a:solidFill>
              <a:prstDash val="sysDash"/>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8" name="円弧 177">
              <a:extLst>
                <a:ext uri="{FF2B5EF4-FFF2-40B4-BE49-F238E27FC236}">
                  <a16:creationId xmlns:a16="http://schemas.microsoft.com/office/drawing/2014/main" id="{8F9EE2FB-E351-4D45-8F8B-3E48FA91ED6E}"/>
                </a:ext>
              </a:extLst>
            </p:cNvPr>
            <p:cNvSpPr/>
            <p:nvPr/>
          </p:nvSpPr>
          <p:spPr>
            <a:xfrm rot="3397793">
              <a:off x="3426286" y="2466608"/>
              <a:ext cx="360000" cy="360000"/>
            </a:xfrm>
            <a:prstGeom prst="arc">
              <a:avLst>
                <a:gd name="adj1" fmla="val 20041526"/>
                <a:gd name="adj2" fmla="val 5049810"/>
              </a:avLst>
            </a:prstGeom>
            <a:ln w="25400">
              <a:solidFill>
                <a:srgbClr val="FF0000"/>
              </a:solidFill>
              <a:prstDash val="sysDash"/>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99" name="直線コネクタ 198">
              <a:extLst>
                <a:ext uri="{FF2B5EF4-FFF2-40B4-BE49-F238E27FC236}">
                  <a16:creationId xmlns:a16="http://schemas.microsoft.com/office/drawing/2014/main" id="{5DE989B1-8C68-478F-92C4-815DC7F5BD49}"/>
                </a:ext>
              </a:extLst>
            </p:cNvPr>
            <p:cNvCxnSpPr>
              <a:cxnSpLocks/>
            </p:cNvCxnSpPr>
            <p:nvPr/>
          </p:nvCxnSpPr>
          <p:spPr>
            <a:xfrm>
              <a:off x="3598607" y="2557989"/>
              <a:ext cx="272148" cy="368135"/>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01" name="直線コネクタ 200">
              <a:extLst>
                <a:ext uri="{FF2B5EF4-FFF2-40B4-BE49-F238E27FC236}">
                  <a16:creationId xmlns:a16="http://schemas.microsoft.com/office/drawing/2014/main" id="{402D946D-D095-4909-B1AF-51C6018CC6E9}"/>
                </a:ext>
              </a:extLst>
            </p:cNvPr>
            <p:cNvCxnSpPr>
              <a:cxnSpLocks/>
            </p:cNvCxnSpPr>
            <p:nvPr/>
          </p:nvCxnSpPr>
          <p:spPr>
            <a:xfrm flipH="1">
              <a:off x="3365303" y="2566610"/>
              <a:ext cx="240983" cy="359514"/>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195" name="テキスト ボックス 194">
              <a:extLst>
                <a:ext uri="{FF2B5EF4-FFF2-40B4-BE49-F238E27FC236}">
                  <a16:creationId xmlns:a16="http://schemas.microsoft.com/office/drawing/2014/main" id="{30B68402-C591-45C0-B805-EC2586BFD458}"/>
                </a:ext>
              </a:extLst>
            </p:cNvPr>
            <p:cNvSpPr txBox="1"/>
            <p:nvPr/>
          </p:nvSpPr>
          <p:spPr>
            <a:xfrm>
              <a:off x="3290511" y="2842022"/>
              <a:ext cx="646331" cy="369332"/>
            </a:xfrm>
            <a:prstGeom prst="rect">
              <a:avLst/>
            </a:prstGeom>
            <a:noFill/>
          </p:spPr>
          <p:txBody>
            <a:bodyPr wrap="none" rtlCol="0">
              <a:spAutoFit/>
            </a:bodyPr>
            <a:lstStyle/>
            <a:p>
              <a:r>
                <a:rPr kumimoji="1" lang="ja-JP" altLang="en-US" dirty="0">
                  <a:solidFill>
                    <a:srgbClr val="FF0000"/>
                  </a:solidFill>
                </a:rPr>
                <a:t>低速</a:t>
              </a:r>
              <a:endParaRPr kumimoji="1" lang="en-US" altLang="ja-JP" dirty="0">
                <a:solidFill>
                  <a:srgbClr val="FF0000"/>
                </a:solidFill>
              </a:endParaRPr>
            </a:p>
          </p:txBody>
        </p:sp>
        <p:sp>
          <p:nvSpPr>
            <p:cNvPr id="196" name="テキスト ボックス 195">
              <a:extLst>
                <a:ext uri="{FF2B5EF4-FFF2-40B4-BE49-F238E27FC236}">
                  <a16:creationId xmlns:a16="http://schemas.microsoft.com/office/drawing/2014/main" id="{A2E95114-5C8B-4CAF-8965-F33FA8E36374}"/>
                </a:ext>
              </a:extLst>
            </p:cNvPr>
            <p:cNvSpPr txBox="1"/>
            <p:nvPr/>
          </p:nvSpPr>
          <p:spPr>
            <a:xfrm>
              <a:off x="3765757" y="2416635"/>
              <a:ext cx="646331" cy="369332"/>
            </a:xfrm>
            <a:prstGeom prst="rect">
              <a:avLst/>
            </a:prstGeom>
            <a:noFill/>
          </p:spPr>
          <p:txBody>
            <a:bodyPr wrap="none" rtlCol="0">
              <a:spAutoFit/>
            </a:bodyPr>
            <a:lstStyle/>
            <a:p>
              <a:r>
                <a:rPr kumimoji="1" lang="ja-JP" altLang="en-US" dirty="0"/>
                <a:t>高速</a:t>
              </a:r>
              <a:endParaRPr kumimoji="1" lang="en-US" altLang="ja-JP" dirty="0"/>
            </a:p>
          </p:txBody>
        </p:sp>
      </p:grpSp>
      <p:grpSp>
        <p:nvGrpSpPr>
          <p:cNvPr id="5" name="グループ化 4">
            <a:extLst>
              <a:ext uri="{FF2B5EF4-FFF2-40B4-BE49-F238E27FC236}">
                <a16:creationId xmlns:a16="http://schemas.microsoft.com/office/drawing/2014/main" id="{F9844559-7A40-4E31-8DFB-6591FC175E56}"/>
              </a:ext>
            </a:extLst>
          </p:cNvPr>
          <p:cNvGrpSpPr/>
          <p:nvPr/>
        </p:nvGrpSpPr>
        <p:grpSpPr>
          <a:xfrm>
            <a:off x="1380385" y="1851858"/>
            <a:ext cx="3588630" cy="2152212"/>
            <a:chOff x="1258773" y="1851716"/>
            <a:chExt cx="3588630" cy="2152212"/>
          </a:xfrm>
        </p:grpSpPr>
        <p:sp>
          <p:nvSpPr>
            <p:cNvPr id="174" name="テキスト ボックス 173">
              <a:extLst>
                <a:ext uri="{FF2B5EF4-FFF2-40B4-BE49-F238E27FC236}">
                  <a16:creationId xmlns:a16="http://schemas.microsoft.com/office/drawing/2014/main" id="{BAF55265-C33D-472C-AEFE-37CD329DCD0D}"/>
                </a:ext>
              </a:extLst>
            </p:cNvPr>
            <p:cNvSpPr txBox="1"/>
            <p:nvPr/>
          </p:nvSpPr>
          <p:spPr>
            <a:xfrm>
              <a:off x="1258773" y="3346138"/>
              <a:ext cx="1338134" cy="646331"/>
            </a:xfrm>
            <a:prstGeom prst="rect">
              <a:avLst/>
            </a:prstGeom>
            <a:noFill/>
          </p:spPr>
          <p:txBody>
            <a:bodyPr wrap="square" rtlCol="0">
              <a:spAutoFit/>
            </a:bodyPr>
            <a:lstStyle/>
            <a:p>
              <a:r>
                <a:rPr lang="en-US" altLang="ja-JP" dirty="0" err="1">
                  <a:solidFill>
                    <a:schemeClr val="bg1">
                      <a:lumMod val="10000"/>
                    </a:schemeClr>
                  </a:solidFill>
                </a:rPr>
                <a:t>FootPrint</a:t>
              </a:r>
              <a:r>
                <a:rPr lang="en-US" altLang="ja-JP" dirty="0">
                  <a:solidFill>
                    <a:schemeClr val="bg1">
                      <a:lumMod val="10000"/>
                    </a:schemeClr>
                  </a:solidFill>
                </a:rPr>
                <a:t>:</a:t>
              </a:r>
            </a:p>
            <a:p>
              <a:r>
                <a:rPr kumimoji="1" lang="en-US" altLang="ja-JP" dirty="0">
                  <a:solidFill>
                    <a:srgbClr val="FF0000"/>
                  </a:solidFill>
                </a:rPr>
                <a:t>18km</a:t>
              </a:r>
              <a:endParaRPr kumimoji="1" lang="ja-JP" altLang="en-US" dirty="0">
                <a:solidFill>
                  <a:srgbClr val="FF0000"/>
                </a:solidFill>
              </a:endParaRPr>
            </a:p>
          </p:txBody>
        </p:sp>
        <p:grpSp>
          <p:nvGrpSpPr>
            <p:cNvPr id="168" name="グループ化 167">
              <a:extLst>
                <a:ext uri="{FF2B5EF4-FFF2-40B4-BE49-F238E27FC236}">
                  <a16:creationId xmlns:a16="http://schemas.microsoft.com/office/drawing/2014/main" id="{161E4BD2-272F-4ED3-8DFD-E50A1FE383FE}"/>
                </a:ext>
              </a:extLst>
            </p:cNvPr>
            <p:cNvGrpSpPr/>
            <p:nvPr/>
          </p:nvGrpSpPr>
          <p:grpSpPr>
            <a:xfrm>
              <a:off x="2340961" y="2946929"/>
              <a:ext cx="1253274" cy="916541"/>
              <a:chOff x="4235378" y="2536301"/>
              <a:chExt cx="1714031" cy="1253501"/>
            </a:xfrm>
          </p:grpSpPr>
          <p:grpSp>
            <p:nvGrpSpPr>
              <p:cNvPr id="147" name="グループ化 146">
                <a:extLst>
                  <a:ext uri="{FF2B5EF4-FFF2-40B4-BE49-F238E27FC236}">
                    <a16:creationId xmlns:a16="http://schemas.microsoft.com/office/drawing/2014/main" id="{E71C70F1-3EDB-4992-9C3D-0278582F7453}"/>
                  </a:ext>
                </a:extLst>
              </p:cNvPr>
              <p:cNvGrpSpPr/>
              <p:nvPr/>
            </p:nvGrpSpPr>
            <p:grpSpPr>
              <a:xfrm>
                <a:off x="4235378" y="3306752"/>
                <a:ext cx="668413" cy="483050"/>
                <a:chOff x="4235378" y="3306752"/>
                <a:chExt cx="946765" cy="686579"/>
              </a:xfrm>
            </p:grpSpPr>
            <p:grpSp>
              <p:nvGrpSpPr>
                <p:cNvPr id="146" name="グループ化 145">
                  <a:extLst>
                    <a:ext uri="{FF2B5EF4-FFF2-40B4-BE49-F238E27FC236}">
                      <a16:creationId xmlns:a16="http://schemas.microsoft.com/office/drawing/2014/main" id="{64E898C7-01CE-404F-AA25-001E7FC9DB57}"/>
                    </a:ext>
                  </a:extLst>
                </p:cNvPr>
                <p:cNvGrpSpPr/>
                <p:nvPr/>
              </p:nvGrpSpPr>
              <p:grpSpPr>
                <a:xfrm>
                  <a:off x="4346627" y="3306752"/>
                  <a:ext cx="835516" cy="603813"/>
                  <a:chOff x="4346627" y="3306752"/>
                  <a:chExt cx="835516" cy="603813"/>
                </a:xfrm>
              </p:grpSpPr>
              <p:sp>
                <p:nvSpPr>
                  <p:cNvPr id="136" name="楕円 135">
                    <a:extLst>
                      <a:ext uri="{FF2B5EF4-FFF2-40B4-BE49-F238E27FC236}">
                        <a16:creationId xmlns:a16="http://schemas.microsoft.com/office/drawing/2014/main" id="{EABB9FE4-4182-4CB0-84C4-2995F3953768}"/>
                      </a:ext>
                    </a:extLst>
                  </p:cNvPr>
                  <p:cNvSpPr/>
                  <p:nvPr/>
                </p:nvSpPr>
                <p:spPr>
                  <a:xfrm>
                    <a:off x="5014123" y="3306752"/>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楕円 136">
                    <a:extLst>
                      <a:ext uri="{FF2B5EF4-FFF2-40B4-BE49-F238E27FC236}">
                        <a16:creationId xmlns:a16="http://schemas.microsoft.com/office/drawing/2014/main" id="{7FC15954-346D-4EB2-B2B5-4A128428805A}"/>
                      </a:ext>
                    </a:extLst>
                  </p:cNvPr>
                  <p:cNvSpPr/>
                  <p:nvPr/>
                </p:nvSpPr>
                <p:spPr>
                  <a:xfrm>
                    <a:off x="4902872" y="3389520"/>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137">
                    <a:extLst>
                      <a:ext uri="{FF2B5EF4-FFF2-40B4-BE49-F238E27FC236}">
                        <a16:creationId xmlns:a16="http://schemas.microsoft.com/office/drawing/2014/main" id="{493F7F85-6882-4E1C-B9C8-888490F0BD3A}"/>
                      </a:ext>
                    </a:extLst>
                  </p:cNvPr>
                  <p:cNvSpPr/>
                  <p:nvPr/>
                </p:nvSpPr>
                <p:spPr>
                  <a:xfrm>
                    <a:off x="4791623" y="3472288"/>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138">
                    <a:extLst>
                      <a:ext uri="{FF2B5EF4-FFF2-40B4-BE49-F238E27FC236}">
                        <a16:creationId xmlns:a16="http://schemas.microsoft.com/office/drawing/2014/main" id="{0AF62638-F901-4A7B-8BEB-A9F87CCA405C}"/>
                      </a:ext>
                    </a:extLst>
                  </p:cNvPr>
                  <p:cNvSpPr/>
                  <p:nvPr/>
                </p:nvSpPr>
                <p:spPr>
                  <a:xfrm>
                    <a:off x="4680374" y="3555056"/>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楕円 139">
                    <a:extLst>
                      <a:ext uri="{FF2B5EF4-FFF2-40B4-BE49-F238E27FC236}">
                        <a16:creationId xmlns:a16="http://schemas.microsoft.com/office/drawing/2014/main" id="{5836011C-F56D-4073-AE01-FEB964DB31F6}"/>
                      </a:ext>
                    </a:extLst>
                  </p:cNvPr>
                  <p:cNvSpPr/>
                  <p:nvPr/>
                </p:nvSpPr>
                <p:spPr>
                  <a:xfrm>
                    <a:off x="4569125" y="3637824"/>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楕円 140">
                    <a:extLst>
                      <a:ext uri="{FF2B5EF4-FFF2-40B4-BE49-F238E27FC236}">
                        <a16:creationId xmlns:a16="http://schemas.microsoft.com/office/drawing/2014/main" id="{91A5EBDC-C7A0-4278-9539-D0F53C5C7432}"/>
                      </a:ext>
                    </a:extLst>
                  </p:cNvPr>
                  <p:cNvSpPr/>
                  <p:nvPr/>
                </p:nvSpPr>
                <p:spPr>
                  <a:xfrm>
                    <a:off x="4457876" y="3720592"/>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楕円 141">
                    <a:extLst>
                      <a:ext uri="{FF2B5EF4-FFF2-40B4-BE49-F238E27FC236}">
                        <a16:creationId xmlns:a16="http://schemas.microsoft.com/office/drawing/2014/main" id="{3FEE1A2A-340D-431B-8CBD-1CC04C6E9B12}"/>
                      </a:ext>
                    </a:extLst>
                  </p:cNvPr>
                  <p:cNvSpPr/>
                  <p:nvPr/>
                </p:nvSpPr>
                <p:spPr>
                  <a:xfrm>
                    <a:off x="4346627" y="3803360"/>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3" name="楕円 142">
                  <a:extLst>
                    <a:ext uri="{FF2B5EF4-FFF2-40B4-BE49-F238E27FC236}">
                      <a16:creationId xmlns:a16="http://schemas.microsoft.com/office/drawing/2014/main" id="{11D22FCD-AFE4-42EE-B2DB-3303CD90F990}"/>
                    </a:ext>
                  </a:extLst>
                </p:cNvPr>
                <p:cNvSpPr/>
                <p:nvPr/>
              </p:nvSpPr>
              <p:spPr>
                <a:xfrm>
                  <a:off x="4235378" y="3886126"/>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8" name="グループ化 147">
                <a:extLst>
                  <a:ext uri="{FF2B5EF4-FFF2-40B4-BE49-F238E27FC236}">
                    <a16:creationId xmlns:a16="http://schemas.microsoft.com/office/drawing/2014/main" id="{03C1DFDC-5E3B-4D9B-802D-D99A52B271A5}"/>
                  </a:ext>
                </a:extLst>
              </p:cNvPr>
              <p:cNvGrpSpPr/>
              <p:nvPr/>
            </p:nvGrpSpPr>
            <p:grpSpPr>
              <a:xfrm>
                <a:off x="4867807" y="2838656"/>
                <a:ext cx="668413" cy="483050"/>
                <a:chOff x="4235378" y="3306752"/>
                <a:chExt cx="946765" cy="686579"/>
              </a:xfrm>
            </p:grpSpPr>
            <p:grpSp>
              <p:nvGrpSpPr>
                <p:cNvPr id="149" name="グループ化 148">
                  <a:extLst>
                    <a:ext uri="{FF2B5EF4-FFF2-40B4-BE49-F238E27FC236}">
                      <a16:creationId xmlns:a16="http://schemas.microsoft.com/office/drawing/2014/main" id="{FFAB0854-E6FD-4322-9595-E9B2C2479156}"/>
                    </a:ext>
                  </a:extLst>
                </p:cNvPr>
                <p:cNvGrpSpPr/>
                <p:nvPr/>
              </p:nvGrpSpPr>
              <p:grpSpPr>
                <a:xfrm>
                  <a:off x="4346627" y="3306752"/>
                  <a:ext cx="835516" cy="603813"/>
                  <a:chOff x="4346627" y="3306752"/>
                  <a:chExt cx="835516" cy="603813"/>
                </a:xfrm>
              </p:grpSpPr>
              <p:sp>
                <p:nvSpPr>
                  <p:cNvPr id="151" name="楕円 150">
                    <a:extLst>
                      <a:ext uri="{FF2B5EF4-FFF2-40B4-BE49-F238E27FC236}">
                        <a16:creationId xmlns:a16="http://schemas.microsoft.com/office/drawing/2014/main" id="{E0C0EA51-EA68-4E7F-8EC1-75B285D0CDF4}"/>
                      </a:ext>
                    </a:extLst>
                  </p:cNvPr>
                  <p:cNvSpPr/>
                  <p:nvPr/>
                </p:nvSpPr>
                <p:spPr>
                  <a:xfrm>
                    <a:off x="5014123" y="3306752"/>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楕円 151">
                    <a:extLst>
                      <a:ext uri="{FF2B5EF4-FFF2-40B4-BE49-F238E27FC236}">
                        <a16:creationId xmlns:a16="http://schemas.microsoft.com/office/drawing/2014/main" id="{97D5BE60-A0F7-4416-8713-B4605BE27071}"/>
                      </a:ext>
                    </a:extLst>
                  </p:cNvPr>
                  <p:cNvSpPr/>
                  <p:nvPr/>
                </p:nvSpPr>
                <p:spPr>
                  <a:xfrm>
                    <a:off x="4902872" y="3389520"/>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楕円 152">
                    <a:extLst>
                      <a:ext uri="{FF2B5EF4-FFF2-40B4-BE49-F238E27FC236}">
                        <a16:creationId xmlns:a16="http://schemas.microsoft.com/office/drawing/2014/main" id="{8C0B96D8-2A44-490B-9A1A-84A7C1A1B6EF}"/>
                      </a:ext>
                    </a:extLst>
                  </p:cNvPr>
                  <p:cNvSpPr/>
                  <p:nvPr/>
                </p:nvSpPr>
                <p:spPr>
                  <a:xfrm>
                    <a:off x="4791623" y="3472288"/>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楕円 153">
                    <a:extLst>
                      <a:ext uri="{FF2B5EF4-FFF2-40B4-BE49-F238E27FC236}">
                        <a16:creationId xmlns:a16="http://schemas.microsoft.com/office/drawing/2014/main" id="{B272476E-32A9-4713-8594-F77278A0FDE7}"/>
                      </a:ext>
                    </a:extLst>
                  </p:cNvPr>
                  <p:cNvSpPr/>
                  <p:nvPr/>
                </p:nvSpPr>
                <p:spPr>
                  <a:xfrm>
                    <a:off x="4680374" y="3555056"/>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楕円 154">
                    <a:extLst>
                      <a:ext uri="{FF2B5EF4-FFF2-40B4-BE49-F238E27FC236}">
                        <a16:creationId xmlns:a16="http://schemas.microsoft.com/office/drawing/2014/main" id="{49EA2A53-C05D-4BC5-A596-5BF6E4D32385}"/>
                      </a:ext>
                    </a:extLst>
                  </p:cNvPr>
                  <p:cNvSpPr/>
                  <p:nvPr/>
                </p:nvSpPr>
                <p:spPr>
                  <a:xfrm>
                    <a:off x="4569125" y="3637824"/>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楕円 155">
                    <a:extLst>
                      <a:ext uri="{FF2B5EF4-FFF2-40B4-BE49-F238E27FC236}">
                        <a16:creationId xmlns:a16="http://schemas.microsoft.com/office/drawing/2014/main" id="{B76B1043-30D1-4986-8F94-4FE1FFB8153B}"/>
                      </a:ext>
                    </a:extLst>
                  </p:cNvPr>
                  <p:cNvSpPr/>
                  <p:nvPr/>
                </p:nvSpPr>
                <p:spPr>
                  <a:xfrm>
                    <a:off x="4457876" y="3720592"/>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楕円 156">
                    <a:extLst>
                      <a:ext uri="{FF2B5EF4-FFF2-40B4-BE49-F238E27FC236}">
                        <a16:creationId xmlns:a16="http://schemas.microsoft.com/office/drawing/2014/main" id="{D31B70F4-A4A5-4F2A-AE64-A2BDF9602EF8}"/>
                      </a:ext>
                    </a:extLst>
                  </p:cNvPr>
                  <p:cNvSpPr/>
                  <p:nvPr/>
                </p:nvSpPr>
                <p:spPr>
                  <a:xfrm>
                    <a:off x="4346627" y="3803360"/>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0" name="楕円 149">
                  <a:extLst>
                    <a:ext uri="{FF2B5EF4-FFF2-40B4-BE49-F238E27FC236}">
                      <a16:creationId xmlns:a16="http://schemas.microsoft.com/office/drawing/2014/main" id="{CE0BCF31-2F23-4EF3-9558-364D7471005B}"/>
                    </a:ext>
                  </a:extLst>
                </p:cNvPr>
                <p:cNvSpPr/>
                <p:nvPr/>
              </p:nvSpPr>
              <p:spPr>
                <a:xfrm>
                  <a:off x="4235378" y="3886126"/>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4" name="楕円 163">
                <a:extLst>
                  <a:ext uri="{FF2B5EF4-FFF2-40B4-BE49-F238E27FC236}">
                    <a16:creationId xmlns:a16="http://schemas.microsoft.com/office/drawing/2014/main" id="{22EEB8A5-379F-4DF7-B419-941D197C5983}"/>
                  </a:ext>
                </a:extLst>
              </p:cNvPr>
              <p:cNvSpPr/>
              <p:nvPr/>
            </p:nvSpPr>
            <p:spPr>
              <a:xfrm>
                <a:off x="5830787" y="2536301"/>
                <a:ext cx="118622" cy="754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楕円 164">
                <a:extLst>
                  <a:ext uri="{FF2B5EF4-FFF2-40B4-BE49-F238E27FC236}">
                    <a16:creationId xmlns:a16="http://schemas.microsoft.com/office/drawing/2014/main" id="{FC9A9487-2EDA-4A91-8C1A-E59277A0022D}"/>
                  </a:ext>
                </a:extLst>
              </p:cNvPr>
              <p:cNvSpPr/>
              <p:nvPr/>
            </p:nvSpPr>
            <p:spPr>
              <a:xfrm>
                <a:off x="5748150" y="2596772"/>
                <a:ext cx="118622" cy="754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楕円 165">
                <a:extLst>
                  <a:ext uri="{FF2B5EF4-FFF2-40B4-BE49-F238E27FC236}">
                    <a16:creationId xmlns:a16="http://schemas.microsoft.com/office/drawing/2014/main" id="{D54E81C8-6670-46E1-A506-D478015B99AB}"/>
                  </a:ext>
                </a:extLst>
              </p:cNvPr>
              <p:cNvSpPr/>
              <p:nvPr/>
            </p:nvSpPr>
            <p:spPr>
              <a:xfrm>
                <a:off x="5665512" y="2657243"/>
                <a:ext cx="118622" cy="754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楕円 166">
                <a:extLst>
                  <a:ext uri="{FF2B5EF4-FFF2-40B4-BE49-F238E27FC236}">
                    <a16:creationId xmlns:a16="http://schemas.microsoft.com/office/drawing/2014/main" id="{396DF30D-98AD-466E-A040-835F7885A8CC}"/>
                  </a:ext>
                </a:extLst>
              </p:cNvPr>
              <p:cNvSpPr/>
              <p:nvPr/>
            </p:nvSpPr>
            <p:spPr>
              <a:xfrm>
                <a:off x="5582874" y="2717714"/>
                <a:ext cx="118622" cy="754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楕円 159">
                <a:extLst>
                  <a:ext uri="{FF2B5EF4-FFF2-40B4-BE49-F238E27FC236}">
                    <a16:creationId xmlns:a16="http://schemas.microsoft.com/office/drawing/2014/main" id="{C46D1554-6C8C-416D-8F2A-E1AD45F3FC39}"/>
                  </a:ext>
                </a:extLst>
              </p:cNvPr>
              <p:cNvSpPr/>
              <p:nvPr/>
            </p:nvSpPr>
            <p:spPr>
              <a:xfrm>
                <a:off x="5500236" y="2778185"/>
                <a:ext cx="118622" cy="754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9" name="直線コネクタ 168">
              <a:extLst>
                <a:ext uri="{FF2B5EF4-FFF2-40B4-BE49-F238E27FC236}">
                  <a16:creationId xmlns:a16="http://schemas.microsoft.com/office/drawing/2014/main" id="{466EC7A7-D4A2-48CE-99F1-E9F991A45AC6}"/>
                </a:ext>
              </a:extLst>
            </p:cNvPr>
            <p:cNvCxnSpPr>
              <a:cxnSpLocks/>
              <a:stCxn id="134" idx="1"/>
              <a:endCxn id="143" idx="3"/>
            </p:cNvCxnSpPr>
            <p:nvPr/>
          </p:nvCxnSpPr>
          <p:spPr>
            <a:xfrm flipH="1">
              <a:off x="2353663" y="2138072"/>
              <a:ext cx="596752" cy="1717321"/>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56" name="フリーフォーム: 図形 55">
              <a:extLst>
                <a:ext uri="{FF2B5EF4-FFF2-40B4-BE49-F238E27FC236}">
                  <a16:creationId xmlns:a16="http://schemas.microsoft.com/office/drawing/2014/main" id="{AC3C2351-B2BA-43D1-94DC-92433BFF262F}"/>
                </a:ext>
              </a:extLst>
            </p:cNvPr>
            <p:cNvSpPr/>
            <p:nvPr/>
          </p:nvSpPr>
          <p:spPr>
            <a:xfrm>
              <a:off x="3283476" y="3374161"/>
              <a:ext cx="401196" cy="207355"/>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3" name="テキスト ボックス 72">
              <a:extLst>
                <a:ext uri="{FF2B5EF4-FFF2-40B4-BE49-F238E27FC236}">
                  <a16:creationId xmlns:a16="http://schemas.microsoft.com/office/drawing/2014/main" id="{51D478E8-12A0-48A2-B422-13588794C22D}"/>
                </a:ext>
              </a:extLst>
            </p:cNvPr>
            <p:cNvSpPr txBox="1"/>
            <p:nvPr/>
          </p:nvSpPr>
          <p:spPr>
            <a:xfrm>
              <a:off x="3963829" y="2823140"/>
              <a:ext cx="447558" cy="369332"/>
            </a:xfrm>
            <a:prstGeom prst="rect">
              <a:avLst/>
            </a:prstGeom>
            <a:noFill/>
          </p:spPr>
          <p:txBody>
            <a:bodyPr wrap="none" rtlCol="0">
              <a:spAutoFit/>
            </a:bodyPr>
            <a:lstStyle/>
            <a:p>
              <a:r>
                <a:rPr lang="en-US" altLang="ja-JP" dirty="0"/>
                <a:t>C</a:t>
              </a:r>
              <a:r>
                <a:rPr kumimoji="1" lang="en-US" altLang="ja-JP" dirty="0"/>
                <a:t>T</a:t>
              </a:r>
              <a:endParaRPr kumimoji="1" lang="ja-JP" altLang="en-US" dirty="0"/>
            </a:p>
          </p:txBody>
        </p:sp>
        <p:sp>
          <p:nvSpPr>
            <p:cNvPr id="74" name="テキスト ボックス 73">
              <a:extLst>
                <a:ext uri="{FF2B5EF4-FFF2-40B4-BE49-F238E27FC236}">
                  <a16:creationId xmlns:a16="http://schemas.microsoft.com/office/drawing/2014/main" id="{867CB51E-982D-412B-A8A9-8FCF69C68387}"/>
                </a:ext>
              </a:extLst>
            </p:cNvPr>
            <p:cNvSpPr txBox="1"/>
            <p:nvPr/>
          </p:nvSpPr>
          <p:spPr>
            <a:xfrm>
              <a:off x="3681484" y="3315012"/>
              <a:ext cx="437427" cy="369332"/>
            </a:xfrm>
            <a:prstGeom prst="rect">
              <a:avLst/>
            </a:prstGeom>
            <a:noFill/>
          </p:spPr>
          <p:txBody>
            <a:bodyPr wrap="square" rtlCol="0">
              <a:spAutoFit/>
            </a:bodyPr>
            <a:lstStyle/>
            <a:p>
              <a:r>
                <a:rPr kumimoji="1" lang="en-US" altLang="ja-JP" dirty="0"/>
                <a:t>AT</a:t>
              </a:r>
              <a:endParaRPr kumimoji="1" lang="ja-JP" altLang="en-US" dirty="0"/>
            </a:p>
          </p:txBody>
        </p:sp>
        <p:grpSp>
          <p:nvGrpSpPr>
            <p:cNvPr id="129" name="グループ化 128">
              <a:extLst>
                <a:ext uri="{FF2B5EF4-FFF2-40B4-BE49-F238E27FC236}">
                  <a16:creationId xmlns:a16="http://schemas.microsoft.com/office/drawing/2014/main" id="{7B3D4E45-617D-4CDD-98C6-342795B3C356}"/>
                </a:ext>
              </a:extLst>
            </p:cNvPr>
            <p:cNvGrpSpPr/>
            <p:nvPr/>
          </p:nvGrpSpPr>
          <p:grpSpPr>
            <a:xfrm rot="323839">
              <a:off x="2628219" y="1851716"/>
              <a:ext cx="489811" cy="366837"/>
              <a:chOff x="3541114" y="3181613"/>
              <a:chExt cx="357119" cy="273148"/>
            </a:xfrm>
          </p:grpSpPr>
          <p:sp>
            <p:nvSpPr>
              <p:cNvPr id="130" name="円柱 129">
                <a:extLst>
                  <a:ext uri="{FF2B5EF4-FFF2-40B4-BE49-F238E27FC236}">
                    <a16:creationId xmlns:a16="http://schemas.microsoft.com/office/drawing/2014/main" id="{E08A906B-DCB8-432F-B43D-A4A2B3C33C90}"/>
                  </a:ext>
                </a:extLst>
              </p:cNvPr>
              <p:cNvSpPr/>
              <p:nvPr/>
            </p:nvSpPr>
            <p:spPr>
              <a:xfrm rot="6993496">
                <a:off x="3528078" y="3194649"/>
                <a:ext cx="210991" cy="184920"/>
              </a:xfrm>
              <a:prstGeom prst="can">
                <a:avLst>
                  <a:gd name="adj" fmla="val 426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000000"/>
                  </a:highlight>
                </a:endParaRPr>
              </a:p>
            </p:txBody>
          </p:sp>
          <p:sp>
            <p:nvSpPr>
              <p:cNvPr id="131" name="円柱 130">
                <a:extLst>
                  <a:ext uri="{FF2B5EF4-FFF2-40B4-BE49-F238E27FC236}">
                    <a16:creationId xmlns:a16="http://schemas.microsoft.com/office/drawing/2014/main" id="{3CFDFFEE-E58A-490F-993C-656320478B1D}"/>
                  </a:ext>
                </a:extLst>
              </p:cNvPr>
              <p:cNvSpPr/>
              <p:nvPr/>
            </p:nvSpPr>
            <p:spPr>
              <a:xfrm rot="7034860">
                <a:off x="3708570" y="3266117"/>
                <a:ext cx="48046" cy="147426"/>
              </a:xfrm>
              <a:prstGeom prst="can">
                <a:avLst>
                  <a:gd name="adj" fmla="val 608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000000"/>
                  </a:highlight>
                </a:endParaRPr>
              </a:p>
            </p:txBody>
          </p:sp>
          <p:grpSp>
            <p:nvGrpSpPr>
              <p:cNvPr id="132" name="グループ化 131">
                <a:extLst>
                  <a:ext uri="{FF2B5EF4-FFF2-40B4-BE49-F238E27FC236}">
                    <a16:creationId xmlns:a16="http://schemas.microsoft.com/office/drawing/2014/main" id="{0C081E08-9F49-4210-ACBE-3C40C349E34E}"/>
                  </a:ext>
                </a:extLst>
              </p:cNvPr>
              <p:cNvGrpSpPr/>
              <p:nvPr/>
            </p:nvGrpSpPr>
            <p:grpSpPr>
              <a:xfrm rot="3222927">
                <a:off x="3692994" y="3249522"/>
                <a:ext cx="162985" cy="247493"/>
                <a:chOff x="3274063" y="2879158"/>
                <a:chExt cx="162985" cy="247493"/>
              </a:xfrm>
            </p:grpSpPr>
            <p:sp>
              <p:nvSpPr>
                <p:cNvPr id="133" name="円弧 132">
                  <a:extLst>
                    <a:ext uri="{FF2B5EF4-FFF2-40B4-BE49-F238E27FC236}">
                      <a16:creationId xmlns:a16="http://schemas.microsoft.com/office/drawing/2014/main" id="{AB852037-2002-41DE-A9B1-0D084A73518D}"/>
                    </a:ext>
                  </a:extLst>
                </p:cNvPr>
                <p:cNvSpPr/>
                <p:nvPr/>
              </p:nvSpPr>
              <p:spPr>
                <a:xfrm rot="16200000">
                  <a:off x="3234242" y="2918979"/>
                  <a:ext cx="242627" cy="162985"/>
                </a:xfrm>
                <a:prstGeom prst="arc">
                  <a:avLst>
                    <a:gd name="adj1" fmla="val 3359829"/>
                    <a:gd name="adj2" fmla="val 3336940"/>
                  </a:avLst>
                </a:prstGeom>
                <a:solidFill>
                  <a:schemeClr val="bg1"/>
                </a:solidFill>
                <a:ln w="1270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highlight>
                      <a:srgbClr val="000000"/>
                    </a:highlight>
                  </a:endParaRPr>
                </a:p>
              </p:txBody>
            </p:sp>
            <p:sp>
              <p:nvSpPr>
                <p:cNvPr id="134" name="円弧 133">
                  <a:extLst>
                    <a:ext uri="{FF2B5EF4-FFF2-40B4-BE49-F238E27FC236}">
                      <a16:creationId xmlns:a16="http://schemas.microsoft.com/office/drawing/2014/main" id="{6D51042F-D0CF-4D76-87BA-0DF5441D0AEA}"/>
                    </a:ext>
                  </a:extLst>
                </p:cNvPr>
                <p:cNvSpPr/>
                <p:nvPr/>
              </p:nvSpPr>
              <p:spPr>
                <a:xfrm rot="16200000">
                  <a:off x="3252035" y="2941640"/>
                  <a:ext cx="242627" cy="127396"/>
                </a:xfrm>
                <a:prstGeom prst="arc">
                  <a:avLst>
                    <a:gd name="adj1" fmla="val 3359829"/>
                    <a:gd name="adj2" fmla="val 3336940"/>
                  </a:avLst>
                </a:prstGeom>
                <a:solidFill>
                  <a:schemeClr val="bg1"/>
                </a:solidFill>
                <a:ln w="1270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highlight>
                      <a:srgbClr val="000000"/>
                    </a:highlight>
                  </a:endParaRPr>
                </a:p>
              </p:txBody>
            </p:sp>
          </p:grpSp>
        </p:grpSp>
        <p:cxnSp>
          <p:nvCxnSpPr>
            <p:cNvPr id="171" name="直線コネクタ 170">
              <a:extLst>
                <a:ext uri="{FF2B5EF4-FFF2-40B4-BE49-F238E27FC236}">
                  <a16:creationId xmlns:a16="http://schemas.microsoft.com/office/drawing/2014/main" id="{B8D6CAE2-6758-4424-9D93-AAA44580789E}"/>
                </a:ext>
              </a:extLst>
            </p:cNvPr>
            <p:cNvCxnSpPr>
              <a:cxnSpLocks/>
              <a:stCxn id="134" idx="1"/>
              <a:endCxn id="164" idx="7"/>
            </p:cNvCxnSpPr>
            <p:nvPr/>
          </p:nvCxnSpPr>
          <p:spPr>
            <a:xfrm>
              <a:off x="2950415" y="2138072"/>
              <a:ext cx="631118" cy="816934"/>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09" name="直線矢印コネクタ 108">
              <a:extLst>
                <a:ext uri="{FF2B5EF4-FFF2-40B4-BE49-F238E27FC236}">
                  <a16:creationId xmlns:a16="http://schemas.microsoft.com/office/drawing/2014/main" id="{E543B4DF-A684-4815-97E4-D0FF71EF9133}"/>
                </a:ext>
              </a:extLst>
            </p:cNvPr>
            <p:cNvCxnSpPr>
              <a:cxnSpLocks/>
            </p:cNvCxnSpPr>
            <p:nvPr/>
          </p:nvCxnSpPr>
          <p:spPr>
            <a:xfrm flipH="1">
              <a:off x="2470117" y="3032208"/>
              <a:ext cx="1191035" cy="89514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76C97D8F-6FF7-4223-A3E6-A3CCBF5A7028}"/>
                </a:ext>
              </a:extLst>
            </p:cNvPr>
            <p:cNvSpPr txBox="1"/>
            <p:nvPr/>
          </p:nvSpPr>
          <p:spPr>
            <a:xfrm>
              <a:off x="2668052" y="3634596"/>
              <a:ext cx="1834001" cy="369332"/>
            </a:xfrm>
            <a:prstGeom prst="rect">
              <a:avLst/>
            </a:prstGeom>
            <a:noFill/>
          </p:spPr>
          <p:txBody>
            <a:bodyPr wrap="square" rtlCol="0">
              <a:spAutoFit/>
            </a:bodyPr>
            <a:lstStyle/>
            <a:p>
              <a:r>
                <a:rPr lang="ja-JP" altLang="en-US" dirty="0"/>
                <a:t>刈幅：</a:t>
              </a:r>
              <a:r>
                <a:rPr lang="en-US" altLang="ja-JP" dirty="0">
                  <a:solidFill>
                    <a:srgbClr val="FF0000"/>
                  </a:solidFill>
                </a:rPr>
                <a:t>2180km</a:t>
              </a:r>
              <a:endParaRPr kumimoji="1" lang="ja-JP" altLang="en-US" dirty="0">
                <a:solidFill>
                  <a:srgbClr val="FF0000"/>
                </a:solidFill>
              </a:endParaRPr>
            </a:p>
          </p:txBody>
        </p:sp>
        <p:cxnSp>
          <p:nvCxnSpPr>
            <p:cNvPr id="126" name="直線コネクタ 125">
              <a:extLst>
                <a:ext uri="{FF2B5EF4-FFF2-40B4-BE49-F238E27FC236}">
                  <a16:creationId xmlns:a16="http://schemas.microsoft.com/office/drawing/2014/main" id="{0FF11C10-009B-4114-88BA-20E3AF28969D}"/>
                </a:ext>
              </a:extLst>
            </p:cNvPr>
            <p:cNvCxnSpPr>
              <a:cxnSpLocks/>
            </p:cNvCxnSpPr>
            <p:nvPr/>
          </p:nvCxnSpPr>
          <p:spPr>
            <a:xfrm>
              <a:off x="1771097" y="2121153"/>
              <a:ext cx="10590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0C3CFA2F-FF35-4898-996A-4BBEA110DCF3}"/>
                </a:ext>
              </a:extLst>
            </p:cNvPr>
            <p:cNvCxnSpPr>
              <a:cxnSpLocks/>
            </p:cNvCxnSpPr>
            <p:nvPr/>
          </p:nvCxnSpPr>
          <p:spPr>
            <a:xfrm>
              <a:off x="1771097" y="3322894"/>
              <a:ext cx="1256088" cy="148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7C920D72-1F1E-45E2-A515-1785299150AC}"/>
                </a:ext>
              </a:extLst>
            </p:cNvPr>
            <p:cNvCxnSpPr>
              <a:cxnSpLocks/>
            </p:cNvCxnSpPr>
            <p:nvPr/>
          </p:nvCxnSpPr>
          <p:spPr>
            <a:xfrm>
              <a:off x="1930030" y="2109966"/>
              <a:ext cx="0" cy="1212928"/>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31D4745C-88CA-46FE-AF6E-15FE8F902B21}"/>
                </a:ext>
              </a:extLst>
            </p:cNvPr>
            <p:cNvSpPr txBox="1"/>
            <p:nvPr/>
          </p:nvSpPr>
          <p:spPr>
            <a:xfrm>
              <a:off x="1912950" y="2193084"/>
              <a:ext cx="873957" cy="646331"/>
            </a:xfrm>
            <a:prstGeom prst="rect">
              <a:avLst/>
            </a:prstGeom>
            <a:noFill/>
          </p:spPr>
          <p:txBody>
            <a:bodyPr wrap="none" rtlCol="0">
              <a:spAutoFit/>
            </a:bodyPr>
            <a:lstStyle/>
            <a:p>
              <a:r>
                <a:rPr lang="ja-JP" altLang="en-US" dirty="0">
                  <a:solidFill>
                    <a:schemeClr val="bg1">
                      <a:lumMod val="10000"/>
                    </a:schemeClr>
                  </a:solidFill>
                </a:rPr>
                <a:t>高度</a:t>
              </a:r>
              <a:endParaRPr lang="en-US" altLang="ja-JP" dirty="0">
                <a:solidFill>
                  <a:schemeClr val="bg1">
                    <a:lumMod val="10000"/>
                  </a:schemeClr>
                </a:solidFill>
              </a:endParaRPr>
            </a:p>
            <a:p>
              <a:r>
                <a:rPr kumimoji="1" lang="en-US" altLang="ja-JP" dirty="0">
                  <a:solidFill>
                    <a:srgbClr val="FF0000"/>
                  </a:solidFill>
                </a:rPr>
                <a:t>820km</a:t>
              </a:r>
              <a:endParaRPr kumimoji="1" lang="ja-JP" altLang="en-US" dirty="0">
                <a:solidFill>
                  <a:srgbClr val="FF0000"/>
                </a:solidFill>
              </a:endParaRPr>
            </a:p>
          </p:txBody>
        </p:sp>
        <p:cxnSp>
          <p:nvCxnSpPr>
            <p:cNvPr id="175" name="直線コネクタ 174">
              <a:extLst>
                <a:ext uri="{FF2B5EF4-FFF2-40B4-BE49-F238E27FC236}">
                  <a16:creationId xmlns:a16="http://schemas.microsoft.com/office/drawing/2014/main" id="{0915CF19-C00D-45B4-A62B-9C14AF5BC11A}"/>
                </a:ext>
              </a:extLst>
            </p:cNvPr>
            <p:cNvCxnSpPr>
              <a:cxnSpLocks/>
            </p:cNvCxnSpPr>
            <p:nvPr/>
          </p:nvCxnSpPr>
          <p:spPr>
            <a:xfrm flipV="1">
              <a:off x="2327880" y="3833103"/>
              <a:ext cx="134893" cy="850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C67FB076-3833-4E92-A4D2-6EA92EFBC93C}"/>
                </a:ext>
              </a:extLst>
            </p:cNvPr>
            <p:cNvCxnSpPr>
              <a:cxnSpLocks/>
            </p:cNvCxnSpPr>
            <p:nvPr/>
          </p:nvCxnSpPr>
          <p:spPr>
            <a:xfrm flipV="1">
              <a:off x="2236825" y="3795857"/>
              <a:ext cx="134893" cy="850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ADE8080E-928F-4BE6-BC64-B980A1CD7759}"/>
                </a:ext>
              </a:extLst>
            </p:cNvPr>
            <p:cNvCxnSpPr>
              <a:cxnSpLocks/>
            </p:cNvCxnSpPr>
            <p:nvPr/>
          </p:nvCxnSpPr>
          <p:spPr>
            <a:xfrm>
              <a:off x="2390501" y="3909720"/>
              <a:ext cx="120345" cy="87226"/>
            </a:xfrm>
            <a:prstGeom prst="line">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9A1B2CF9-F9BE-471F-9A04-CA3881004183}"/>
                </a:ext>
              </a:extLst>
            </p:cNvPr>
            <p:cNvCxnSpPr>
              <a:cxnSpLocks/>
            </p:cNvCxnSpPr>
            <p:nvPr/>
          </p:nvCxnSpPr>
          <p:spPr>
            <a:xfrm>
              <a:off x="2179507" y="3744057"/>
              <a:ext cx="120345" cy="87226"/>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1" name="円弧 190">
              <a:extLst>
                <a:ext uri="{FF2B5EF4-FFF2-40B4-BE49-F238E27FC236}">
                  <a16:creationId xmlns:a16="http://schemas.microsoft.com/office/drawing/2014/main" id="{1D00FCBE-D788-4CC7-A78E-2A7396232E8F}"/>
                </a:ext>
              </a:extLst>
            </p:cNvPr>
            <p:cNvSpPr/>
            <p:nvPr/>
          </p:nvSpPr>
          <p:spPr>
            <a:xfrm rot="3397793">
              <a:off x="2815930" y="2127512"/>
              <a:ext cx="360000" cy="360000"/>
            </a:xfrm>
            <a:prstGeom prst="arc">
              <a:avLst>
                <a:gd name="adj1" fmla="val 20041526"/>
                <a:gd name="adj2" fmla="val 5049810"/>
              </a:avLst>
            </a:prstGeom>
            <a:ln w="25400">
              <a:solidFill>
                <a:srgbClr val="FF0000"/>
              </a:solidFill>
              <a:prstDash val="sysDash"/>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7" name="テキスト ボックス 196">
              <a:extLst>
                <a:ext uri="{FF2B5EF4-FFF2-40B4-BE49-F238E27FC236}">
                  <a16:creationId xmlns:a16="http://schemas.microsoft.com/office/drawing/2014/main" id="{EA111773-CC05-4538-9E62-FE6F969BA16E}"/>
                </a:ext>
              </a:extLst>
            </p:cNvPr>
            <p:cNvSpPr txBox="1"/>
            <p:nvPr/>
          </p:nvSpPr>
          <p:spPr>
            <a:xfrm>
              <a:off x="3661731" y="2150403"/>
              <a:ext cx="1185672" cy="646331"/>
            </a:xfrm>
            <a:prstGeom prst="rect">
              <a:avLst/>
            </a:prstGeom>
            <a:noFill/>
          </p:spPr>
          <p:txBody>
            <a:bodyPr wrap="square" rtlCol="0">
              <a:spAutoFit/>
            </a:bodyPr>
            <a:lstStyle/>
            <a:p>
              <a:r>
                <a:rPr kumimoji="1" lang="ja-JP" altLang="en-US" dirty="0">
                  <a:solidFill>
                    <a:schemeClr val="bg1">
                      <a:lumMod val="10000"/>
                    </a:schemeClr>
                  </a:solidFill>
                </a:rPr>
                <a:t>積分時間</a:t>
              </a:r>
              <a:endParaRPr kumimoji="1" lang="en-US" altLang="ja-JP" dirty="0">
                <a:solidFill>
                  <a:schemeClr val="bg1">
                    <a:lumMod val="10000"/>
                  </a:schemeClr>
                </a:solidFill>
              </a:endParaRPr>
            </a:p>
            <a:p>
              <a:r>
                <a:rPr kumimoji="1" lang="en-US" altLang="ja-JP" dirty="0">
                  <a:solidFill>
                    <a:schemeClr val="bg1">
                      <a:lumMod val="10000"/>
                    </a:schemeClr>
                  </a:solidFill>
                </a:rPr>
                <a:t>(τ)=</a:t>
              </a:r>
              <a:r>
                <a:rPr kumimoji="1" lang="en-US" altLang="ja-JP" dirty="0">
                  <a:solidFill>
                    <a:srgbClr val="FF0000"/>
                  </a:solidFill>
                </a:rPr>
                <a:t>18ms</a:t>
              </a:r>
            </a:p>
          </p:txBody>
        </p:sp>
      </p:grpSp>
      <p:sp>
        <p:nvSpPr>
          <p:cNvPr id="198" name="テキスト ボックス 197">
            <a:extLst>
              <a:ext uri="{FF2B5EF4-FFF2-40B4-BE49-F238E27FC236}">
                <a16:creationId xmlns:a16="http://schemas.microsoft.com/office/drawing/2014/main" id="{3EDAD49B-57D1-4CA1-936E-748C1236A1E1}"/>
              </a:ext>
            </a:extLst>
          </p:cNvPr>
          <p:cNvSpPr txBox="1"/>
          <p:nvPr/>
        </p:nvSpPr>
        <p:spPr>
          <a:xfrm>
            <a:off x="3076872" y="4662329"/>
            <a:ext cx="646331" cy="369332"/>
          </a:xfrm>
          <a:prstGeom prst="rect">
            <a:avLst/>
          </a:prstGeom>
          <a:noFill/>
        </p:spPr>
        <p:txBody>
          <a:bodyPr wrap="none" rtlCol="0">
            <a:spAutoFit/>
          </a:bodyPr>
          <a:lstStyle/>
          <a:p>
            <a:r>
              <a:rPr kumimoji="1" lang="ja-JP" altLang="en-US" dirty="0">
                <a:solidFill>
                  <a:srgbClr val="FF0000"/>
                </a:solidFill>
              </a:rPr>
              <a:t>等速</a:t>
            </a:r>
            <a:endParaRPr kumimoji="1" lang="en-US" altLang="ja-JP" dirty="0">
              <a:solidFill>
                <a:srgbClr val="FF0000"/>
              </a:solidFill>
            </a:endParaRPr>
          </a:p>
        </p:txBody>
      </p:sp>
      <p:grpSp>
        <p:nvGrpSpPr>
          <p:cNvPr id="181" name="グループ化 180">
            <a:extLst>
              <a:ext uri="{FF2B5EF4-FFF2-40B4-BE49-F238E27FC236}">
                <a16:creationId xmlns:a16="http://schemas.microsoft.com/office/drawing/2014/main" id="{5484A628-F5D3-41EB-86C4-AEB0AE8DF216}"/>
              </a:ext>
            </a:extLst>
          </p:cNvPr>
          <p:cNvGrpSpPr>
            <a:grpSpLocks noChangeAspect="1"/>
          </p:cNvGrpSpPr>
          <p:nvPr/>
        </p:nvGrpSpPr>
        <p:grpSpPr>
          <a:xfrm>
            <a:off x="2768636" y="4923664"/>
            <a:ext cx="705013" cy="1086863"/>
            <a:chOff x="2928963" y="3579727"/>
            <a:chExt cx="946765" cy="1459555"/>
          </a:xfrm>
        </p:grpSpPr>
        <p:grpSp>
          <p:nvGrpSpPr>
            <p:cNvPr id="105" name="グループ化 104">
              <a:extLst>
                <a:ext uri="{FF2B5EF4-FFF2-40B4-BE49-F238E27FC236}">
                  <a16:creationId xmlns:a16="http://schemas.microsoft.com/office/drawing/2014/main" id="{EF8B1563-8F8F-4EFB-B11F-356DF194846B}"/>
                </a:ext>
              </a:extLst>
            </p:cNvPr>
            <p:cNvGrpSpPr/>
            <p:nvPr/>
          </p:nvGrpSpPr>
          <p:grpSpPr>
            <a:xfrm rot="306457">
              <a:off x="3300130" y="3579727"/>
              <a:ext cx="221903" cy="164122"/>
              <a:chOff x="3541114" y="3181613"/>
              <a:chExt cx="357119" cy="273148"/>
            </a:xfrm>
          </p:grpSpPr>
          <p:sp>
            <p:nvSpPr>
              <p:cNvPr id="103" name="円柱 102">
                <a:extLst>
                  <a:ext uri="{FF2B5EF4-FFF2-40B4-BE49-F238E27FC236}">
                    <a16:creationId xmlns:a16="http://schemas.microsoft.com/office/drawing/2014/main" id="{9C2C9387-16CB-475F-B58B-028463E49E15}"/>
                  </a:ext>
                </a:extLst>
              </p:cNvPr>
              <p:cNvSpPr/>
              <p:nvPr/>
            </p:nvSpPr>
            <p:spPr>
              <a:xfrm rot="6993496">
                <a:off x="3528078" y="3194649"/>
                <a:ext cx="210991" cy="184920"/>
              </a:xfrm>
              <a:prstGeom prst="can">
                <a:avLst>
                  <a:gd name="adj" fmla="val 426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000000"/>
                  </a:highlight>
                </a:endParaRPr>
              </a:p>
            </p:txBody>
          </p:sp>
          <p:sp>
            <p:nvSpPr>
              <p:cNvPr id="104" name="円柱 103">
                <a:extLst>
                  <a:ext uri="{FF2B5EF4-FFF2-40B4-BE49-F238E27FC236}">
                    <a16:creationId xmlns:a16="http://schemas.microsoft.com/office/drawing/2014/main" id="{D1D1DE06-0670-4436-9938-5AB9C3C6251C}"/>
                  </a:ext>
                </a:extLst>
              </p:cNvPr>
              <p:cNvSpPr/>
              <p:nvPr/>
            </p:nvSpPr>
            <p:spPr>
              <a:xfrm rot="7034860">
                <a:off x="3708570" y="3266117"/>
                <a:ext cx="48046" cy="147426"/>
              </a:xfrm>
              <a:prstGeom prst="can">
                <a:avLst>
                  <a:gd name="adj" fmla="val 608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000000"/>
                  </a:highlight>
                </a:endParaRPr>
              </a:p>
            </p:txBody>
          </p:sp>
          <p:grpSp>
            <p:nvGrpSpPr>
              <p:cNvPr id="100" name="グループ化 99">
                <a:extLst>
                  <a:ext uri="{FF2B5EF4-FFF2-40B4-BE49-F238E27FC236}">
                    <a16:creationId xmlns:a16="http://schemas.microsoft.com/office/drawing/2014/main" id="{747E3C28-4AE5-4F2F-A275-5C77A888740E}"/>
                  </a:ext>
                </a:extLst>
              </p:cNvPr>
              <p:cNvGrpSpPr/>
              <p:nvPr/>
            </p:nvGrpSpPr>
            <p:grpSpPr>
              <a:xfrm rot="3222927">
                <a:off x="3692994" y="3249522"/>
                <a:ext cx="162985" cy="247493"/>
                <a:chOff x="3274063" y="2879158"/>
                <a:chExt cx="162985" cy="247493"/>
              </a:xfrm>
            </p:grpSpPr>
            <p:sp>
              <p:nvSpPr>
                <p:cNvPr id="101" name="円弧 100">
                  <a:extLst>
                    <a:ext uri="{FF2B5EF4-FFF2-40B4-BE49-F238E27FC236}">
                      <a16:creationId xmlns:a16="http://schemas.microsoft.com/office/drawing/2014/main" id="{7511CC18-7372-4CDB-B80F-C995D8809DB7}"/>
                    </a:ext>
                  </a:extLst>
                </p:cNvPr>
                <p:cNvSpPr/>
                <p:nvPr/>
              </p:nvSpPr>
              <p:spPr>
                <a:xfrm rot="16200000">
                  <a:off x="3234242" y="2918979"/>
                  <a:ext cx="242627" cy="162985"/>
                </a:xfrm>
                <a:prstGeom prst="arc">
                  <a:avLst>
                    <a:gd name="adj1" fmla="val 3359829"/>
                    <a:gd name="adj2" fmla="val 3336940"/>
                  </a:avLst>
                </a:prstGeom>
                <a:solidFill>
                  <a:schemeClr val="bg1"/>
                </a:solidFill>
                <a:ln w="1270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highlight>
                      <a:srgbClr val="000000"/>
                    </a:highlight>
                  </a:endParaRPr>
                </a:p>
              </p:txBody>
            </p:sp>
            <p:sp>
              <p:nvSpPr>
                <p:cNvPr id="102" name="円弧 101">
                  <a:extLst>
                    <a:ext uri="{FF2B5EF4-FFF2-40B4-BE49-F238E27FC236}">
                      <a16:creationId xmlns:a16="http://schemas.microsoft.com/office/drawing/2014/main" id="{35F34AEE-9FFE-4BD2-B8A9-0285FF346DDB}"/>
                    </a:ext>
                  </a:extLst>
                </p:cNvPr>
                <p:cNvSpPr/>
                <p:nvPr/>
              </p:nvSpPr>
              <p:spPr>
                <a:xfrm rot="16200000">
                  <a:off x="3252035" y="2941640"/>
                  <a:ext cx="242627" cy="127396"/>
                </a:xfrm>
                <a:prstGeom prst="arc">
                  <a:avLst>
                    <a:gd name="adj1" fmla="val 3359829"/>
                    <a:gd name="adj2" fmla="val 3336940"/>
                  </a:avLst>
                </a:prstGeom>
                <a:solidFill>
                  <a:schemeClr val="bg1"/>
                </a:solidFill>
                <a:ln w="1270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highlight>
                      <a:srgbClr val="000000"/>
                    </a:highlight>
                  </a:endParaRPr>
                </a:p>
              </p:txBody>
            </p:sp>
          </p:grpSp>
        </p:grpSp>
        <p:sp>
          <p:nvSpPr>
            <p:cNvPr id="91" name="楕円 90">
              <a:extLst>
                <a:ext uri="{FF2B5EF4-FFF2-40B4-BE49-F238E27FC236}">
                  <a16:creationId xmlns:a16="http://schemas.microsoft.com/office/drawing/2014/main" id="{25B13566-9B23-4F61-A362-DED88E5F2049}"/>
                </a:ext>
              </a:extLst>
            </p:cNvPr>
            <p:cNvSpPr/>
            <p:nvPr/>
          </p:nvSpPr>
          <p:spPr>
            <a:xfrm>
              <a:off x="3707708" y="4352703"/>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B578DB6-B09B-4BB7-A55B-A0CD593AB8E9}"/>
                </a:ext>
              </a:extLst>
            </p:cNvPr>
            <p:cNvSpPr/>
            <p:nvPr/>
          </p:nvSpPr>
          <p:spPr>
            <a:xfrm>
              <a:off x="3596457" y="4435471"/>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275C7C24-1CA4-49D8-8067-5E760B0014B7}"/>
                </a:ext>
              </a:extLst>
            </p:cNvPr>
            <p:cNvSpPr/>
            <p:nvPr/>
          </p:nvSpPr>
          <p:spPr>
            <a:xfrm>
              <a:off x="3485208" y="4518239"/>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楕円 86">
              <a:extLst>
                <a:ext uri="{FF2B5EF4-FFF2-40B4-BE49-F238E27FC236}">
                  <a16:creationId xmlns:a16="http://schemas.microsoft.com/office/drawing/2014/main" id="{771F2876-F9C0-4263-8F24-38525917B0AB}"/>
                </a:ext>
              </a:extLst>
            </p:cNvPr>
            <p:cNvSpPr/>
            <p:nvPr/>
          </p:nvSpPr>
          <p:spPr>
            <a:xfrm>
              <a:off x="3373959" y="4601007"/>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楕円 87">
              <a:extLst>
                <a:ext uri="{FF2B5EF4-FFF2-40B4-BE49-F238E27FC236}">
                  <a16:creationId xmlns:a16="http://schemas.microsoft.com/office/drawing/2014/main" id="{F419236B-05D0-4802-A890-54D1E59DF892}"/>
                </a:ext>
              </a:extLst>
            </p:cNvPr>
            <p:cNvSpPr/>
            <p:nvPr/>
          </p:nvSpPr>
          <p:spPr>
            <a:xfrm>
              <a:off x="3262710" y="4683775"/>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楕円 88">
              <a:extLst>
                <a:ext uri="{FF2B5EF4-FFF2-40B4-BE49-F238E27FC236}">
                  <a16:creationId xmlns:a16="http://schemas.microsoft.com/office/drawing/2014/main" id="{D711189B-0C8C-4AF7-B115-A41FCA8D8FE5}"/>
                </a:ext>
              </a:extLst>
            </p:cNvPr>
            <p:cNvSpPr/>
            <p:nvPr/>
          </p:nvSpPr>
          <p:spPr>
            <a:xfrm>
              <a:off x="3151461" y="4766543"/>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a:extLst>
                <a:ext uri="{FF2B5EF4-FFF2-40B4-BE49-F238E27FC236}">
                  <a16:creationId xmlns:a16="http://schemas.microsoft.com/office/drawing/2014/main" id="{7DE5F1CA-6313-4B11-91DF-69012D585463}"/>
                </a:ext>
              </a:extLst>
            </p:cNvPr>
            <p:cNvSpPr/>
            <p:nvPr/>
          </p:nvSpPr>
          <p:spPr>
            <a:xfrm>
              <a:off x="3040212" y="4849311"/>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91">
              <a:extLst>
                <a:ext uri="{FF2B5EF4-FFF2-40B4-BE49-F238E27FC236}">
                  <a16:creationId xmlns:a16="http://schemas.microsoft.com/office/drawing/2014/main" id="{F92D41C7-0455-48A1-8EAF-09FDC975A669}"/>
                </a:ext>
              </a:extLst>
            </p:cNvPr>
            <p:cNvSpPr/>
            <p:nvPr/>
          </p:nvSpPr>
          <p:spPr>
            <a:xfrm>
              <a:off x="2928963" y="4932077"/>
              <a:ext cx="168020" cy="10720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コネクタ 93">
              <a:extLst>
                <a:ext uri="{FF2B5EF4-FFF2-40B4-BE49-F238E27FC236}">
                  <a16:creationId xmlns:a16="http://schemas.microsoft.com/office/drawing/2014/main" id="{63BBEA5F-C208-45CF-9DDC-0C455D5F9C03}"/>
                </a:ext>
              </a:extLst>
            </p:cNvPr>
            <p:cNvCxnSpPr>
              <a:cxnSpLocks/>
              <a:endCxn id="91" idx="7"/>
            </p:cNvCxnSpPr>
            <p:nvPr/>
          </p:nvCxnSpPr>
          <p:spPr>
            <a:xfrm>
              <a:off x="3455823" y="3697829"/>
              <a:ext cx="395299" cy="670574"/>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96" name="直線コネクタ 95">
              <a:extLst>
                <a:ext uri="{FF2B5EF4-FFF2-40B4-BE49-F238E27FC236}">
                  <a16:creationId xmlns:a16="http://schemas.microsoft.com/office/drawing/2014/main" id="{0D14D855-9B7A-4C33-BD5E-3465128B2879}"/>
                </a:ext>
              </a:extLst>
            </p:cNvPr>
            <p:cNvCxnSpPr>
              <a:cxnSpLocks/>
              <a:endCxn id="92" idx="2"/>
            </p:cNvCxnSpPr>
            <p:nvPr/>
          </p:nvCxnSpPr>
          <p:spPr>
            <a:xfrm flipH="1">
              <a:off x="2928963" y="3697829"/>
              <a:ext cx="526860" cy="1287851"/>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grpSp>
      <p:cxnSp>
        <p:nvCxnSpPr>
          <p:cNvPr id="144" name="直線コネクタ 143">
            <a:extLst>
              <a:ext uri="{FF2B5EF4-FFF2-40B4-BE49-F238E27FC236}">
                <a16:creationId xmlns:a16="http://schemas.microsoft.com/office/drawing/2014/main" id="{73982F35-6234-4209-B6BE-F404B02E1A97}"/>
              </a:ext>
            </a:extLst>
          </p:cNvPr>
          <p:cNvCxnSpPr>
            <a:cxnSpLocks/>
          </p:cNvCxnSpPr>
          <p:nvPr/>
        </p:nvCxnSpPr>
        <p:spPr>
          <a:xfrm>
            <a:off x="2078484" y="5696679"/>
            <a:ext cx="963906" cy="113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BEF69143-498D-4B6B-9DD8-154F01AEB925}"/>
              </a:ext>
            </a:extLst>
          </p:cNvPr>
          <p:cNvCxnSpPr>
            <a:cxnSpLocks/>
          </p:cNvCxnSpPr>
          <p:nvPr/>
        </p:nvCxnSpPr>
        <p:spPr>
          <a:xfrm>
            <a:off x="2185405" y="5018970"/>
            <a:ext cx="0" cy="677709"/>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F9FCDFAD-6BFC-4E98-B5BE-F0076F6C0D3E}"/>
              </a:ext>
            </a:extLst>
          </p:cNvPr>
          <p:cNvCxnSpPr>
            <a:cxnSpLocks/>
          </p:cNvCxnSpPr>
          <p:nvPr/>
        </p:nvCxnSpPr>
        <p:spPr>
          <a:xfrm>
            <a:off x="2155343" y="5023319"/>
            <a:ext cx="92208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4D8E7787-20E3-47B8-A28A-BC10D2E80EB4}"/>
              </a:ext>
            </a:extLst>
          </p:cNvPr>
          <p:cNvSpPr txBox="1"/>
          <p:nvPr/>
        </p:nvSpPr>
        <p:spPr>
          <a:xfrm>
            <a:off x="2155916" y="5033002"/>
            <a:ext cx="873957" cy="646331"/>
          </a:xfrm>
          <a:prstGeom prst="rect">
            <a:avLst/>
          </a:prstGeom>
          <a:noFill/>
        </p:spPr>
        <p:txBody>
          <a:bodyPr wrap="none" rtlCol="0">
            <a:spAutoFit/>
          </a:bodyPr>
          <a:lstStyle/>
          <a:p>
            <a:r>
              <a:rPr lang="ja-JP" altLang="en-US" dirty="0">
                <a:solidFill>
                  <a:schemeClr val="bg1">
                    <a:lumMod val="10000"/>
                  </a:schemeClr>
                </a:solidFill>
              </a:rPr>
              <a:t>高度</a:t>
            </a:r>
            <a:endParaRPr lang="en-US" altLang="ja-JP" dirty="0">
              <a:solidFill>
                <a:schemeClr val="bg1">
                  <a:lumMod val="10000"/>
                </a:schemeClr>
              </a:solidFill>
            </a:endParaRPr>
          </a:p>
          <a:p>
            <a:r>
              <a:rPr kumimoji="1" lang="en-US" altLang="ja-JP" dirty="0">
                <a:solidFill>
                  <a:srgbClr val="FF0000"/>
                </a:solidFill>
              </a:rPr>
              <a:t>400km</a:t>
            </a:r>
            <a:endParaRPr kumimoji="1" lang="ja-JP" altLang="en-US" dirty="0">
              <a:solidFill>
                <a:srgbClr val="FF0000"/>
              </a:solidFill>
            </a:endParaRPr>
          </a:p>
        </p:txBody>
      </p:sp>
      <p:cxnSp>
        <p:nvCxnSpPr>
          <p:cNvPr id="161" name="直線矢印コネクタ 160">
            <a:extLst>
              <a:ext uri="{FF2B5EF4-FFF2-40B4-BE49-F238E27FC236}">
                <a16:creationId xmlns:a16="http://schemas.microsoft.com/office/drawing/2014/main" id="{BA7887E5-7E4F-4DE0-B1BA-529B46942BF2}"/>
              </a:ext>
            </a:extLst>
          </p:cNvPr>
          <p:cNvCxnSpPr>
            <a:cxnSpLocks/>
          </p:cNvCxnSpPr>
          <p:nvPr/>
        </p:nvCxnSpPr>
        <p:spPr>
          <a:xfrm flipH="1">
            <a:off x="2908074" y="5608726"/>
            <a:ext cx="672998" cy="51437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2" name="テキスト ボックス 161">
            <a:extLst>
              <a:ext uri="{FF2B5EF4-FFF2-40B4-BE49-F238E27FC236}">
                <a16:creationId xmlns:a16="http://schemas.microsoft.com/office/drawing/2014/main" id="{CB2FB5D6-D18A-4D19-9504-D6A9AA270082}"/>
              </a:ext>
            </a:extLst>
          </p:cNvPr>
          <p:cNvSpPr txBox="1"/>
          <p:nvPr/>
        </p:nvSpPr>
        <p:spPr>
          <a:xfrm>
            <a:off x="2877927" y="6159182"/>
            <a:ext cx="1834001" cy="369332"/>
          </a:xfrm>
          <a:prstGeom prst="rect">
            <a:avLst/>
          </a:prstGeom>
          <a:noFill/>
        </p:spPr>
        <p:txBody>
          <a:bodyPr wrap="square" rtlCol="0">
            <a:spAutoFit/>
          </a:bodyPr>
          <a:lstStyle/>
          <a:p>
            <a:r>
              <a:rPr lang="ja-JP" altLang="en-US" dirty="0"/>
              <a:t>刈幅：</a:t>
            </a:r>
            <a:r>
              <a:rPr lang="en-US" altLang="ja-JP" dirty="0">
                <a:solidFill>
                  <a:srgbClr val="FF0000"/>
                </a:solidFill>
              </a:rPr>
              <a:t>825km</a:t>
            </a:r>
            <a:endParaRPr kumimoji="1" lang="ja-JP" altLang="en-US" dirty="0">
              <a:solidFill>
                <a:srgbClr val="FF0000"/>
              </a:solidFill>
            </a:endParaRPr>
          </a:p>
        </p:txBody>
      </p:sp>
      <p:sp>
        <p:nvSpPr>
          <p:cNvPr id="163" name="フリーフォーム: 図形 162">
            <a:extLst>
              <a:ext uri="{FF2B5EF4-FFF2-40B4-BE49-F238E27FC236}">
                <a16:creationId xmlns:a16="http://schemas.microsoft.com/office/drawing/2014/main" id="{6325B42B-F515-4679-ADA3-DECCF23AD370}"/>
              </a:ext>
            </a:extLst>
          </p:cNvPr>
          <p:cNvSpPr/>
          <p:nvPr/>
        </p:nvSpPr>
        <p:spPr>
          <a:xfrm>
            <a:off x="3381983" y="5809364"/>
            <a:ext cx="401196" cy="207355"/>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70" name="テキスト ボックス 169">
            <a:extLst>
              <a:ext uri="{FF2B5EF4-FFF2-40B4-BE49-F238E27FC236}">
                <a16:creationId xmlns:a16="http://schemas.microsoft.com/office/drawing/2014/main" id="{F0D3B401-A2BD-45EF-BDDC-F3B2BB532D97}"/>
              </a:ext>
            </a:extLst>
          </p:cNvPr>
          <p:cNvSpPr txBox="1"/>
          <p:nvPr/>
        </p:nvSpPr>
        <p:spPr>
          <a:xfrm>
            <a:off x="3776390" y="5712804"/>
            <a:ext cx="437427" cy="369332"/>
          </a:xfrm>
          <a:prstGeom prst="rect">
            <a:avLst/>
          </a:prstGeom>
          <a:noFill/>
        </p:spPr>
        <p:txBody>
          <a:bodyPr wrap="none" rtlCol="0">
            <a:spAutoFit/>
          </a:bodyPr>
          <a:lstStyle/>
          <a:p>
            <a:r>
              <a:rPr kumimoji="1" lang="en-US" altLang="ja-JP" dirty="0"/>
              <a:t>AT</a:t>
            </a:r>
            <a:endParaRPr kumimoji="1" lang="ja-JP" altLang="en-US" dirty="0"/>
          </a:p>
        </p:txBody>
      </p:sp>
      <p:sp>
        <p:nvSpPr>
          <p:cNvPr id="172" name="フリーフォーム: 図形 171">
            <a:extLst>
              <a:ext uri="{FF2B5EF4-FFF2-40B4-BE49-F238E27FC236}">
                <a16:creationId xmlns:a16="http://schemas.microsoft.com/office/drawing/2014/main" id="{B573060F-E368-444E-8F0A-A0FF414629D7}"/>
              </a:ext>
            </a:extLst>
          </p:cNvPr>
          <p:cNvSpPr/>
          <p:nvPr/>
        </p:nvSpPr>
        <p:spPr>
          <a:xfrm rot="21326725" flipV="1">
            <a:off x="3486108" y="5262409"/>
            <a:ext cx="401196" cy="207355"/>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73" name="テキスト ボックス 172">
            <a:extLst>
              <a:ext uri="{FF2B5EF4-FFF2-40B4-BE49-F238E27FC236}">
                <a16:creationId xmlns:a16="http://schemas.microsoft.com/office/drawing/2014/main" id="{36AB4CD3-919E-4F14-94C6-BA9AB6DFA73A}"/>
              </a:ext>
            </a:extLst>
          </p:cNvPr>
          <p:cNvSpPr txBox="1"/>
          <p:nvPr/>
        </p:nvSpPr>
        <p:spPr>
          <a:xfrm>
            <a:off x="3860707" y="5171578"/>
            <a:ext cx="447558" cy="369332"/>
          </a:xfrm>
          <a:prstGeom prst="rect">
            <a:avLst/>
          </a:prstGeom>
          <a:noFill/>
        </p:spPr>
        <p:txBody>
          <a:bodyPr wrap="none" rtlCol="0">
            <a:spAutoFit/>
          </a:bodyPr>
          <a:lstStyle/>
          <a:p>
            <a:r>
              <a:rPr lang="en-US" altLang="ja-JP" dirty="0"/>
              <a:t>C</a:t>
            </a:r>
            <a:r>
              <a:rPr kumimoji="1" lang="en-US" altLang="ja-JP" dirty="0"/>
              <a:t>T</a:t>
            </a:r>
            <a:endParaRPr kumimoji="1" lang="ja-JP" altLang="en-US" dirty="0"/>
          </a:p>
        </p:txBody>
      </p:sp>
      <p:cxnSp>
        <p:nvCxnSpPr>
          <p:cNvPr id="184" name="直線コネクタ 183">
            <a:extLst>
              <a:ext uri="{FF2B5EF4-FFF2-40B4-BE49-F238E27FC236}">
                <a16:creationId xmlns:a16="http://schemas.microsoft.com/office/drawing/2014/main" id="{A2ED1B0C-81DD-4FE5-8612-6D7646283605}"/>
              </a:ext>
            </a:extLst>
          </p:cNvPr>
          <p:cNvCxnSpPr>
            <a:cxnSpLocks/>
          </p:cNvCxnSpPr>
          <p:nvPr/>
        </p:nvCxnSpPr>
        <p:spPr>
          <a:xfrm flipV="1">
            <a:off x="2763747" y="5993856"/>
            <a:ext cx="134893" cy="850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5" name="直線コネクタ 184">
            <a:extLst>
              <a:ext uri="{FF2B5EF4-FFF2-40B4-BE49-F238E27FC236}">
                <a16:creationId xmlns:a16="http://schemas.microsoft.com/office/drawing/2014/main" id="{42694F33-7FDD-4768-B3C6-8527D2485312}"/>
              </a:ext>
            </a:extLst>
          </p:cNvPr>
          <p:cNvCxnSpPr>
            <a:cxnSpLocks/>
          </p:cNvCxnSpPr>
          <p:nvPr/>
        </p:nvCxnSpPr>
        <p:spPr>
          <a:xfrm flipV="1">
            <a:off x="2657734" y="5928071"/>
            <a:ext cx="134893" cy="850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FBD1F210-0F47-41FB-A48F-B4B7DAF93A5C}"/>
              </a:ext>
            </a:extLst>
          </p:cNvPr>
          <p:cNvCxnSpPr>
            <a:cxnSpLocks/>
          </p:cNvCxnSpPr>
          <p:nvPr/>
        </p:nvCxnSpPr>
        <p:spPr>
          <a:xfrm>
            <a:off x="2764240" y="6106039"/>
            <a:ext cx="120345" cy="87226"/>
          </a:xfrm>
          <a:prstGeom prst="line">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6D7090FC-7C68-4452-AE0B-8AE5BDEEFA5A}"/>
              </a:ext>
            </a:extLst>
          </p:cNvPr>
          <p:cNvCxnSpPr>
            <a:cxnSpLocks/>
          </p:cNvCxnSpPr>
          <p:nvPr/>
        </p:nvCxnSpPr>
        <p:spPr>
          <a:xfrm>
            <a:off x="2567663" y="5918194"/>
            <a:ext cx="120345" cy="87226"/>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88" name="テキスト ボックス 187">
            <a:extLst>
              <a:ext uri="{FF2B5EF4-FFF2-40B4-BE49-F238E27FC236}">
                <a16:creationId xmlns:a16="http://schemas.microsoft.com/office/drawing/2014/main" id="{B10542C5-FC62-466B-AC60-B7F11AD877E6}"/>
              </a:ext>
            </a:extLst>
          </p:cNvPr>
          <p:cNvSpPr txBox="1"/>
          <p:nvPr/>
        </p:nvSpPr>
        <p:spPr>
          <a:xfrm>
            <a:off x="1494009" y="5854212"/>
            <a:ext cx="1234516" cy="646331"/>
          </a:xfrm>
          <a:prstGeom prst="rect">
            <a:avLst/>
          </a:prstGeom>
          <a:noFill/>
        </p:spPr>
        <p:txBody>
          <a:bodyPr wrap="square" rtlCol="0">
            <a:spAutoFit/>
          </a:bodyPr>
          <a:lstStyle/>
          <a:p>
            <a:r>
              <a:rPr lang="en-US" altLang="ja-JP" dirty="0" err="1">
                <a:solidFill>
                  <a:schemeClr val="bg1">
                    <a:lumMod val="10000"/>
                  </a:schemeClr>
                </a:solidFill>
              </a:rPr>
              <a:t>FootPrint</a:t>
            </a:r>
            <a:r>
              <a:rPr lang="en-US" altLang="ja-JP" dirty="0">
                <a:solidFill>
                  <a:schemeClr val="bg1">
                    <a:lumMod val="10000"/>
                  </a:schemeClr>
                </a:solidFill>
              </a:rPr>
              <a:t>:</a:t>
            </a:r>
          </a:p>
          <a:p>
            <a:r>
              <a:rPr lang="en-US" altLang="ja-JP" dirty="0">
                <a:solidFill>
                  <a:srgbClr val="FF0000"/>
                </a:solidFill>
              </a:rPr>
              <a:t>25</a:t>
            </a:r>
            <a:r>
              <a:rPr kumimoji="1" lang="en-US" altLang="ja-JP" dirty="0">
                <a:solidFill>
                  <a:srgbClr val="FF0000"/>
                </a:solidFill>
              </a:rPr>
              <a:t>km</a:t>
            </a:r>
            <a:endParaRPr kumimoji="1" lang="ja-JP" altLang="en-US" dirty="0">
              <a:solidFill>
                <a:srgbClr val="FF0000"/>
              </a:solidFill>
            </a:endParaRPr>
          </a:p>
        </p:txBody>
      </p:sp>
      <p:sp>
        <p:nvSpPr>
          <p:cNvPr id="193" name="円弧 192">
            <a:extLst>
              <a:ext uri="{FF2B5EF4-FFF2-40B4-BE49-F238E27FC236}">
                <a16:creationId xmlns:a16="http://schemas.microsoft.com/office/drawing/2014/main" id="{2374CB60-CD37-4CBB-8D3E-390F735C987E}"/>
              </a:ext>
            </a:extLst>
          </p:cNvPr>
          <p:cNvSpPr/>
          <p:nvPr/>
        </p:nvSpPr>
        <p:spPr>
          <a:xfrm rot="3397793">
            <a:off x="3003652" y="5024073"/>
            <a:ext cx="360000" cy="360000"/>
          </a:xfrm>
          <a:prstGeom prst="arc">
            <a:avLst>
              <a:gd name="adj1" fmla="val 20041526"/>
              <a:gd name="adj2" fmla="val 5049810"/>
            </a:avLst>
          </a:prstGeom>
          <a:ln w="25400">
            <a:solidFill>
              <a:schemeClr val="accent1">
                <a:lumMod val="60000"/>
                <a:lumOff val="40000"/>
              </a:schemeClr>
            </a:solidFill>
            <a:prstDash val="sysDash"/>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0" name="テキスト ボックス 199">
            <a:extLst>
              <a:ext uri="{FF2B5EF4-FFF2-40B4-BE49-F238E27FC236}">
                <a16:creationId xmlns:a16="http://schemas.microsoft.com/office/drawing/2014/main" id="{27DBACF9-38D9-4A1F-BD55-C46747E232C5}"/>
              </a:ext>
            </a:extLst>
          </p:cNvPr>
          <p:cNvSpPr txBox="1"/>
          <p:nvPr/>
        </p:nvSpPr>
        <p:spPr>
          <a:xfrm>
            <a:off x="3889120" y="4914529"/>
            <a:ext cx="877163" cy="369332"/>
          </a:xfrm>
          <a:prstGeom prst="rect">
            <a:avLst/>
          </a:prstGeom>
          <a:noFill/>
        </p:spPr>
        <p:txBody>
          <a:bodyPr wrap="none" rtlCol="0">
            <a:spAutoFit/>
          </a:bodyPr>
          <a:lstStyle/>
          <a:p>
            <a:r>
              <a:rPr kumimoji="1" lang="en-US" altLang="ja-JP" dirty="0">
                <a:solidFill>
                  <a:schemeClr val="bg1">
                    <a:lumMod val="10000"/>
                  </a:schemeClr>
                </a:solidFill>
              </a:rPr>
              <a:t>τ=</a:t>
            </a:r>
            <a:r>
              <a:rPr kumimoji="1" lang="en-US" altLang="ja-JP" dirty="0">
                <a:solidFill>
                  <a:srgbClr val="FF0000"/>
                </a:solidFill>
              </a:rPr>
              <a:t>5ms</a:t>
            </a:r>
          </a:p>
        </p:txBody>
      </p:sp>
      <p:sp>
        <p:nvSpPr>
          <p:cNvPr id="227" name="テキスト ボックス 226">
            <a:extLst>
              <a:ext uri="{FF2B5EF4-FFF2-40B4-BE49-F238E27FC236}">
                <a16:creationId xmlns:a16="http://schemas.microsoft.com/office/drawing/2014/main" id="{DE1166C4-A6E1-40F8-974D-79682311E15B}"/>
              </a:ext>
            </a:extLst>
          </p:cNvPr>
          <p:cNvSpPr txBox="1"/>
          <p:nvPr/>
        </p:nvSpPr>
        <p:spPr>
          <a:xfrm>
            <a:off x="1494918" y="1462597"/>
            <a:ext cx="1213820" cy="830997"/>
          </a:xfrm>
          <a:prstGeom prst="rect">
            <a:avLst/>
          </a:prstGeom>
          <a:noFill/>
        </p:spPr>
        <p:txBody>
          <a:bodyPr wrap="square" rtlCol="0">
            <a:spAutoFit/>
          </a:bodyPr>
          <a:lstStyle/>
          <a:p>
            <a:r>
              <a:rPr lang="ja-JP" altLang="en-US" sz="1600" dirty="0"/>
              <a:t>観測周波数</a:t>
            </a:r>
            <a:endParaRPr kumimoji="1" lang="en-US" altLang="ja-JP" sz="1600" dirty="0"/>
          </a:p>
          <a:p>
            <a:r>
              <a:rPr kumimoji="1" lang="en-US" altLang="ja-JP" sz="1600" dirty="0"/>
              <a:t>89</a:t>
            </a:r>
            <a:r>
              <a:rPr kumimoji="1" lang="ja-JP" altLang="en-US" sz="1600" dirty="0"/>
              <a:t>～</a:t>
            </a:r>
            <a:r>
              <a:rPr kumimoji="1" lang="en-US" altLang="ja-JP" sz="1600" dirty="0"/>
              <a:t>183</a:t>
            </a:r>
          </a:p>
          <a:p>
            <a:r>
              <a:rPr kumimoji="1" lang="en-US" altLang="ja-JP" sz="1600" dirty="0"/>
              <a:t>GHz</a:t>
            </a:r>
            <a:endParaRPr kumimoji="1" lang="ja-JP" altLang="en-US" sz="1600" dirty="0"/>
          </a:p>
        </p:txBody>
      </p:sp>
      <p:sp>
        <p:nvSpPr>
          <p:cNvPr id="228" name="テキスト ボックス 227">
            <a:extLst>
              <a:ext uri="{FF2B5EF4-FFF2-40B4-BE49-F238E27FC236}">
                <a16:creationId xmlns:a16="http://schemas.microsoft.com/office/drawing/2014/main" id="{3FDE069A-78F2-4826-B09B-B74C9D775055}"/>
              </a:ext>
            </a:extLst>
          </p:cNvPr>
          <p:cNvSpPr txBox="1"/>
          <p:nvPr/>
        </p:nvSpPr>
        <p:spPr>
          <a:xfrm>
            <a:off x="1517781" y="4137446"/>
            <a:ext cx="1213820" cy="830997"/>
          </a:xfrm>
          <a:prstGeom prst="rect">
            <a:avLst/>
          </a:prstGeom>
          <a:noFill/>
        </p:spPr>
        <p:txBody>
          <a:bodyPr wrap="square" rtlCol="0">
            <a:spAutoFit/>
          </a:bodyPr>
          <a:lstStyle/>
          <a:p>
            <a:r>
              <a:rPr lang="ja-JP" altLang="en-US" sz="1600" dirty="0"/>
              <a:t>観測周波数</a:t>
            </a:r>
            <a:endParaRPr kumimoji="1" lang="en-US" altLang="ja-JP" sz="1600" dirty="0"/>
          </a:p>
          <a:p>
            <a:r>
              <a:rPr kumimoji="1" lang="en-US" altLang="ja-JP" sz="1600" dirty="0"/>
              <a:t>87.1</a:t>
            </a:r>
            <a:r>
              <a:rPr kumimoji="1" lang="ja-JP" altLang="en-US" sz="1600" dirty="0"/>
              <a:t>～</a:t>
            </a:r>
            <a:r>
              <a:rPr kumimoji="1" lang="en-US" altLang="ja-JP" sz="1600" dirty="0"/>
              <a:t>178</a:t>
            </a:r>
          </a:p>
          <a:p>
            <a:r>
              <a:rPr kumimoji="1" lang="en-US" altLang="ja-JP" sz="1600" dirty="0"/>
              <a:t>GHz</a:t>
            </a:r>
            <a:endParaRPr kumimoji="1" lang="ja-JP" altLang="en-US" sz="1600" dirty="0"/>
          </a:p>
        </p:txBody>
      </p:sp>
      <p:grpSp>
        <p:nvGrpSpPr>
          <p:cNvPr id="21" name="グループ化 20">
            <a:extLst>
              <a:ext uri="{FF2B5EF4-FFF2-40B4-BE49-F238E27FC236}">
                <a16:creationId xmlns:a16="http://schemas.microsoft.com/office/drawing/2014/main" id="{439D2F85-81D8-4B92-907D-31E8C091D451}"/>
              </a:ext>
            </a:extLst>
          </p:cNvPr>
          <p:cNvGrpSpPr/>
          <p:nvPr/>
        </p:nvGrpSpPr>
        <p:grpSpPr>
          <a:xfrm>
            <a:off x="4656940" y="1475722"/>
            <a:ext cx="862276" cy="1067761"/>
            <a:chOff x="5361697" y="1476857"/>
            <a:chExt cx="862276" cy="1067761"/>
          </a:xfrm>
        </p:grpSpPr>
        <p:sp>
          <p:nvSpPr>
            <p:cNvPr id="189" name="楕円 188">
              <a:extLst>
                <a:ext uri="{FF2B5EF4-FFF2-40B4-BE49-F238E27FC236}">
                  <a16:creationId xmlns:a16="http://schemas.microsoft.com/office/drawing/2014/main" id="{79ABC0D7-05F2-45A0-9F60-14B2552416AB}"/>
                </a:ext>
              </a:extLst>
            </p:cNvPr>
            <p:cNvSpPr/>
            <p:nvPr/>
          </p:nvSpPr>
          <p:spPr>
            <a:xfrm>
              <a:off x="5381752" y="1476857"/>
              <a:ext cx="616377" cy="616377"/>
            </a:xfrm>
            <a:prstGeom prst="ellipse">
              <a:avLst/>
            </a:prstGeom>
            <a:gradFill flip="none" rotWithShape="1">
              <a:gsLst>
                <a:gs pos="0">
                  <a:schemeClr val="bg1"/>
                </a:gs>
                <a:gs pos="100000">
                  <a:schemeClr val="bg1">
                    <a:lumMod val="7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0" name="直線コネクタ 189">
              <a:extLst>
                <a:ext uri="{FF2B5EF4-FFF2-40B4-BE49-F238E27FC236}">
                  <a16:creationId xmlns:a16="http://schemas.microsoft.com/office/drawing/2014/main" id="{0532FD93-65C1-4D71-8801-F46FCF08044A}"/>
                </a:ext>
              </a:extLst>
            </p:cNvPr>
            <p:cNvCxnSpPr>
              <a:cxnSpLocks/>
              <a:endCxn id="189" idx="2"/>
            </p:cNvCxnSpPr>
            <p:nvPr/>
          </p:nvCxnSpPr>
          <p:spPr>
            <a:xfrm flipV="1">
              <a:off x="5381752" y="1785046"/>
              <a:ext cx="0" cy="36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2" name="直線コネクタ 191">
              <a:extLst>
                <a:ext uri="{FF2B5EF4-FFF2-40B4-BE49-F238E27FC236}">
                  <a16:creationId xmlns:a16="http://schemas.microsoft.com/office/drawing/2014/main" id="{A3C3D7FE-431C-45B5-943B-C529EB2B173E}"/>
                </a:ext>
              </a:extLst>
            </p:cNvPr>
            <p:cNvCxnSpPr>
              <a:cxnSpLocks/>
              <a:endCxn id="189" idx="6"/>
            </p:cNvCxnSpPr>
            <p:nvPr/>
          </p:nvCxnSpPr>
          <p:spPr>
            <a:xfrm flipV="1">
              <a:off x="5989666" y="1785046"/>
              <a:ext cx="8463" cy="36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4" name="直線コネクタ 193">
              <a:extLst>
                <a:ext uri="{FF2B5EF4-FFF2-40B4-BE49-F238E27FC236}">
                  <a16:creationId xmlns:a16="http://schemas.microsoft.com/office/drawing/2014/main" id="{CCF3D7C1-027E-428F-A836-7C91E3B9F7DD}"/>
                </a:ext>
              </a:extLst>
            </p:cNvPr>
            <p:cNvCxnSpPr>
              <a:cxnSpLocks/>
            </p:cNvCxnSpPr>
            <p:nvPr/>
          </p:nvCxnSpPr>
          <p:spPr>
            <a:xfrm>
              <a:off x="5361697" y="2131334"/>
              <a:ext cx="627969" cy="0"/>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3" name="テキスト ボックス 202">
              <a:extLst>
                <a:ext uri="{FF2B5EF4-FFF2-40B4-BE49-F238E27FC236}">
                  <a16:creationId xmlns:a16="http://schemas.microsoft.com/office/drawing/2014/main" id="{AD90F531-F2C5-4403-B43C-555736DFF2D0}"/>
                </a:ext>
              </a:extLst>
            </p:cNvPr>
            <p:cNvSpPr txBox="1"/>
            <p:nvPr/>
          </p:nvSpPr>
          <p:spPr>
            <a:xfrm>
              <a:off x="5410499" y="2206064"/>
              <a:ext cx="813474" cy="338554"/>
            </a:xfrm>
            <a:prstGeom prst="rect">
              <a:avLst/>
            </a:prstGeom>
            <a:noFill/>
          </p:spPr>
          <p:txBody>
            <a:bodyPr wrap="square" rtlCol="0">
              <a:spAutoFit/>
            </a:bodyPr>
            <a:lstStyle/>
            <a:p>
              <a:r>
                <a:rPr lang="en-US" altLang="ja-JP" sz="1600" dirty="0">
                  <a:solidFill>
                    <a:srgbClr val="FF0000"/>
                  </a:solidFill>
                </a:rPr>
                <a:t>  22cm</a:t>
              </a:r>
              <a:endParaRPr kumimoji="1" lang="ja-JP" altLang="en-US" sz="1600" dirty="0">
                <a:solidFill>
                  <a:srgbClr val="FF0000"/>
                </a:solidFill>
              </a:endParaRPr>
            </a:p>
          </p:txBody>
        </p:sp>
      </p:grpSp>
      <p:sp>
        <p:nvSpPr>
          <p:cNvPr id="225" name="テキスト ボックス 224">
            <a:extLst>
              <a:ext uri="{FF2B5EF4-FFF2-40B4-BE49-F238E27FC236}">
                <a16:creationId xmlns:a16="http://schemas.microsoft.com/office/drawing/2014/main" id="{AEE0EF62-E318-4E2A-8FD9-DE6D60C80F1A}"/>
              </a:ext>
            </a:extLst>
          </p:cNvPr>
          <p:cNvSpPr txBox="1"/>
          <p:nvPr/>
        </p:nvSpPr>
        <p:spPr>
          <a:xfrm>
            <a:off x="2715940" y="4028885"/>
            <a:ext cx="2340169" cy="338554"/>
          </a:xfrm>
          <a:prstGeom prst="rect">
            <a:avLst/>
          </a:prstGeom>
          <a:noFill/>
        </p:spPr>
        <p:txBody>
          <a:bodyPr wrap="square">
            <a:spAutoFit/>
          </a:bodyPr>
          <a:lstStyle/>
          <a:p>
            <a:r>
              <a:rPr lang="ja-JP" altLang="en-US" sz="1600" dirty="0">
                <a:latin typeface="+mn-ea"/>
              </a:rPr>
              <a:t>クロストラック走査</a:t>
            </a:r>
            <a:endParaRPr kumimoji="1" lang="en-US" altLang="ja-JP" sz="1600" dirty="0">
              <a:latin typeface="+mn-ea"/>
            </a:endParaRPr>
          </a:p>
        </p:txBody>
      </p:sp>
      <p:grpSp>
        <p:nvGrpSpPr>
          <p:cNvPr id="237" name="グループ化 236">
            <a:extLst>
              <a:ext uri="{FF2B5EF4-FFF2-40B4-BE49-F238E27FC236}">
                <a16:creationId xmlns:a16="http://schemas.microsoft.com/office/drawing/2014/main" id="{0FE0D78E-FAE8-4D11-B538-367D50BD9D62}"/>
              </a:ext>
            </a:extLst>
          </p:cNvPr>
          <p:cNvGrpSpPr/>
          <p:nvPr/>
        </p:nvGrpSpPr>
        <p:grpSpPr>
          <a:xfrm>
            <a:off x="4789675" y="4535105"/>
            <a:ext cx="1692260" cy="715882"/>
            <a:chOff x="4570823" y="4456877"/>
            <a:chExt cx="1692260" cy="715882"/>
          </a:xfrm>
        </p:grpSpPr>
        <p:sp>
          <p:nvSpPr>
            <p:cNvPr id="238" name="楕円 237">
              <a:extLst>
                <a:ext uri="{FF2B5EF4-FFF2-40B4-BE49-F238E27FC236}">
                  <a16:creationId xmlns:a16="http://schemas.microsoft.com/office/drawing/2014/main" id="{FB227851-C83A-41F8-AAB3-360C64DE550F}"/>
                </a:ext>
              </a:extLst>
            </p:cNvPr>
            <p:cNvSpPr/>
            <p:nvPr/>
          </p:nvSpPr>
          <p:spPr>
            <a:xfrm>
              <a:off x="4829088" y="4456877"/>
              <a:ext cx="216000" cy="216000"/>
            </a:xfrm>
            <a:prstGeom prst="ellipse">
              <a:avLst/>
            </a:prstGeom>
            <a:gradFill flip="none" rotWithShape="1">
              <a:gsLst>
                <a:gs pos="0">
                  <a:schemeClr val="bg1"/>
                </a:gs>
                <a:gs pos="100000">
                  <a:schemeClr val="bg1">
                    <a:lumMod val="7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9" name="直線コネクタ 238">
              <a:extLst>
                <a:ext uri="{FF2B5EF4-FFF2-40B4-BE49-F238E27FC236}">
                  <a16:creationId xmlns:a16="http://schemas.microsoft.com/office/drawing/2014/main" id="{7586C2B1-2A48-4D12-B7BC-54983352D0C5}"/>
                </a:ext>
              </a:extLst>
            </p:cNvPr>
            <p:cNvCxnSpPr>
              <a:cxnSpLocks/>
              <a:endCxn id="238" idx="2"/>
            </p:cNvCxnSpPr>
            <p:nvPr/>
          </p:nvCxnSpPr>
          <p:spPr>
            <a:xfrm flipV="1">
              <a:off x="4829088" y="4564877"/>
              <a:ext cx="0" cy="18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FE6AD9D2-F505-47F6-8900-5A56CE9DACBE}"/>
                </a:ext>
              </a:extLst>
            </p:cNvPr>
            <p:cNvCxnSpPr>
              <a:cxnSpLocks/>
              <a:endCxn id="238" idx="6"/>
            </p:cNvCxnSpPr>
            <p:nvPr/>
          </p:nvCxnSpPr>
          <p:spPr>
            <a:xfrm flipV="1">
              <a:off x="5045088" y="4564877"/>
              <a:ext cx="0" cy="1871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1" name="直線コネクタ 240">
              <a:extLst>
                <a:ext uri="{FF2B5EF4-FFF2-40B4-BE49-F238E27FC236}">
                  <a16:creationId xmlns:a16="http://schemas.microsoft.com/office/drawing/2014/main" id="{A0C3FE6F-1F8A-452D-95BC-83910D814076}"/>
                </a:ext>
              </a:extLst>
            </p:cNvPr>
            <p:cNvCxnSpPr>
              <a:cxnSpLocks/>
            </p:cNvCxnSpPr>
            <p:nvPr/>
          </p:nvCxnSpPr>
          <p:spPr>
            <a:xfrm>
              <a:off x="5047824" y="4711067"/>
              <a:ext cx="165520" cy="0"/>
            </a:xfrm>
            <a:prstGeom prst="line">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42" name="直線コネクタ 241">
              <a:extLst>
                <a:ext uri="{FF2B5EF4-FFF2-40B4-BE49-F238E27FC236}">
                  <a16:creationId xmlns:a16="http://schemas.microsoft.com/office/drawing/2014/main" id="{ADDF92E1-39D0-4CED-8D11-0472006D8747}"/>
                </a:ext>
              </a:extLst>
            </p:cNvPr>
            <p:cNvCxnSpPr>
              <a:cxnSpLocks/>
            </p:cNvCxnSpPr>
            <p:nvPr/>
          </p:nvCxnSpPr>
          <p:spPr>
            <a:xfrm>
              <a:off x="4677549" y="4711067"/>
              <a:ext cx="165520" cy="0"/>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3" name="テキスト ボックス 242">
              <a:extLst>
                <a:ext uri="{FF2B5EF4-FFF2-40B4-BE49-F238E27FC236}">
                  <a16:creationId xmlns:a16="http://schemas.microsoft.com/office/drawing/2014/main" id="{11522C2D-CA70-421A-BD2C-DB6F87EAA0A0}"/>
                </a:ext>
              </a:extLst>
            </p:cNvPr>
            <p:cNvSpPr txBox="1"/>
            <p:nvPr/>
          </p:nvSpPr>
          <p:spPr>
            <a:xfrm>
              <a:off x="4570823" y="4834205"/>
              <a:ext cx="1692260" cy="338554"/>
            </a:xfrm>
            <a:prstGeom prst="rect">
              <a:avLst/>
            </a:prstGeom>
            <a:noFill/>
          </p:spPr>
          <p:txBody>
            <a:bodyPr wrap="square" rtlCol="0">
              <a:spAutoFit/>
            </a:bodyPr>
            <a:lstStyle/>
            <a:p>
              <a:r>
                <a:rPr lang="en-US" altLang="ja-JP" sz="1600" dirty="0"/>
                <a:t>   </a:t>
              </a:r>
              <a:r>
                <a:rPr lang="en-US" altLang="ja-JP" sz="1600" dirty="0">
                  <a:solidFill>
                    <a:srgbClr val="FF0000"/>
                  </a:solidFill>
                </a:rPr>
                <a:t>7cm</a:t>
              </a:r>
              <a:endParaRPr kumimoji="1" lang="ja-JP" altLang="en-US" sz="1600" dirty="0">
                <a:solidFill>
                  <a:srgbClr val="FF0000"/>
                </a:solidFill>
              </a:endParaRPr>
            </a:p>
          </p:txBody>
        </p:sp>
      </p:grpSp>
      <p:sp>
        <p:nvSpPr>
          <p:cNvPr id="244" name="テキスト ボックス 243">
            <a:extLst>
              <a:ext uri="{FF2B5EF4-FFF2-40B4-BE49-F238E27FC236}">
                <a16:creationId xmlns:a16="http://schemas.microsoft.com/office/drawing/2014/main" id="{0D4ED00F-1864-44E3-96DC-237F7CB870DD}"/>
              </a:ext>
            </a:extLst>
          </p:cNvPr>
          <p:cNvSpPr txBox="1"/>
          <p:nvPr/>
        </p:nvSpPr>
        <p:spPr>
          <a:xfrm>
            <a:off x="4361067" y="5293363"/>
            <a:ext cx="1039943" cy="584775"/>
          </a:xfrm>
          <a:prstGeom prst="rect">
            <a:avLst/>
          </a:prstGeom>
          <a:solidFill>
            <a:schemeClr val="accent6">
              <a:lumMod val="40000"/>
              <a:lumOff val="60000"/>
            </a:schemeClr>
          </a:solidFill>
        </p:spPr>
        <p:txBody>
          <a:bodyPr wrap="square" rtlCol="0">
            <a:spAutoFit/>
          </a:bodyPr>
          <a:lstStyle/>
          <a:p>
            <a:r>
              <a:rPr lang="ja-JP" altLang="en-US" sz="1600" dirty="0"/>
              <a:t>アンテナ</a:t>
            </a:r>
            <a:endParaRPr lang="en-US" altLang="ja-JP" sz="1600" dirty="0"/>
          </a:p>
          <a:p>
            <a:r>
              <a:rPr lang="ja-JP" altLang="en-US" sz="1600" dirty="0"/>
              <a:t>小型化</a:t>
            </a:r>
            <a:endParaRPr kumimoji="1" lang="ja-JP" altLang="en-US" sz="1600" dirty="0"/>
          </a:p>
        </p:txBody>
      </p:sp>
      <p:sp>
        <p:nvSpPr>
          <p:cNvPr id="245" name="テキスト ボックス 244">
            <a:extLst>
              <a:ext uri="{FF2B5EF4-FFF2-40B4-BE49-F238E27FC236}">
                <a16:creationId xmlns:a16="http://schemas.microsoft.com/office/drawing/2014/main" id="{6619F988-B061-43B5-8029-603E086A06BD}"/>
              </a:ext>
            </a:extLst>
          </p:cNvPr>
          <p:cNvSpPr txBox="1"/>
          <p:nvPr/>
        </p:nvSpPr>
        <p:spPr>
          <a:xfrm>
            <a:off x="5618606" y="1452827"/>
            <a:ext cx="1800974" cy="584775"/>
          </a:xfrm>
          <a:prstGeom prst="rect">
            <a:avLst/>
          </a:prstGeom>
          <a:noFill/>
        </p:spPr>
        <p:txBody>
          <a:bodyPr wrap="square" rtlCol="0">
            <a:spAutoFit/>
          </a:bodyPr>
          <a:lstStyle/>
          <a:p>
            <a:r>
              <a:rPr lang="ja-JP" altLang="en-US" sz="1600" dirty="0">
                <a:solidFill>
                  <a:schemeClr val="bg1">
                    <a:lumMod val="10000"/>
                  </a:schemeClr>
                </a:solidFill>
              </a:rPr>
              <a:t>雑温指数</a:t>
            </a:r>
            <a:r>
              <a:rPr kumimoji="1" lang="ja-JP" altLang="en-US" sz="1600" dirty="0">
                <a:solidFill>
                  <a:schemeClr val="bg1">
                    <a:lumMod val="10000"/>
                  </a:schemeClr>
                </a:solidFill>
              </a:rPr>
              <a:t>：</a:t>
            </a:r>
            <a:r>
              <a:rPr lang="en-US" altLang="ja-JP" sz="1600" dirty="0">
                <a:solidFill>
                  <a:srgbClr val="FF0000"/>
                </a:solidFill>
              </a:rPr>
              <a:t>6</a:t>
            </a:r>
            <a:r>
              <a:rPr kumimoji="1" lang="en-US" altLang="ja-JP" sz="1600" dirty="0">
                <a:solidFill>
                  <a:srgbClr val="FF0000"/>
                </a:solidFill>
              </a:rPr>
              <a:t>.2dB@89GHz</a:t>
            </a:r>
          </a:p>
        </p:txBody>
      </p:sp>
      <p:sp>
        <p:nvSpPr>
          <p:cNvPr id="247" name="テキスト ボックス 246">
            <a:extLst>
              <a:ext uri="{FF2B5EF4-FFF2-40B4-BE49-F238E27FC236}">
                <a16:creationId xmlns:a16="http://schemas.microsoft.com/office/drawing/2014/main" id="{9C545656-3E3F-4DBB-92F3-FCA87627B8FB}"/>
              </a:ext>
            </a:extLst>
          </p:cNvPr>
          <p:cNvSpPr txBox="1"/>
          <p:nvPr/>
        </p:nvSpPr>
        <p:spPr>
          <a:xfrm>
            <a:off x="8051133" y="2488560"/>
            <a:ext cx="1104926" cy="830997"/>
          </a:xfrm>
          <a:prstGeom prst="rect">
            <a:avLst/>
          </a:prstGeom>
          <a:noFill/>
        </p:spPr>
        <p:txBody>
          <a:bodyPr wrap="square" rtlCol="0">
            <a:spAutoFit/>
          </a:bodyPr>
          <a:lstStyle/>
          <a:p>
            <a:r>
              <a:rPr lang="ja-JP" altLang="en-US" sz="1200" dirty="0">
                <a:solidFill>
                  <a:schemeClr val="bg1">
                    <a:lumMod val="10000"/>
                  </a:schemeClr>
                </a:solidFill>
              </a:rPr>
              <a:t>雑音指数</a:t>
            </a:r>
            <a:endParaRPr lang="en-US" altLang="ja-JP" sz="1200" dirty="0">
              <a:solidFill>
                <a:schemeClr val="bg1">
                  <a:lumMod val="10000"/>
                </a:schemeClr>
              </a:solidFill>
            </a:endParaRPr>
          </a:p>
          <a:p>
            <a:r>
              <a:rPr kumimoji="1" lang="en-US" altLang="ja-JP" sz="1200" dirty="0">
                <a:solidFill>
                  <a:srgbClr val="FF0000"/>
                </a:solidFill>
              </a:rPr>
              <a:t>MHS:</a:t>
            </a:r>
            <a:r>
              <a:rPr lang="en-US" altLang="ja-JP" sz="1200" dirty="0">
                <a:solidFill>
                  <a:srgbClr val="FF0000"/>
                </a:solidFill>
              </a:rPr>
              <a:t> </a:t>
            </a:r>
            <a:r>
              <a:rPr kumimoji="1" lang="en-US" altLang="ja-JP" sz="1200" dirty="0">
                <a:solidFill>
                  <a:srgbClr val="FF0000"/>
                </a:solidFill>
              </a:rPr>
              <a:t>6.2dB</a:t>
            </a:r>
          </a:p>
          <a:p>
            <a:r>
              <a:rPr lang="en-US" altLang="ja-JP" sz="1200" dirty="0">
                <a:solidFill>
                  <a:srgbClr val="4747C1"/>
                </a:solidFill>
              </a:rPr>
              <a:t>TEMPEST-D</a:t>
            </a:r>
            <a:r>
              <a:rPr kumimoji="1" lang="en-US" altLang="ja-JP" sz="1200" dirty="0">
                <a:solidFill>
                  <a:srgbClr val="4747C1"/>
                </a:solidFill>
              </a:rPr>
              <a:t>:</a:t>
            </a:r>
          </a:p>
          <a:p>
            <a:r>
              <a:rPr kumimoji="1" lang="ja-JP" altLang="en-US" sz="1200" dirty="0">
                <a:solidFill>
                  <a:srgbClr val="4747C1"/>
                </a:solidFill>
              </a:rPr>
              <a:t>　</a:t>
            </a:r>
            <a:r>
              <a:rPr kumimoji="1" lang="en-US" altLang="ja-JP" sz="1200" dirty="0">
                <a:solidFill>
                  <a:srgbClr val="4747C1"/>
                </a:solidFill>
              </a:rPr>
              <a:t>4.4dB</a:t>
            </a:r>
            <a:endParaRPr kumimoji="1" lang="ja-JP" altLang="en-US" sz="1200" dirty="0">
              <a:solidFill>
                <a:srgbClr val="4747C1"/>
              </a:solidFill>
            </a:endParaRPr>
          </a:p>
        </p:txBody>
      </p:sp>
      <p:sp>
        <p:nvSpPr>
          <p:cNvPr id="248" name="テキスト ボックス 247">
            <a:extLst>
              <a:ext uri="{FF2B5EF4-FFF2-40B4-BE49-F238E27FC236}">
                <a16:creationId xmlns:a16="http://schemas.microsoft.com/office/drawing/2014/main" id="{DD6170EE-854F-4EE3-AD7B-782A9ED848F4}"/>
              </a:ext>
            </a:extLst>
          </p:cNvPr>
          <p:cNvSpPr txBox="1"/>
          <p:nvPr/>
        </p:nvSpPr>
        <p:spPr>
          <a:xfrm>
            <a:off x="5759182" y="6195604"/>
            <a:ext cx="1800974" cy="584775"/>
          </a:xfrm>
          <a:prstGeom prst="rect">
            <a:avLst/>
          </a:prstGeom>
          <a:noFill/>
        </p:spPr>
        <p:txBody>
          <a:bodyPr wrap="square" rtlCol="0">
            <a:spAutoFit/>
          </a:bodyPr>
          <a:lstStyle/>
          <a:p>
            <a:r>
              <a:rPr lang="ja-JP" altLang="en-US" sz="1600" dirty="0">
                <a:solidFill>
                  <a:schemeClr val="bg1">
                    <a:lumMod val="10000"/>
                  </a:schemeClr>
                </a:solidFill>
              </a:rPr>
              <a:t>雑温指数</a:t>
            </a:r>
            <a:r>
              <a:rPr kumimoji="1" lang="ja-JP" altLang="en-US" sz="1600" dirty="0">
                <a:solidFill>
                  <a:schemeClr val="bg1">
                    <a:lumMod val="10000"/>
                  </a:schemeClr>
                </a:solidFill>
              </a:rPr>
              <a:t>：</a:t>
            </a:r>
            <a:r>
              <a:rPr kumimoji="1" lang="en-US" altLang="ja-JP" sz="1600" dirty="0">
                <a:solidFill>
                  <a:srgbClr val="FF0000"/>
                </a:solidFill>
              </a:rPr>
              <a:t>4.4dB@87.1GHz</a:t>
            </a:r>
          </a:p>
        </p:txBody>
      </p:sp>
      <p:sp>
        <p:nvSpPr>
          <p:cNvPr id="254" name="テキスト ボックス 253">
            <a:extLst>
              <a:ext uri="{FF2B5EF4-FFF2-40B4-BE49-F238E27FC236}">
                <a16:creationId xmlns:a16="http://schemas.microsoft.com/office/drawing/2014/main" id="{DD4DE0BD-514B-421D-AE53-637321ABB5AC}"/>
              </a:ext>
            </a:extLst>
          </p:cNvPr>
          <p:cNvSpPr txBox="1"/>
          <p:nvPr/>
        </p:nvSpPr>
        <p:spPr>
          <a:xfrm>
            <a:off x="5831635" y="5851883"/>
            <a:ext cx="1039943" cy="338554"/>
          </a:xfrm>
          <a:prstGeom prst="rect">
            <a:avLst/>
          </a:prstGeom>
          <a:solidFill>
            <a:schemeClr val="accent6">
              <a:lumMod val="40000"/>
              <a:lumOff val="60000"/>
            </a:schemeClr>
          </a:solidFill>
        </p:spPr>
        <p:txBody>
          <a:bodyPr wrap="square" rtlCol="0">
            <a:spAutoFit/>
          </a:bodyPr>
          <a:lstStyle/>
          <a:p>
            <a:r>
              <a:rPr kumimoji="1" lang="ja-JP" altLang="en-US" sz="1600" dirty="0"/>
              <a:t>低雑音化</a:t>
            </a:r>
          </a:p>
        </p:txBody>
      </p:sp>
      <p:sp>
        <p:nvSpPr>
          <p:cNvPr id="255" name="テキスト ボックス 254">
            <a:extLst>
              <a:ext uri="{FF2B5EF4-FFF2-40B4-BE49-F238E27FC236}">
                <a16:creationId xmlns:a16="http://schemas.microsoft.com/office/drawing/2014/main" id="{94FA6430-DB6C-491B-827C-250DE850F69F}"/>
              </a:ext>
            </a:extLst>
          </p:cNvPr>
          <p:cNvSpPr txBox="1"/>
          <p:nvPr/>
        </p:nvSpPr>
        <p:spPr>
          <a:xfrm>
            <a:off x="6870347" y="5802069"/>
            <a:ext cx="2280511" cy="461665"/>
          </a:xfrm>
          <a:prstGeom prst="rect">
            <a:avLst/>
          </a:prstGeom>
          <a:noFill/>
        </p:spPr>
        <p:txBody>
          <a:bodyPr wrap="square">
            <a:spAutoFit/>
          </a:bodyPr>
          <a:lstStyle/>
          <a:p>
            <a:r>
              <a:rPr lang="en-US" altLang="ja-JP" sz="1200" b="0" i="0" dirty="0">
                <a:solidFill>
                  <a:srgbClr val="000000"/>
                </a:solidFill>
                <a:effectLst/>
                <a:latin typeface="Arial" panose="020B0604020202020204" pitchFamily="34" charset="0"/>
              </a:rPr>
              <a:t>HEMT MMIC </a:t>
            </a:r>
            <a:r>
              <a:rPr lang="en-US" altLang="ja-JP" sz="1200" b="0" i="0" dirty="0" err="1">
                <a:solidFill>
                  <a:srgbClr val="000000"/>
                </a:solidFill>
                <a:effectLst/>
                <a:latin typeface="Arial" panose="020B0604020202020204" pitchFamily="34" charset="0"/>
              </a:rPr>
              <a:t>InP</a:t>
            </a:r>
            <a:endParaRPr lang="en-US" altLang="ja-JP" sz="1200" b="0" i="0" dirty="0">
              <a:solidFill>
                <a:srgbClr val="000000"/>
              </a:solidFill>
              <a:effectLst/>
              <a:latin typeface="Arial" panose="020B0604020202020204" pitchFamily="34" charset="0"/>
            </a:endParaRPr>
          </a:p>
          <a:p>
            <a:r>
              <a:rPr lang="en-US" altLang="ja-JP" sz="1200" b="0" i="0" dirty="0">
                <a:solidFill>
                  <a:srgbClr val="000000"/>
                </a:solidFill>
                <a:effectLst/>
                <a:latin typeface="Arial" panose="020B0604020202020204" pitchFamily="34" charset="0"/>
              </a:rPr>
              <a:t>(</a:t>
            </a:r>
            <a:r>
              <a:rPr lang="ja-JP" altLang="en-US" sz="1200" b="0" i="0" dirty="0">
                <a:solidFill>
                  <a:srgbClr val="000000"/>
                </a:solidFill>
                <a:effectLst/>
                <a:latin typeface="Arial" panose="020B0604020202020204" pitchFamily="34" charset="0"/>
              </a:rPr>
              <a:t>冷却低雑音増幅器</a:t>
            </a:r>
            <a:r>
              <a:rPr lang="en-US" altLang="ja-JP" sz="1200" b="0" i="0" dirty="0">
                <a:solidFill>
                  <a:srgbClr val="000000"/>
                </a:solidFill>
                <a:effectLst/>
                <a:latin typeface="Arial" panose="020B0604020202020204" pitchFamily="34" charset="0"/>
              </a:rPr>
              <a:t>)</a:t>
            </a:r>
          </a:p>
        </p:txBody>
      </p:sp>
      <p:sp>
        <p:nvSpPr>
          <p:cNvPr id="256" name="フリーフォーム: 図形 255">
            <a:extLst>
              <a:ext uri="{FF2B5EF4-FFF2-40B4-BE49-F238E27FC236}">
                <a16:creationId xmlns:a16="http://schemas.microsoft.com/office/drawing/2014/main" id="{0AD20AF5-E096-4825-9643-EFF9694C1217}"/>
              </a:ext>
            </a:extLst>
          </p:cNvPr>
          <p:cNvSpPr/>
          <p:nvPr/>
        </p:nvSpPr>
        <p:spPr>
          <a:xfrm>
            <a:off x="5528009" y="4952581"/>
            <a:ext cx="1850360" cy="870773"/>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2E5B96"/>
          </a:soli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lang="ja-JP" altLang="en-US" sz="1400" dirty="0">
                <a:solidFill>
                  <a:schemeClr val="bg1"/>
                </a:solidFill>
              </a:rPr>
              <a:t>アンテナ小型化を高度低下で補い空間分解能をほぼ維持</a:t>
            </a:r>
            <a:endParaRPr kumimoji="1" lang="en-US" altLang="ja-JP" sz="1400" dirty="0">
              <a:solidFill>
                <a:schemeClr val="bg1"/>
              </a:solidFill>
            </a:endParaRPr>
          </a:p>
        </p:txBody>
      </p:sp>
      <p:sp>
        <p:nvSpPr>
          <p:cNvPr id="257" name="フリーフォーム: 図形 256">
            <a:extLst>
              <a:ext uri="{FF2B5EF4-FFF2-40B4-BE49-F238E27FC236}">
                <a16:creationId xmlns:a16="http://schemas.microsoft.com/office/drawing/2014/main" id="{1DED8CAC-5300-42CA-AC24-4434A11F8686}"/>
              </a:ext>
            </a:extLst>
          </p:cNvPr>
          <p:cNvSpPr/>
          <p:nvPr/>
        </p:nvSpPr>
        <p:spPr>
          <a:xfrm>
            <a:off x="7422605" y="4955953"/>
            <a:ext cx="1657799" cy="870773"/>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2E5B96"/>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ja-JP" altLang="en-US" sz="1400" dirty="0">
                <a:solidFill>
                  <a:schemeClr val="bg1"/>
                </a:solidFill>
              </a:rPr>
              <a:t>積分時間短縮を低雑音化で補い</a:t>
            </a:r>
            <a:r>
              <a:rPr kumimoji="1" lang="en-US" altLang="ja-JP" sz="1400" dirty="0">
                <a:solidFill>
                  <a:schemeClr val="bg1"/>
                </a:solidFill>
              </a:rPr>
              <a:t>NEΔT</a:t>
            </a:r>
            <a:r>
              <a:rPr kumimoji="1" lang="ja-JP" altLang="en-US" sz="1400" dirty="0">
                <a:solidFill>
                  <a:schemeClr val="bg1"/>
                </a:solidFill>
              </a:rPr>
              <a:t>をほぼ維持</a:t>
            </a:r>
            <a:endParaRPr kumimoji="1" lang="en-US" altLang="ja-JP" sz="1400" dirty="0">
              <a:solidFill>
                <a:schemeClr val="bg1"/>
              </a:solidFill>
            </a:endParaRPr>
          </a:p>
        </p:txBody>
      </p:sp>
      <p:sp>
        <p:nvSpPr>
          <p:cNvPr id="202" name="フリーフォーム: 図形 201">
            <a:extLst>
              <a:ext uri="{FF2B5EF4-FFF2-40B4-BE49-F238E27FC236}">
                <a16:creationId xmlns:a16="http://schemas.microsoft.com/office/drawing/2014/main" id="{D6F6501E-4C00-49A3-8844-B54E22CB8212}"/>
              </a:ext>
            </a:extLst>
          </p:cNvPr>
          <p:cNvSpPr/>
          <p:nvPr/>
        </p:nvSpPr>
        <p:spPr>
          <a:xfrm>
            <a:off x="5888540" y="2025397"/>
            <a:ext cx="2844955" cy="232604"/>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3">
              <a:lumMod val="20000"/>
              <a:lumOff val="80000"/>
            </a:schemeClr>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algn="ctr"/>
            <a:r>
              <a:rPr lang="ja-JP" altLang="en-US" sz="1400" dirty="0">
                <a:solidFill>
                  <a:schemeClr val="accent1">
                    <a:lumMod val="75000"/>
                  </a:schemeClr>
                </a:solidFill>
              </a:rPr>
              <a:t>システムシミュレーション結果</a:t>
            </a:r>
            <a:endParaRPr kumimoji="1" lang="en-US" altLang="ja-JP" sz="1400" dirty="0">
              <a:solidFill>
                <a:schemeClr val="accent1">
                  <a:lumMod val="75000"/>
                </a:schemeClr>
              </a:solidFill>
            </a:endParaRPr>
          </a:p>
        </p:txBody>
      </p:sp>
      <p:sp>
        <p:nvSpPr>
          <p:cNvPr id="221" name="フリーフォーム: 図形 220">
            <a:extLst>
              <a:ext uri="{FF2B5EF4-FFF2-40B4-BE49-F238E27FC236}">
                <a16:creationId xmlns:a16="http://schemas.microsoft.com/office/drawing/2014/main" id="{6A52B352-E38A-4D8C-AFA0-4FE88DEDE51D}"/>
              </a:ext>
            </a:extLst>
          </p:cNvPr>
          <p:cNvSpPr/>
          <p:nvPr/>
        </p:nvSpPr>
        <p:spPr>
          <a:xfrm>
            <a:off x="2893753" y="6481352"/>
            <a:ext cx="735359" cy="293581"/>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algn="ctr"/>
            <a:r>
              <a:rPr kumimoji="1" lang="ja-JP" altLang="en-US" sz="1400" b="1" dirty="0">
                <a:solidFill>
                  <a:srgbClr val="0070C0"/>
                </a:solidFill>
              </a:rPr>
              <a:t>低下</a:t>
            </a:r>
            <a:endParaRPr kumimoji="1" lang="en-US" altLang="ja-JP" sz="1400" b="1" dirty="0">
              <a:solidFill>
                <a:srgbClr val="0070C0"/>
              </a:solidFill>
            </a:endParaRPr>
          </a:p>
        </p:txBody>
      </p:sp>
      <p:sp>
        <p:nvSpPr>
          <p:cNvPr id="222" name="テキスト ボックス 221">
            <a:extLst>
              <a:ext uri="{FF2B5EF4-FFF2-40B4-BE49-F238E27FC236}">
                <a16:creationId xmlns:a16="http://schemas.microsoft.com/office/drawing/2014/main" id="{2CF210DC-D84C-4B9C-86A1-EFFA9C625DF8}"/>
              </a:ext>
            </a:extLst>
          </p:cNvPr>
          <p:cNvSpPr txBox="1"/>
          <p:nvPr/>
        </p:nvSpPr>
        <p:spPr>
          <a:xfrm>
            <a:off x="7363388" y="1446960"/>
            <a:ext cx="1834001" cy="369332"/>
          </a:xfrm>
          <a:prstGeom prst="rect">
            <a:avLst/>
          </a:prstGeom>
          <a:noFill/>
        </p:spPr>
        <p:txBody>
          <a:bodyPr wrap="square" rtlCol="0">
            <a:spAutoFit/>
          </a:bodyPr>
          <a:lstStyle/>
          <a:p>
            <a:r>
              <a:rPr lang="en-US" altLang="ja-JP" dirty="0"/>
              <a:t>NEΔT</a:t>
            </a:r>
            <a:r>
              <a:rPr lang="ja-JP" altLang="en-US" dirty="0"/>
              <a:t>：</a:t>
            </a:r>
            <a:r>
              <a:rPr lang="en-US" altLang="ja-JP" dirty="0">
                <a:solidFill>
                  <a:srgbClr val="FF0000"/>
                </a:solidFill>
              </a:rPr>
              <a:t>0.15K</a:t>
            </a:r>
            <a:endParaRPr kumimoji="1" lang="ja-JP" altLang="en-US" dirty="0">
              <a:solidFill>
                <a:srgbClr val="FF0000"/>
              </a:solidFill>
            </a:endParaRPr>
          </a:p>
        </p:txBody>
      </p:sp>
      <p:sp>
        <p:nvSpPr>
          <p:cNvPr id="223" name="テキスト ボックス 222">
            <a:extLst>
              <a:ext uri="{FF2B5EF4-FFF2-40B4-BE49-F238E27FC236}">
                <a16:creationId xmlns:a16="http://schemas.microsoft.com/office/drawing/2014/main" id="{8891C1D2-D7D8-4EA7-A9DD-251CBA5FD740}"/>
              </a:ext>
            </a:extLst>
          </p:cNvPr>
          <p:cNvSpPr txBox="1"/>
          <p:nvPr/>
        </p:nvSpPr>
        <p:spPr>
          <a:xfrm>
            <a:off x="7395346" y="6146976"/>
            <a:ext cx="1834001" cy="369332"/>
          </a:xfrm>
          <a:prstGeom prst="rect">
            <a:avLst/>
          </a:prstGeom>
          <a:noFill/>
        </p:spPr>
        <p:txBody>
          <a:bodyPr wrap="square" rtlCol="0">
            <a:spAutoFit/>
          </a:bodyPr>
          <a:lstStyle/>
          <a:p>
            <a:r>
              <a:rPr lang="en-US" altLang="ja-JP" dirty="0"/>
              <a:t>NEΔT</a:t>
            </a:r>
            <a:r>
              <a:rPr lang="ja-JP" altLang="en-US" dirty="0"/>
              <a:t>：</a:t>
            </a:r>
            <a:r>
              <a:rPr lang="en-US" altLang="ja-JP" dirty="0">
                <a:solidFill>
                  <a:srgbClr val="FF0000"/>
                </a:solidFill>
              </a:rPr>
              <a:t>0.2K</a:t>
            </a:r>
            <a:endParaRPr kumimoji="1" lang="ja-JP" altLang="en-US" dirty="0">
              <a:solidFill>
                <a:srgbClr val="FF0000"/>
              </a:solidFill>
            </a:endParaRPr>
          </a:p>
        </p:txBody>
      </p:sp>
      <p:sp>
        <p:nvSpPr>
          <p:cNvPr id="224" name="フリーフォーム: 図形 223">
            <a:extLst>
              <a:ext uri="{FF2B5EF4-FFF2-40B4-BE49-F238E27FC236}">
                <a16:creationId xmlns:a16="http://schemas.microsoft.com/office/drawing/2014/main" id="{5D993BB1-9BFC-4A16-BA88-698F20CE7D9F}"/>
              </a:ext>
            </a:extLst>
          </p:cNvPr>
          <p:cNvSpPr/>
          <p:nvPr/>
        </p:nvSpPr>
        <p:spPr>
          <a:xfrm rot="21326725" flipV="1">
            <a:off x="3766203" y="2810828"/>
            <a:ext cx="401196" cy="207355"/>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26" name="フリーフォーム: 図形 225">
            <a:extLst>
              <a:ext uri="{FF2B5EF4-FFF2-40B4-BE49-F238E27FC236}">
                <a16:creationId xmlns:a16="http://schemas.microsoft.com/office/drawing/2014/main" id="{EF94AE2C-8575-4F0B-9BBB-26DEB2322D78}"/>
              </a:ext>
            </a:extLst>
          </p:cNvPr>
          <p:cNvSpPr/>
          <p:nvPr/>
        </p:nvSpPr>
        <p:spPr>
          <a:xfrm>
            <a:off x="7508342" y="6463471"/>
            <a:ext cx="972811" cy="293581"/>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ja-JP" altLang="en-US" sz="1400" b="1" dirty="0">
                <a:solidFill>
                  <a:srgbClr val="0070C0"/>
                </a:solidFill>
              </a:rPr>
              <a:t>ほぼ維持</a:t>
            </a:r>
            <a:endParaRPr kumimoji="1" lang="en-US" altLang="ja-JP" sz="1400" b="1" dirty="0">
              <a:solidFill>
                <a:srgbClr val="0070C0"/>
              </a:solidFill>
            </a:endParaRPr>
          </a:p>
        </p:txBody>
      </p:sp>
      <p:grpSp>
        <p:nvGrpSpPr>
          <p:cNvPr id="7" name="グループ化 6">
            <a:extLst>
              <a:ext uri="{FF2B5EF4-FFF2-40B4-BE49-F238E27FC236}">
                <a16:creationId xmlns:a16="http://schemas.microsoft.com/office/drawing/2014/main" id="{2015F1F8-45F8-44CC-8FE0-D4E021130E49}"/>
              </a:ext>
            </a:extLst>
          </p:cNvPr>
          <p:cNvGrpSpPr/>
          <p:nvPr/>
        </p:nvGrpSpPr>
        <p:grpSpPr>
          <a:xfrm>
            <a:off x="203689" y="722026"/>
            <a:ext cx="8535767" cy="720000"/>
            <a:chOff x="203689" y="722026"/>
            <a:chExt cx="8535767" cy="720000"/>
          </a:xfrm>
        </p:grpSpPr>
        <p:sp>
          <p:nvSpPr>
            <p:cNvPr id="111" name="フリーフォーム: 図形 110">
              <a:extLst>
                <a:ext uri="{FF2B5EF4-FFF2-40B4-BE49-F238E27FC236}">
                  <a16:creationId xmlns:a16="http://schemas.microsoft.com/office/drawing/2014/main" id="{CFB763AF-728B-4E8E-897B-B565AB03F02E}"/>
                </a:ext>
              </a:extLst>
            </p:cNvPr>
            <p:cNvSpPr/>
            <p:nvPr/>
          </p:nvSpPr>
          <p:spPr>
            <a:xfrm>
              <a:off x="2395623"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600" dirty="0"/>
                <a:t>衛星</a:t>
              </a:r>
              <a:endParaRPr kumimoji="1" lang="ja-JP" altLang="en-US" sz="1600" kern="1200" dirty="0"/>
            </a:p>
          </p:txBody>
        </p:sp>
        <p:sp>
          <p:nvSpPr>
            <p:cNvPr id="114" name="フリーフォーム: 図形 113">
              <a:extLst>
                <a:ext uri="{FF2B5EF4-FFF2-40B4-BE49-F238E27FC236}">
                  <a16:creationId xmlns:a16="http://schemas.microsoft.com/office/drawing/2014/main" id="{B5E5C4E1-1982-4CC2-9B79-5A30928C8812}"/>
                </a:ext>
              </a:extLst>
            </p:cNvPr>
            <p:cNvSpPr/>
            <p:nvPr/>
          </p:nvSpPr>
          <p:spPr>
            <a:xfrm>
              <a:off x="5683524"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300" kern="1200" dirty="0"/>
                <a:t>バンド</a:t>
              </a:r>
              <a:endParaRPr kumimoji="1" lang="en-US" altLang="ja-JP" sz="1300" kern="1200" dirty="0"/>
            </a:p>
            <a:p>
              <a:pPr marL="0" lvl="0" indent="0" algn="ctr" defTabSz="755650">
                <a:lnSpc>
                  <a:spcPct val="90000"/>
                </a:lnSpc>
                <a:spcBef>
                  <a:spcPct val="0"/>
                </a:spcBef>
                <a:spcAft>
                  <a:spcPct val="35000"/>
                </a:spcAft>
                <a:buNone/>
              </a:pPr>
              <a:r>
                <a:rPr kumimoji="1" lang="ja-JP" altLang="en-US" sz="1300" kern="1200" dirty="0"/>
                <a:t>パス</a:t>
              </a:r>
              <a:endParaRPr kumimoji="1" lang="en-US" altLang="ja-JP" sz="1300" kern="1200" dirty="0"/>
            </a:p>
            <a:p>
              <a:pPr marL="0" lvl="0" indent="0" algn="ctr" defTabSz="755650">
                <a:lnSpc>
                  <a:spcPct val="90000"/>
                </a:lnSpc>
                <a:spcBef>
                  <a:spcPct val="0"/>
                </a:spcBef>
                <a:spcAft>
                  <a:spcPct val="35000"/>
                </a:spcAft>
                <a:buNone/>
              </a:pPr>
              <a:r>
                <a:rPr kumimoji="1" lang="ja-JP" altLang="en-US" sz="1300" kern="1200" dirty="0"/>
                <a:t>フィルタ</a:t>
              </a:r>
            </a:p>
          </p:txBody>
        </p:sp>
        <p:sp>
          <p:nvSpPr>
            <p:cNvPr id="116" name="フリーフォーム: 図形 115">
              <a:extLst>
                <a:ext uri="{FF2B5EF4-FFF2-40B4-BE49-F238E27FC236}">
                  <a16:creationId xmlns:a16="http://schemas.microsoft.com/office/drawing/2014/main" id="{9A245188-7329-4025-B33B-24C9437A3C33}"/>
                </a:ext>
              </a:extLst>
            </p:cNvPr>
            <p:cNvSpPr/>
            <p:nvPr/>
          </p:nvSpPr>
          <p:spPr>
            <a:xfrm>
              <a:off x="6779491"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635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600" kern="1200" dirty="0"/>
                <a:t>検出器</a:t>
              </a:r>
              <a:endParaRPr kumimoji="1" lang="en-US" altLang="ja-JP" sz="1600" kern="1200" dirty="0"/>
            </a:p>
            <a:p>
              <a:pPr marL="0" lvl="0" indent="0" algn="ctr" defTabSz="755650">
                <a:lnSpc>
                  <a:spcPct val="90000"/>
                </a:lnSpc>
                <a:spcBef>
                  <a:spcPct val="0"/>
                </a:spcBef>
                <a:spcAft>
                  <a:spcPct val="35000"/>
                </a:spcAft>
                <a:buNone/>
              </a:pPr>
              <a:r>
                <a:rPr lang="ja-JP" altLang="en-US" sz="1400" dirty="0"/>
                <a:t>アンプ</a:t>
              </a:r>
              <a:endParaRPr kumimoji="1" lang="ja-JP" altLang="en-US" sz="1400" kern="1200" dirty="0"/>
            </a:p>
          </p:txBody>
        </p:sp>
        <p:sp>
          <p:nvSpPr>
            <p:cNvPr id="118" name="フリーフォーム: 図形 117">
              <a:extLst>
                <a:ext uri="{FF2B5EF4-FFF2-40B4-BE49-F238E27FC236}">
                  <a16:creationId xmlns:a16="http://schemas.microsoft.com/office/drawing/2014/main" id="{DA978703-F7ED-49D9-8D71-C4D872BB7060}"/>
                </a:ext>
              </a:extLst>
            </p:cNvPr>
            <p:cNvSpPr/>
            <p:nvPr/>
          </p:nvSpPr>
          <p:spPr>
            <a:xfrm>
              <a:off x="7875456"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600" dirty="0"/>
                <a:t>信号処理部</a:t>
              </a:r>
              <a:endParaRPr kumimoji="1" lang="ja-JP" altLang="en-US" sz="1600" kern="1200" dirty="0"/>
            </a:p>
          </p:txBody>
        </p:sp>
        <p:sp>
          <p:nvSpPr>
            <p:cNvPr id="119" name="フリーフォーム: 図形 118">
              <a:extLst>
                <a:ext uri="{FF2B5EF4-FFF2-40B4-BE49-F238E27FC236}">
                  <a16:creationId xmlns:a16="http://schemas.microsoft.com/office/drawing/2014/main" id="{43EA052A-6A19-44D3-ABD0-2B33319D4F0F}"/>
                </a:ext>
              </a:extLst>
            </p:cNvPr>
            <p:cNvSpPr/>
            <p:nvPr/>
          </p:nvSpPr>
          <p:spPr>
            <a:xfrm>
              <a:off x="3491590"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kumimoji="1" lang="ja-JP" altLang="en-US" sz="1600" kern="1200" dirty="0"/>
                <a:t>走査系</a:t>
              </a:r>
            </a:p>
          </p:txBody>
        </p:sp>
        <p:sp>
          <p:nvSpPr>
            <p:cNvPr id="120" name="フリーフォーム: 図形 119">
              <a:extLst>
                <a:ext uri="{FF2B5EF4-FFF2-40B4-BE49-F238E27FC236}">
                  <a16:creationId xmlns:a16="http://schemas.microsoft.com/office/drawing/2014/main" id="{7FF01E74-A0E6-42AC-9D5C-5CED7767CAE4}"/>
                </a:ext>
              </a:extLst>
            </p:cNvPr>
            <p:cNvSpPr/>
            <p:nvPr/>
          </p:nvSpPr>
          <p:spPr>
            <a:xfrm>
              <a:off x="4587557"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1111250">
                <a:lnSpc>
                  <a:spcPct val="90000"/>
                </a:lnSpc>
                <a:spcBef>
                  <a:spcPct val="0"/>
                </a:spcBef>
                <a:spcAft>
                  <a:spcPct val="35000"/>
                </a:spcAft>
                <a:buNone/>
              </a:pPr>
              <a:r>
                <a:rPr kumimoji="1" lang="ja-JP" altLang="en-US" sz="1600" kern="1200" dirty="0"/>
                <a:t>受信アンテナ</a:t>
              </a:r>
            </a:p>
          </p:txBody>
        </p:sp>
        <p:sp>
          <p:nvSpPr>
            <p:cNvPr id="182" name="フリーフォーム: 図形 181">
              <a:extLst>
                <a:ext uri="{FF2B5EF4-FFF2-40B4-BE49-F238E27FC236}">
                  <a16:creationId xmlns:a16="http://schemas.microsoft.com/office/drawing/2014/main" id="{8209AE8E-75C7-413A-9FA6-20529B23DD6C}"/>
                </a:ext>
              </a:extLst>
            </p:cNvPr>
            <p:cNvSpPr/>
            <p:nvPr/>
          </p:nvSpPr>
          <p:spPr>
            <a:xfrm>
              <a:off x="1299656"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600" dirty="0"/>
                <a:t>水蒸気</a:t>
              </a:r>
              <a:endParaRPr kumimoji="1" lang="ja-JP" altLang="en-US" sz="1600" kern="1200" dirty="0"/>
            </a:p>
          </p:txBody>
        </p:sp>
        <p:sp>
          <p:nvSpPr>
            <p:cNvPr id="183" name="フリーフォーム: 図形 182">
              <a:extLst>
                <a:ext uri="{FF2B5EF4-FFF2-40B4-BE49-F238E27FC236}">
                  <a16:creationId xmlns:a16="http://schemas.microsoft.com/office/drawing/2014/main" id="{060B2862-BC6E-4DC2-BA7D-96BAC11DA2CE}"/>
                </a:ext>
              </a:extLst>
            </p:cNvPr>
            <p:cNvSpPr/>
            <p:nvPr/>
          </p:nvSpPr>
          <p:spPr>
            <a:xfrm>
              <a:off x="203689" y="722026"/>
              <a:ext cx="864000" cy="7200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noFill/>
            <a:ln>
              <a:solidFill>
                <a:schemeClr val="tx1"/>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kumimoji="1" lang="ja-JP" altLang="en-US" sz="1600" kern="1200" dirty="0">
                  <a:solidFill>
                    <a:schemeClr val="accent1">
                      <a:lumMod val="75000"/>
                    </a:schemeClr>
                  </a:solidFill>
                </a:rPr>
                <a:t>地表</a:t>
              </a:r>
              <a:endParaRPr lang="en-US" altLang="ja-JP" sz="1600" dirty="0">
                <a:solidFill>
                  <a:schemeClr val="accent1">
                    <a:lumMod val="75000"/>
                  </a:schemeClr>
                </a:solidFill>
              </a:endParaRPr>
            </a:p>
            <a:p>
              <a:pPr marL="0" lvl="0" indent="0" algn="ctr" defTabSz="1111250">
                <a:lnSpc>
                  <a:spcPct val="90000"/>
                </a:lnSpc>
                <a:spcBef>
                  <a:spcPct val="0"/>
                </a:spcBef>
                <a:spcAft>
                  <a:spcPct val="35000"/>
                </a:spcAft>
                <a:buNone/>
              </a:pPr>
              <a:r>
                <a:rPr kumimoji="1" lang="en-US" altLang="ja-JP" sz="1600" kern="1200" dirty="0">
                  <a:solidFill>
                    <a:schemeClr val="accent1">
                      <a:lumMod val="75000"/>
                    </a:schemeClr>
                  </a:solidFill>
                </a:rPr>
                <a:t>(N/A)</a:t>
              </a:r>
            </a:p>
          </p:txBody>
        </p:sp>
        <p:sp>
          <p:nvSpPr>
            <p:cNvPr id="231" name="フリーフォーム: 図形 230">
              <a:extLst>
                <a:ext uri="{FF2B5EF4-FFF2-40B4-BE49-F238E27FC236}">
                  <a16:creationId xmlns:a16="http://schemas.microsoft.com/office/drawing/2014/main" id="{1112C61B-D00D-43DA-B35F-9B453FD97850}"/>
                </a:ext>
              </a:extLst>
            </p:cNvPr>
            <p:cNvSpPr/>
            <p:nvPr/>
          </p:nvSpPr>
          <p:spPr>
            <a:xfrm>
              <a:off x="1092598"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232" name="フリーフォーム: 図形 231">
              <a:extLst>
                <a:ext uri="{FF2B5EF4-FFF2-40B4-BE49-F238E27FC236}">
                  <a16:creationId xmlns:a16="http://schemas.microsoft.com/office/drawing/2014/main" id="{3738C368-AB3E-4A55-878E-69A9D673823F}"/>
                </a:ext>
              </a:extLst>
            </p:cNvPr>
            <p:cNvSpPr/>
            <p:nvPr/>
          </p:nvSpPr>
          <p:spPr>
            <a:xfrm>
              <a:off x="2188565"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233" name="フリーフォーム: 図形 232">
              <a:extLst>
                <a:ext uri="{FF2B5EF4-FFF2-40B4-BE49-F238E27FC236}">
                  <a16:creationId xmlns:a16="http://schemas.microsoft.com/office/drawing/2014/main" id="{472ED10C-BFA6-4AE2-BBED-E26D09CC1154}"/>
                </a:ext>
              </a:extLst>
            </p:cNvPr>
            <p:cNvSpPr/>
            <p:nvPr/>
          </p:nvSpPr>
          <p:spPr>
            <a:xfrm>
              <a:off x="3284532"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234" name="フリーフォーム: 図形 233">
              <a:extLst>
                <a:ext uri="{FF2B5EF4-FFF2-40B4-BE49-F238E27FC236}">
                  <a16:creationId xmlns:a16="http://schemas.microsoft.com/office/drawing/2014/main" id="{346E82EB-896F-4601-A9A5-EB28B987DEE4}"/>
                </a:ext>
              </a:extLst>
            </p:cNvPr>
            <p:cNvSpPr/>
            <p:nvPr/>
          </p:nvSpPr>
          <p:spPr>
            <a:xfrm>
              <a:off x="4380499"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235" name="フリーフォーム: 図形 234">
              <a:extLst>
                <a:ext uri="{FF2B5EF4-FFF2-40B4-BE49-F238E27FC236}">
                  <a16:creationId xmlns:a16="http://schemas.microsoft.com/office/drawing/2014/main" id="{233B6C5D-16AD-4498-AD6E-BCAC50078E06}"/>
                </a:ext>
              </a:extLst>
            </p:cNvPr>
            <p:cNvSpPr/>
            <p:nvPr/>
          </p:nvSpPr>
          <p:spPr>
            <a:xfrm>
              <a:off x="5476466"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236" name="フリーフォーム: 図形 235">
              <a:extLst>
                <a:ext uri="{FF2B5EF4-FFF2-40B4-BE49-F238E27FC236}">
                  <a16:creationId xmlns:a16="http://schemas.microsoft.com/office/drawing/2014/main" id="{309010DA-EE1D-4501-A8B5-D34B9CFC545F}"/>
                </a:ext>
              </a:extLst>
            </p:cNvPr>
            <p:cNvSpPr/>
            <p:nvPr/>
          </p:nvSpPr>
          <p:spPr>
            <a:xfrm>
              <a:off x="6572433"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246" name="フリーフォーム: 図形 245">
              <a:extLst>
                <a:ext uri="{FF2B5EF4-FFF2-40B4-BE49-F238E27FC236}">
                  <a16:creationId xmlns:a16="http://schemas.microsoft.com/office/drawing/2014/main" id="{E5C01DC7-61A5-4E35-844B-FA248B863201}"/>
                </a:ext>
              </a:extLst>
            </p:cNvPr>
            <p:cNvSpPr/>
            <p:nvPr/>
          </p:nvSpPr>
          <p:spPr>
            <a:xfrm>
              <a:off x="7668400" y="95732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grpSp>
      <p:sp>
        <p:nvSpPr>
          <p:cNvPr id="204" name="フリーフォーム: 図形 203">
            <a:extLst>
              <a:ext uri="{FF2B5EF4-FFF2-40B4-BE49-F238E27FC236}">
                <a16:creationId xmlns:a16="http://schemas.microsoft.com/office/drawing/2014/main" id="{F9C16A89-FC8A-4EB9-AD53-EB72701A9166}"/>
              </a:ext>
            </a:extLst>
          </p:cNvPr>
          <p:cNvSpPr/>
          <p:nvPr/>
        </p:nvSpPr>
        <p:spPr>
          <a:xfrm>
            <a:off x="1544127" y="6486798"/>
            <a:ext cx="972811" cy="293581"/>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ja-JP" altLang="en-US" sz="1400" b="1" dirty="0">
                <a:solidFill>
                  <a:srgbClr val="0070C0"/>
                </a:solidFill>
              </a:rPr>
              <a:t>ほぼ維持</a:t>
            </a:r>
            <a:endParaRPr kumimoji="1" lang="en-US" altLang="ja-JP" sz="1400" b="1" dirty="0">
              <a:solidFill>
                <a:srgbClr val="0070C0"/>
              </a:solidFill>
            </a:endParaRPr>
          </a:p>
        </p:txBody>
      </p:sp>
      <p:sp>
        <p:nvSpPr>
          <p:cNvPr id="205" name="テキスト ボックス 204">
            <a:extLst>
              <a:ext uri="{FF2B5EF4-FFF2-40B4-BE49-F238E27FC236}">
                <a16:creationId xmlns:a16="http://schemas.microsoft.com/office/drawing/2014/main" id="{967D1DAD-8746-476A-9194-41202CEE8DD2}"/>
              </a:ext>
            </a:extLst>
          </p:cNvPr>
          <p:cNvSpPr txBox="1"/>
          <p:nvPr/>
        </p:nvSpPr>
        <p:spPr>
          <a:xfrm>
            <a:off x="6061451" y="2210739"/>
            <a:ext cx="1406154" cy="276999"/>
          </a:xfrm>
          <a:prstGeom prst="rect">
            <a:avLst/>
          </a:prstGeom>
          <a:noFill/>
        </p:spPr>
        <p:txBody>
          <a:bodyPr wrap="none" rtlCol="0">
            <a:spAutoFit/>
          </a:bodyPr>
          <a:lstStyle/>
          <a:p>
            <a:r>
              <a:rPr kumimoji="1" lang="en-US" altLang="ja-JP" sz="1200" dirty="0" err="1"/>
              <a:t>FootPrint</a:t>
            </a:r>
            <a:r>
              <a:rPr kumimoji="1" lang="en-US" altLang="ja-JP" sz="1200" dirty="0"/>
              <a:t>.</a:t>
            </a:r>
            <a:r>
              <a:rPr lang="ja-JP" altLang="en-US" sz="1200" dirty="0"/>
              <a:t> </a:t>
            </a:r>
            <a:r>
              <a:rPr kumimoji="1" lang="en-US" altLang="ja-JP" sz="1200" dirty="0"/>
              <a:t>vs. </a:t>
            </a:r>
            <a:r>
              <a:rPr lang="ja-JP" altLang="en-US" sz="1200" dirty="0"/>
              <a:t>口径</a:t>
            </a:r>
            <a:endParaRPr kumimoji="1" lang="ja-JP" altLang="en-US" sz="1200" dirty="0"/>
          </a:p>
        </p:txBody>
      </p:sp>
      <p:sp>
        <p:nvSpPr>
          <p:cNvPr id="207" name="テキスト ボックス 206">
            <a:extLst>
              <a:ext uri="{FF2B5EF4-FFF2-40B4-BE49-F238E27FC236}">
                <a16:creationId xmlns:a16="http://schemas.microsoft.com/office/drawing/2014/main" id="{6BA2BFCF-74EA-4CCB-82EF-7423F8BAB98E}"/>
              </a:ext>
            </a:extLst>
          </p:cNvPr>
          <p:cNvSpPr txBox="1"/>
          <p:nvPr/>
        </p:nvSpPr>
        <p:spPr>
          <a:xfrm>
            <a:off x="7625929" y="2233367"/>
            <a:ext cx="1463862" cy="276999"/>
          </a:xfrm>
          <a:prstGeom prst="rect">
            <a:avLst/>
          </a:prstGeom>
          <a:noFill/>
        </p:spPr>
        <p:txBody>
          <a:bodyPr wrap="none" rtlCol="0">
            <a:spAutoFit/>
          </a:bodyPr>
          <a:lstStyle/>
          <a:p>
            <a:r>
              <a:rPr kumimoji="1" lang="en-US" altLang="ja-JP" sz="1200" dirty="0"/>
              <a:t>NEΔT .vs. </a:t>
            </a:r>
            <a:r>
              <a:rPr kumimoji="1" lang="ja-JP" altLang="en-US" sz="1200" dirty="0"/>
              <a:t>積分時間</a:t>
            </a:r>
          </a:p>
        </p:txBody>
      </p:sp>
      <p:sp>
        <p:nvSpPr>
          <p:cNvPr id="219" name="矢印: 右 218">
            <a:extLst>
              <a:ext uri="{FF2B5EF4-FFF2-40B4-BE49-F238E27FC236}">
                <a16:creationId xmlns:a16="http://schemas.microsoft.com/office/drawing/2014/main" id="{22F81983-B154-44F7-BBB0-A199F1C4F60D}"/>
              </a:ext>
            </a:extLst>
          </p:cNvPr>
          <p:cNvSpPr/>
          <p:nvPr/>
        </p:nvSpPr>
        <p:spPr>
          <a:xfrm rot="2174927" flipH="1">
            <a:off x="7924537" y="3265917"/>
            <a:ext cx="318474" cy="162600"/>
          </a:xfrm>
          <a:prstGeom prst="rightArrow">
            <a:avLst/>
          </a:prstGeom>
          <a:noFill/>
          <a:ln w="63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449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四角形: 角を丸くする 234">
            <a:extLst>
              <a:ext uri="{FF2B5EF4-FFF2-40B4-BE49-F238E27FC236}">
                <a16:creationId xmlns:a16="http://schemas.microsoft.com/office/drawing/2014/main" id="{0B59487F-A9E4-4D86-82FA-CFED9696BF1D}"/>
              </a:ext>
            </a:extLst>
          </p:cNvPr>
          <p:cNvSpPr/>
          <p:nvPr/>
        </p:nvSpPr>
        <p:spPr>
          <a:xfrm>
            <a:off x="0" y="4123236"/>
            <a:ext cx="9158879" cy="2755684"/>
          </a:xfrm>
          <a:prstGeom prst="roundRect">
            <a:avLst>
              <a:gd name="adj" fmla="val 8387"/>
            </a:avLst>
          </a:prstGeom>
          <a:solidFill>
            <a:srgbClr val="F0F8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8" name="図 107" descr="ダイアグラム, 設計図&#10;&#10;自動的に生成された説明">
            <a:extLst>
              <a:ext uri="{FF2B5EF4-FFF2-40B4-BE49-F238E27FC236}">
                <a16:creationId xmlns:a16="http://schemas.microsoft.com/office/drawing/2014/main" id="{6DED6773-5B17-47D6-AA6B-B6C7990771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971" y="4305079"/>
            <a:ext cx="1470287" cy="1015985"/>
          </a:xfrm>
          <a:prstGeom prst="rect">
            <a:avLst/>
          </a:prstGeom>
        </p:spPr>
      </p:pic>
      <p:sp>
        <p:nvSpPr>
          <p:cNvPr id="163" name="四角形: 角を丸くする 162">
            <a:extLst>
              <a:ext uri="{FF2B5EF4-FFF2-40B4-BE49-F238E27FC236}">
                <a16:creationId xmlns:a16="http://schemas.microsoft.com/office/drawing/2014/main" id="{D9029927-9568-4C67-99E3-C6BD88DF5BAB}"/>
              </a:ext>
            </a:extLst>
          </p:cNvPr>
          <p:cNvSpPr/>
          <p:nvPr/>
        </p:nvSpPr>
        <p:spPr>
          <a:xfrm>
            <a:off x="18936" y="1868705"/>
            <a:ext cx="9144026" cy="2255625"/>
          </a:xfrm>
          <a:prstGeom prst="roundRect">
            <a:avLst>
              <a:gd name="adj" fmla="val 8387"/>
            </a:avLst>
          </a:prstGeom>
          <a:solidFill>
            <a:srgbClr val="FFF0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Y</a:t>
            </a:r>
            <a:endParaRPr kumimoji="1" lang="ja-JP" altLang="en-US" dirty="0"/>
          </a:p>
        </p:txBody>
      </p:sp>
      <p:pic>
        <p:nvPicPr>
          <p:cNvPr id="106" name="図 105">
            <a:extLst>
              <a:ext uri="{FF2B5EF4-FFF2-40B4-BE49-F238E27FC236}">
                <a16:creationId xmlns:a16="http://schemas.microsoft.com/office/drawing/2014/main" id="{62DFC18D-C454-4372-A9D2-92950CAC23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606" y="1995250"/>
            <a:ext cx="1418978" cy="964586"/>
          </a:xfrm>
          <a:prstGeom prst="rect">
            <a:avLst/>
          </a:prstGeom>
        </p:spPr>
      </p:pic>
      <p:sp>
        <p:nvSpPr>
          <p:cNvPr id="107" name="テキスト ボックス 106">
            <a:extLst>
              <a:ext uri="{FF2B5EF4-FFF2-40B4-BE49-F238E27FC236}">
                <a16:creationId xmlns:a16="http://schemas.microsoft.com/office/drawing/2014/main" id="{6E655765-32E4-4479-BE33-BA346A9057FF}"/>
              </a:ext>
            </a:extLst>
          </p:cNvPr>
          <p:cNvSpPr txBox="1"/>
          <p:nvPr/>
        </p:nvSpPr>
        <p:spPr>
          <a:xfrm>
            <a:off x="193146" y="2958543"/>
            <a:ext cx="1282723" cy="1077218"/>
          </a:xfrm>
          <a:prstGeom prst="rect">
            <a:avLst/>
          </a:prstGeom>
          <a:noFill/>
        </p:spPr>
        <p:txBody>
          <a:bodyPr wrap="none" rtlCol="0">
            <a:spAutoFit/>
          </a:bodyPr>
          <a:lstStyle/>
          <a:p>
            <a:r>
              <a:rPr kumimoji="1" lang="en-US" altLang="ja-JP" sz="1600" dirty="0">
                <a:solidFill>
                  <a:schemeClr val="bg1">
                    <a:lumMod val="10000"/>
                  </a:schemeClr>
                </a:solidFill>
                <a:latin typeface="+mn-ea"/>
              </a:rPr>
              <a:t>DPR (2014)</a:t>
            </a:r>
          </a:p>
          <a:p>
            <a:r>
              <a:rPr lang="ja-JP" altLang="en-US" sz="1600" dirty="0">
                <a:solidFill>
                  <a:schemeClr val="bg1">
                    <a:lumMod val="10000"/>
                  </a:schemeClr>
                </a:solidFill>
                <a:latin typeface="+mn-ea"/>
              </a:rPr>
              <a:t>センサ質量</a:t>
            </a:r>
            <a:endParaRPr lang="en-US" altLang="ja-JP" sz="1600" dirty="0">
              <a:solidFill>
                <a:schemeClr val="bg1">
                  <a:lumMod val="10000"/>
                </a:schemeClr>
              </a:solidFill>
              <a:latin typeface="+mn-ea"/>
            </a:endParaRPr>
          </a:p>
          <a:p>
            <a:r>
              <a:rPr lang="en-US" altLang="ja-JP" sz="1600" dirty="0">
                <a:solidFill>
                  <a:schemeClr val="accent1">
                    <a:lumMod val="60000"/>
                    <a:lumOff val="40000"/>
                  </a:schemeClr>
                </a:solidFill>
                <a:latin typeface="+mn-ea"/>
              </a:rPr>
              <a:t> </a:t>
            </a:r>
            <a:r>
              <a:rPr lang="en-US" altLang="ja-JP" sz="1600" dirty="0">
                <a:solidFill>
                  <a:srgbClr val="FF0000"/>
                </a:solidFill>
                <a:latin typeface="+mn-ea"/>
              </a:rPr>
              <a:t>403kg</a:t>
            </a:r>
            <a:r>
              <a:rPr lang="en-US" altLang="ja-JP" sz="1600" dirty="0">
                <a:solidFill>
                  <a:schemeClr val="accent6">
                    <a:lumMod val="75000"/>
                  </a:schemeClr>
                </a:solidFill>
                <a:latin typeface="+mn-ea"/>
              </a:rPr>
              <a:t>(Ku)</a:t>
            </a:r>
          </a:p>
          <a:p>
            <a:r>
              <a:rPr lang="en-US" altLang="ja-JP" sz="1600" dirty="0">
                <a:solidFill>
                  <a:schemeClr val="accent1">
                    <a:lumMod val="60000"/>
                    <a:lumOff val="40000"/>
                  </a:schemeClr>
                </a:solidFill>
                <a:latin typeface="+mn-ea"/>
              </a:rPr>
              <a:t> </a:t>
            </a:r>
            <a:r>
              <a:rPr lang="en-US" altLang="ja-JP" sz="1600" dirty="0">
                <a:solidFill>
                  <a:srgbClr val="FF0000"/>
                </a:solidFill>
                <a:latin typeface="+mn-ea"/>
              </a:rPr>
              <a:t>302kg</a:t>
            </a:r>
            <a:r>
              <a:rPr lang="en-US" altLang="ja-JP" sz="1600" dirty="0">
                <a:solidFill>
                  <a:srgbClr val="FF66CC"/>
                </a:solidFill>
                <a:latin typeface="+mn-ea"/>
              </a:rPr>
              <a:t>(Ka)</a:t>
            </a:r>
          </a:p>
        </p:txBody>
      </p:sp>
      <p:sp>
        <p:nvSpPr>
          <p:cNvPr id="109" name="テキスト ボックス 108">
            <a:extLst>
              <a:ext uri="{FF2B5EF4-FFF2-40B4-BE49-F238E27FC236}">
                <a16:creationId xmlns:a16="http://schemas.microsoft.com/office/drawing/2014/main" id="{426FC30C-531E-4F76-9E95-D21A2BE832E8}"/>
              </a:ext>
            </a:extLst>
          </p:cNvPr>
          <p:cNvSpPr txBox="1"/>
          <p:nvPr/>
        </p:nvSpPr>
        <p:spPr>
          <a:xfrm>
            <a:off x="179882" y="5434246"/>
            <a:ext cx="2267973" cy="584775"/>
          </a:xfrm>
          <a:prstGeom prst="rect">
            <a:avLst/>
          </a:prstGeom>
          <a:noFill/>
        </p:spPr>
        <p:txBody>
          <a:bodyPr wrap="square" rtlCol="0">
            <a:spAutoFit/>
          </a:bodyPr>
          <a:lstStyle/>
          <a:p>
            <a:r>
              <a:rPr kumimoji="1" lang="en-US" altLang="ja-JP" sz="1600" dirty="0" err="1">
                <a:solidFill>
                  <a:schemeClr val="bg1">
                    <a:lumMod val="10000"/>
                  </a:schemeClr>
                </a:solidFill>
                <a:latin typeface="+mn-ea"/>
              </a:rPr>
              <a:t>RainCube</a:t>
            </a:r>
            <a:r>
              <a:rPr kumimoji="1" lang="en-US" altLang="ja-JP" sz="1600" dirty="0">
                <a:solidFill>
                  <a:schemeClr val="bg1">
                    <a:lumMod val="10000"/>
                  </a:schemeClr>
                </a:solidFill>
                <a:latin typeface="+mn-ea"/>
              </a:rPr>
              <a:t>(2018)</a:t>
            </a:r>
          </a:p>
          <a:p>
            <a:r>
              <a:rPr lang="ja-JP" altLang="en-US" sz="1600" dirty="0">
                <a:solidFill>
                  <a:schemeClr val="bg1">
                    <a:lumMod val="10000"/>
                  </a:schemeClr>
                </a:solidFill>
                <a:latin typeface="+mn-ea"/>
              </a:rPr>
              <a:t>質量：</a:t>
            </a:r>
            <a:r>
              <a:rPr lang="en-US" altLang="ja-JP" sz="1600" dirty="0">
                <a:solidFill>
                  <a:srgbClr val="FF0000"/>
                </a:solidFill>
                <a:latin typeface="+mn-ea"/>
              </a:rPr>
              <a:t>5.5kg</a:t>
            </a:r>
          </a:p>
        </p:txBody>
      </p:sp>
      <p:sp>
        <p:nvSpPr>
          <p:cNvPr id="126" name="テキスト ボックス 125">
            <a:extLst>
              <a:ext uri="{FF2B5EF4-FFF2-40B4-BE49-F238E27FC236}">
                <a16:creationId xmlns:a16="http://schemas.microsoft.com/office/drawing/2014/main" id="{2A4C5199-1792-4A9D-BD77-F07A7AF8DC76}"/>
              </a:ext>
            </a:extLst>
          </p:cNvPr>
          <p:cNvSpPr txBox="1"/>
          <p:nvPr/>
        </p:nvSpPr>
        <p:spPr>
          <a:xfrm>
            <a:off x="1598601" y="4214297"/>
            <a:ext cx="1457708" cy="584775"/>
          </a:xfrm>
          <a:prstGeom prst="rect">
            <a:avLst/>
          </a:prstGeom>
          <a:noFill/>
        </p:spPr>
        <p:txBody>
          <a:bodyPr wrap="square" rtlCol="0">
            <a:spAutoFit/>
          </a:bodyPr>
          <a:lstStyle/>
          <a:p>
            <a:r>
              <a:rPr lang="en-US" altLang="ja-JP" sz="1600" dirty="0">
                <a:solidFill>
                  <a:srgbClr val="FF66CC"/>
                </a:solidFill>
              </a:rPr>
              <a:t>Ka</a:t>
            </a:r>
            <a:r>
              <a:rPr lang="en-US" altLang="ja-JP" sz="1600" dirty="0">
                <a:solidFill>
                  <a:schemeClr val="bg1">
                    <a:lumMod val="10000"/>
                  </a:schemeClr>
                </a:solidFill>
              </a:rPr>
              <a:t>(35.8GHz)</a:t>
            </a:r>
          </a:p>
          <a:p>
            <a:r>
              <a:rPr kumimoji="1" lang="ja-JP" altLang="en-US" sz="1600" dirty="0"/>
              <a:t>（弱い降雨）</a:t>
            </a:r>
          </a:p>
        </p:txBody>
      </p:sp>
      <p:sp>
        <p:nvSpPr>
          <p:cNvPr id="127" name="テキスト ボックス 126">
            <a:extLst>
              <a:ext uri="{FF2B5EF4-FFF2-40B4-BE49-F238E27FC236}">
                <a16:creationId xmlns:a16="http://schemas.microsoft.com/office/drawing/2014/main" id="{3BC8CFB5-F81A-4FFE-8A6E-904EDF8EC6C5}"/>
              </a:ext>
            </a:extLst>
          </p:cNvPr>
          <p:cNvSpPr txBox="1"/>
          <p:nvPr/>
        </p:nvSpPr>
        <p:spPr>
          <a:xfrm>
            <a:off x="1651915" y="1955763"/>
            <a:ext cx="1415772" cy="1077218"/>
          </a:xfrm>
          <a:prstGeom prst="rect">
            <a:avLst/>
          </a:prstGeom>
          <a:noFill/>
        </p:spPr>
        <p:txBody>
          <a:bodyPr wrap="none" rtlCol="0">
            <a:spAutoFit/>
          </a:bodyPr>
          <a:lstStyle/>
          <a:p>
            <a:r>
              <a:rPr kumimoji="1" lang="en-US" altLang="ja-JP" sz="1600" dirty="0">
                <a:solidFill>
                  <a:srgbClr val="00B050"/>
                </a:solidFill>
              </a:rPr>
              <a:t>Ku</a:t>
            </a:r>
            <a:r>
              <a:rPr kumimoji="1" lang="en-US" altLang="ja-JP" sz="1600" dirty="0">
                <a:solidFill>
                  <a:schemeClr val="bg1">
                    <a:lumMod val="10000"/>
                  </a:schemeClr>
                </a:solidFill>
              </a:rPr>
              <a:t>(13.6GHz)</a:t>
            </a:r>
          </a:p>
          <a:p>
            <a:r>
              <a:rPr kumimoji="1" lang="ja-JP" altLang="en-US" sz="1600" dirty="0"/>
              <a:t>（</a:t>
            </a:r>
            <a:r>
              <a:rPr lang="ja-JP" altLang="en-US" sz="1600" dirty="0"/>
              <a:t>強い</a:t>
            </a:r>
            <a:r>
              <a:rPr kumimoji="1" lang="ja-JP" altLang="en-US" sz="1600" dirty="0"/>
              <a:t>降雨）</a:t>
            </a:r>
            <a:endParaRPr kumimoji="1" lang="en-US" altLang="ja-JP" sz="1600" dirty="0">
              <a:solidFill>
                <a:srgbClr val="00B050"/>
              </a:solidFill>
            </a:endParaRPr>
          </a:p>
          <a:p>
            <a:r>
              <a:rPr kumimoji="1" lang="en-US" altLang="ja-JP" sz="1600" dirty="0">
                <a:solidFill>
                  <a:srgbClr val="FF66CC"/>
                </a:solidFill>
              </a:rPr>
              <a:t>Ka</a:t>
            </a:r>
            <a:r>
              <a:rPr kumimoji="1" lang="en-US" altLang="ja-JP" sz="1600" dirty="0">
                <a:solidFill>
                  <a:schemeClr val="bg1">
                    <a:lumMod val="10000"/>
                  </a:schemeClr>
                </a:solidFill>
              </a:rPr>
              <a:t>(35.5GHz)</a:t>
            </a:r>
          </a:p>
          <a:p>
            <a:r>
              <a:rPr kumimoji="1" lang="ja-JP" altLang="en-US" sz="1600" dirty="0"/>
              <a:t>（弱い降雨</a:t>
            </a:r>
            <a:r>
              <a:rPr lang="ja-JP" altLang="en-US" sz="1600" dirty="0"/>
              <a:t>）</a:t>
            </a:r>
            <a:endParaRPr kumimoji="1" lang="ja-JP" altLang="en-US" sz="1600" dirty="0">
              <a:solidFill>
                <a:srgbClr val="FF66CC"/>
              </a:solidFill>
            </a:endParaRPr>
          </a:p>
        </p:txBody>
      </p:sp>
      <p:sp>
        <p:nvSpPr>
          <p:cNvPr id="320" name="フリーフォーム: 図形 319">
            <a:extLst>
              <a:ext uri="{FF2B5EF4-FFF2-40B4-BE49-F238E27FC236}">
                <a16:creationId xmlns:a16="http://schemas.microsoft.com/office/drawing/2014/main" id="{68011453-DE68-433B-962C-9835C96BBB0F}"/>
              </a:ext>
            </a:extLst>
          </p:cNvPr>
          <p:cNvSpPr/>
          <p:nvPr/>
        </p:nvSpPr>
        <p:spPr>
          <a:xfrm>
            <a:off x="3880840" y="5523481"/>
            <a:ext cx="401196" cy="165884"/>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21" name="テキスト ボックス 320">
            <a:extLst>
              <a:ext uri="{FF2B5EF4-FFF2-40B4-BE49-F238E27FC236}">
                <a16:creationId xmlns:a16="http://schemas.microsoft.com/office/drawing/2014/main" id="{ACED05EE-D290-444B-8536-B9CF3C5D652C}"/>
              </a:ext>
            </a:extLst>
          </p:cNvPr>
          <p:cNvSpPr txBox="1"/>
          <p:nvPr/>
        </p:nvSpPr>
        <p:spPr>
          <a:xfrm>
            <a:off x="4220631" y="5347747"/>
            <a:ext cx="437427" cy="295466"/>
          </a:xfrm>
          <a:prstGeom prst="rect">
            <a:avLst/>
          </a:prstGeom>
          <a:noFill/>
        </p:spPr>
        <p:txBody>
          <a:bodyPr wrap="none" rtlCol="0">
            <a:spAutoFit/>
          </a:bodyPr>
          <a:lstStyle/>
          <a:p>
            <a:r>
              <a:rPr kumimoji="1" lang="en-US" altLang="ja-JP" dirty="0"/>
              <a:t>AT</a:t>
            </a:r>
            <a:endParaRPr kumimoji="1" lang="ja-JP" altLang="en-US" dirty="0"/>
          </a:p>
        </p:txBody>
      </p:sp>
      <p:grpSp>
        <p:nvGrpSpPr>
          <p:cNvPr id="17" name="グループ化 16">
            <a:extLst>
              <a:ext uri="{FF2B5EF4-FFF2-40B4-BE49-F238E27FC236}">
                <a16:creationId xmlns:a16="http://schemas.microsoft.com/office/drawing/2014/main" id="{AA58B2AD-E123-4A80-AE38-69931D6C5674}"/>
              </a:ext>
            </a:extLst>
          </p:cNvPr>
          <p:cNvGrpSpPr/>
          <p:nvPr/>
        </p:nvGrpSpPr>
        <p:grpSpPr>
          <a:xfrm>
            <a:off x="3691407" y="4605623"/>
            <a:ext cx="201934" cy="965713"/>
            <a:chOff x="3650743" y="5794594"/>
            <a:chExt cx="201934" cy="965713"/>
          </a:xfrm>
        </p:grpSpPr>
        <p:sp>
          <p:nvSpPr>
            <p:cNvPr id="305" name="楕円 304">
              <a:extLst>
                <a:ext uri="{FF2B5EF4-FFF2-40B4-BE49-F238E27FC236}">
                  <a16:creationId xmlns:a16="http://schemas.microsoft.com/office/drawing/2014/main" id="{BC1CD221-E461-4D24-8D9E-A96FAC2202CE}"/>
                </a:ext>
              </a:extLst>
            </p:cNvPr>
            <p:cNvSpPr/>
            <p:nvPr/>
          </p:nvSpPr>
          <p:spPr>
            <a:xfrm>
              <a:off x="3706232" y="6696442"/>
              <a:ext cx="125117" cy="63865"/>
            </a:xfrm>
            <a:prstGeom prst="ellipse">
              <a:avLst/>
            </a:prstGeom>
            <a:solidFill>
              <a:srgbClr val="FF66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a:extLst>
                <a:ext uri="{FF2B5EF4-FFF2-40B4-BE49-F238E27FC236}">
                  <a16:creationId xmlns:a16="http://schemas.microsoft.com/office/drawing/2014/main" id="{F598D926-E682-43F3-91FF-5CAF1DA7F996}"/>
                </a:ext>
              </a:extLst>
            </p:cNvPr>
            <p:cNvGrpSpPr>
              <a:grpSpLocks noChangeAspect="1"/>
            </p:cNvGrpSpPr>
            <p:nvPr/>
          </p:nvGrpSpPr>
          <p:grpSpPr>
            <a:xfrm>
              <a:off x="3650743" y="5794594"/>
              <a:ext cx="201934" cy="90350"/>
              <a:chOff x="4105509" y="4704341"/>
              <a:chExt cx="243482" cy="136175"/>
            </a:xfrm>
          </p:grpSpPr>
          <p:sp>
            <p:nvSpPr>
              <p:cNvPr id="36" name="楕円 35">
                <a:extLst>
                  <a:ext uri="{FF2B5EF4-FFF2-40B4-BE49-F238E27FC236}">
                    <a16:creationId xmlns:a16="http://schemas.microsoft.com/office/drawing/2014/main" id="{08DC33A3-E7AD-4425-9BA9-30C034517FD6}"/>
                  </a:ext>
                </a:extLst>
              </p:cNvPr>
              <p:cNvSpPr>
                <a:spLocks noChangeAspect="1"/>
              </p:cNvSpPr>
              <p:nvPr/>
            </p:nvSpPr>
            <p:spPr>
              <a:xfrm>
                <a:off x="4212392" y="4834242"/>
                <a:ext cx="26722" cy="6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38" name="直線コネクタ 37">
                <a:extLst>
                  <a:ext uri="{FF2B5EF4-FFF2-40B4-BE49-F238E27FC236}">
                    <a16:creationId xmlns:a16="http://schemas.microsoft.com/office/drawing/2014/main" id="{F0F8BB86-0E83-4C7E-9DC0-017CE66206C7}"/>
                  </a:ext>
                </a:extLst>
              </p:cNvPr>
              <p:cNvCxnSpPr>
                <a:stCxn id="36" idx="6"/>
                <a:endCxn id="317" idx="0"/>
              </p:cNvCxnSpPr>
              <p:nvPr/>
            </p:nvCxnSpPr>
            <p:spPr>
              <a:xfrm flipH="1" flipV="1">
                <a:off x="4224977" y="4704341"/>
                <a:ext cx="14137" cy="133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9" name="直線コネクタ 318">
                <a:extLst>
                  <a:ext uri="{FF2B5EF4-FFF2-40B4-BE49-F238E27FC236}">
                    <a16:creationId xmlns:a16="http://schemas.microsoft.com/office/drawing/2014/main" id="{FD54E56B-EC66-48C0-A043-B53D508DFA98}"/>
                  </a:ext>
                </a:extLst>
              </p:cNvPr>
              <p:cNvCxnSpPr>
                <a:cxnSpLocks/>
                <a:stCxn id="36" idx="3"/>
                <a:endCxn id="317" idx="0"/>
              </p:cNvCxnSpPr>
              <p:nvPr/>
            </p:nvCxnSpPr>
            <p:spPr>
              <a:xfrm flipV="1">
                <a:off x="4216305" y="4704341"/>
                <a:ext cx="8672" cy="135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フリーフォーム: 図形 316">
                <a:extLst>
                  <a:ext uri="{FF2B5EF4-FFF2-40B4-BE49-F238E27FC236}">
                    <a16:creationId xmlns:a16="http://schemas.microsoft.com/office/drawing/2014/main" id="{2A97AE70-B8BE-4600-BC66-F3174DF32F8C}"/>
                  </a:ext>
                </a:extLst>
              </p:cNvPr>
              <p:cNvSpPr/>
              <p:nvPr/>
            </p:nvSpPr>
            <p:spPr>
              <a:xfrm>
                <a:off x="4105509" y="4704341"/>
                <a:ext cx="243482" cy="74018"/>
              </a:xfrm>
              <a:custGeom>
                <a:avLst/>
                <a:gdLst>
                  <a:gd name="connsiteX0" fmla="*/ 214566 w 437296"/>
                  <a:gd name="connsiteY0" fmla="*/ 0 h 295817"/>
                  <a:gd name="connsiteX1" fmla="*/ 364490 w 437296"/>
                  <a:gd name="connsiteY1" fmla="*/ 104532 h 295817"/>
                  <a:gd name="connsiteX2" fmla="*/ 373256 w 437296"/>
                  <a:gd name="connsiteY2" fmla="*/ 107513 h 295817"/>
                  <a:gd name="connsiteX3" fmla="*/ 437296 w 437296"/>
                  <a:gd name="connsiteY3" fmla="*/ 185511 h 295817"/>
                  <a:gd name="connsiteX4" fmla="*/ 218648 w 437296"/>
                  <a:gd name="connsiteY4" fmla="*/ 295817 h 295817"/>
                  <a:gd name="connsiteX5" fmla="*/ 0 w 437296"/>
                  <a:gd name="connsiteY5" fmla="*/ 185511 h 295817"/>
                  <a:gd name="connsiteX6" fmla="*/ 64041 w 437296"/>
                  <a:gd name="connsiteY6" fmla="*/ 107513 h 295817"/>
                  <a:gd name="connsiteX7" fmla="*/ 67931 w 437296"/>
                  <a:gd name="connsiteY7" fmla="*/ 106190 h 29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96" h="295817">
                    <a:moveTo>
                      <a:pt x="214566" y="0"/>
                    </a:moveTo>
                    <a:lnTo>
                      <a:pt x="364490" y="104532"/>
                    </a:lnTo>
                    <a:lnTo>
                      <a:pt x="373256" y="107513"/>
                    </a:lnTo>
                    <a:cubicBezTo>
                      <a:pt x="412823" y="127475"/>
                      <a:pt x="437296" y="155051"/>
                      <a:pt x="437296" y="185511"/>
                    </a:cubicBezTo>
                    <a:cubicBezTo>
                      <a:pt x="437296" y="246431"/>
                      <a:pt x="339404" y="295817"/>
                      <a:pt x="218648" y="295817"/>
                    </a:cubicBezTo>
                    <a:cubicBezTo>
                      <a:pt x="97892" y="295817"/>
                      <a:pt x="0" y="246431"/>
                      <a:pt x="0" y="185511"/>
                    </a:cubicBezTo>
                    <a:cubicBezTo>
                      <a:pt x="0" y="155051"/>
                      <a:pt x="24473" y="127475"/>
                      <a:pt x="64041" y="107513"/>
                    </a:cubicBezTo>
                    <a:lnTo>
                      <a:pt x="67931" y="10619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600"/>
              </a:p>
            </p:txBody>
          </p:sp>
        </p:grpSp>
        <p:cxnSp>
          <p:nvCxnSpPr>
            <p:cNvPr id="322" name="直線コネクタ 321">
              <a:extLst>
                <a:ext uri="{FF2B5EF4-FFF2-40B4-BE49-F238E27FC236}">
                  <a16:creationId xmlns:a16="http://schemas.microsoft.com/office/drawing/2014/main" id="{1EF56C6A-5B8F-4556-BEF1-57771D5E77EA}"/>
                </a:ext>
              </a:extLst>
            </p:cNvPr>
            <p:cNvCxnSpPr>
              <a:cxnSpLocks/>
              <a:stCxn id="36" idx="4"/>
              <a:endCxn id="305" idx="6"/>
            </p:cNvCxnSpPr>
            <p:nvPr/>
          </p:nvCxnSpPr>
          <p:spPr>
            <a:xfrm>
              <a:off x="3750468" y="5884944"/>
              <a:ext cx="80881" cy="843431"/>
            </a:xfrm>
            <a:prstGeom prst="line">
              <a:avLst/>
            </a:prstGeom>
            <a:ln w="12700">
              <a:solidFill>
                <a:srgbClr val="FF66CC"/>
              </a:solidFill>
            </a:ln>
          </p:spPr>
          <p:style>
            <a:lnRef idx="1">
              <a:schemeClr val="accent2"/>
            </a:lnRef>
            <a:fillRef idx="0">
              <a:schemeClr val="accent2"/>
            </a:fillRef>
            <a:effectRef idx="0">
              <a:schemeClr val="accent2"/>
            </a:effectRef>
            <a:fontRef idx="minor">
              <a:schemeClr val="tx1"/>
            </a:fontRef>
          </p:style>
        </p:cxnSp>
        <p:cxnSp>
          <p:nvCxnSpPr>
            <p:cNvPr id="323" name="直線コネクタ 322">
              <a:extLst>
                <a:ext uri="{FF2B5EF4-FFF2-40B4-BE49-F238E27FC236}">
                  <a16:creationId xmlns:a16="http://schemas.microsoft.com/office/drawing/2014/main" id="{C6490689-E9D7-4BB3-91A2-4D583F60DF72}"/>
                </a:ext>
              </a:extLst>
            </p:cNvPr>
            <p:cNvCxnSpPr>
              <a:cxnSpLocks/>
              <a:stCxn id="36" idx="4"/>
              <a:endCxn id="305" idx="2"/>
            </p:cNvCxnSpPr>
            <p:nvPr/>
          </p:nvCxnSpPr>
          <p:spPr>
            <a:xfrm flipH="1">
              <a:off x="3706232" y="5884944"/>
              <a:ext cx="44236" cy="843431"/>
            </a:xfrm>
            <a:prstGeom prst="line">
              <a:avLst/>
            </a:prstGeom>
            <a:ln w="12700">
              <a:solidFill>
                <a:srgbClr val="FF66CC"/>
              </a:solidFill>
            </a:ln>
          </p:spPr>
          <p:style>
            <a:lnRef idx="1">
              <a:schemeClr val="accent2"/>
            </a:lnRef>
            <a:fillRef idx="0">
              <a:schemeClr val="accent2"/>
            </a:fillRef>
            <a:effectRef idx="0">
              <a:schemeClr val="accent2"/>
            </a:effectRef>
            <a:fontRef idx="minor">
              <a:schemeClr val="tx1"/>
            </a:fontRef>
          </p:style>
        </p:cxnSp>
      </p:grpSp>
      <p:grpSp>
        <p:nvGrpSpPr>
          <p:cNvPr id="25" name="グループ化 24">
            <a:extLst>
              <a:ext uri="{FF2B5EF4-FFF2-40B4-BE49-F238E27FC236}">
                <a16:creationId xmlns:a16="http://schemas.microsoft.com/office/drawing/2014/main" id="{2B02FD9F-4E11-4BDA-9FF3-BA6126D59B2A}"/>
              </a:ext>
            </a:extLst>
          </p:cNvPr>
          <p:cNvGrpSpPr/>
          <p:nvPr/>
        </p:nvGrpSpPr>
        <p:grpSpPr>
          <a:xfrm>
            <a:off x="6438360" y="5837278"/>
            <a:ext cx="1108227" cy="889768"/>
            <a:chOff x="6750531" y="5817924"/>
            <a:chExt cx="1108227" cy="889768"/>
          </a:xfrm>
        </p:grpSpPr>
        <p:grpSp>
          <p:nvGrpSpPr>
            <p:cNvPr id="368" name="グループ化 367">
              <a:extLst>
                <a:ext uri="{FF2B5EF4-FFF2-40B4-BE49-F238E27FC236}">
                  <a16:creationId xmlns:a16="http://schemas.microsoft.com/office/drawing/2014/main" id="{46E57B19-79BB-43DA-98B2-B4D46BE19DA2}"/>
                </a:ext>
              </a:extLst>
            </p:cNvPr>
            <p:cNvGrpSpPr/>
            <p:nvPr/>
          </p:nvGrpSpPr>
          <p:grpSpPr>
            <a:xfrm>
              <a:off x="6842127" y="6201629"/>
              <a:ext cx="714075" cy="506063"/>
              <a:chOff x="4572000" y="3358355"/>
              <a:chExt cx="2514016" cy="864829"/>
            </a:xfrm>
          </p:grpSpPr>
          <p:sp>
            <p:nvSpPr>
              <p:cNvPr id="379" name="フリーフォーム: 図形 378">
                <a:extLst>
                  <a:ext uri="{FF2B5EF4-FFF2-40B4-BE49-F238E27FC236}">
                    <a16:creationId xmlns:a16="http://schemas.microsoft.com/office/drawing/2014/main" id="{47EDB477-8227-4F17-AB58-815262EC681C}"/>
                  </a:ext>
                </a:extLst>
              </p:cNvPr>
              <p:cNvSpPr/>
              <p:nvPr/>
            </p:nvSpPr>
            <p:spPr>
              <a:xfrm>
                <a:off x="4728434" y="3358355"/>
                <a:ext cx="2079142" cy="783345"/>
              </a:xfrm>
              <a:custGeom>
                <a:avLst/>
                <a:gdLst>
                  <a:gd name="connsiteX0" fmla="*/ 2079142 w 2079142"/>
                  <a:gd name="connsiteY0" fmla="*/ 374180 h 783345"/>
                  <a:gd name="connsiteX1" fmla="*/ 2046122 w 2079142"/>
                  <a:gd name="connsiteY1" fmla="*/ 18580 h 783345"/>
                  <a:gd name="connsiteX2" fmla="*/ 2033422 w 2079142"/>
                  <a:gd name="connsiteY2" fmla="*/ 219240 h 783345"/>
                  <a:gd name="connsiteX3" fmla="*/ 2035962 w 2079142"/>
                  <a:gd name="connsiteY3" fmla="*/ 511340 h 783345"/>
                  <a:gd name="connsiteX4" fmla="*/ 2030882 w 2079142"/>
                  <a:gd name="connsiteY4" fmla="*/ 722160 h 783345"/>
                  <a:gd name="connsiteX5" fmla="*/ 2023262 w 2079142"/>
                  <a:gd name="connsiteY5" fmla="*/ 757720 h 783345"/>
                  <a:gd name="connsiteX6" fmla="*/ 2008022 w 2079142"/>
                  <a:gd name="connsiteY6" fmla="*/ 714540 h 783345"/>
                  <a:gd name="connsiteX7" fmla="*/ 1997862 w 2079142"/>
                  <a:gd name="connsiteY7" fmla="*/ 386880 h 783345"/>
                  <a:gd name="connsiteX8" fmla="*/ 1987702 w 2079142"/>
                  <a:gd name="connsiteY8" fmla="*/ 41440 h 783345"/>
                  <a:gd name="connsiteX9" fmla="*/ 1957222 w 2079142"/>
                  <a:gd name="connsiteY9" fmla="*/ 71920 h 783345"/>
                  <a:gd name="connsiteX10" fmla="*/ 1954682 w 2079142"/>
                  <a:gd name="connsiteY10" fmla="*/ 402120 h 783345"/>
                  <a:gd name="connsiteX11" fmla="*/ 1947062 w 2079142"/>
                  <a:gd name="connsiteY11" fmla="*/ 724700 h 783345"/>
                  <a:gd name="connsiteX12" fmla="*/ 1926742 w 2079142"/>
                  <a:gd name="connsiteY12" fmla="*/ 757720 h 783345"/>
                  <a:gd name="connsiteX13" fmla="*/ 1914042 w 2079142"/>
                  <a:gd name="connsiteY13" fmla="*/ 546900 h 783345"/>
                  <a:gd name="connsiteX14" fmla="*/ 1903882 w 2079142"/>
                  <a:gd name="connsiteY14" fmla="*/ 389420 h 783345"/>
                  <a:gd name="connsiteX15" fmla="*/ 1883562 w 2079142"/>
                  <a:gd name="connsiteY15" fmla="*/ 94780 h 783345"/>
                  <a:gd name="connsiteX16" fmla="*/ 1875942 w 2079142"/>
                  <a:gd name="connsiteY16" fmla="*/ 26200 h 783345"/>
                  <a:gd name="connsiteX17" fmla="*/ 1858162 w 2079142"/>
                  <a:gd name="connsiteY17" fmla="*/ 31280 h 783345"/>
                  <a:gd name="connsiteX18" fmla="*/ 1832762 w 2079142"/>
                  <a:gd name="connsiteY18" fmla="*/ 389420 h 783345"/>
                  <a:gd name="connsiteX19" fmla="*/ 1825142 w 2079142"/>
                  <a:gd name="connsiteY19" fmla="*/ 689140 h 783345"/>
                  <a:gd name="connsiteX20" fmla="*/ 1784502 w 2079142"/>
                  <a:gd name="connsiteY20" fmla="*/ 772960 h 783345"/>
                  <a:gd name="connsiteX21" fmla="*/ 1761642 w 2079142"/>
                  <a:gd name="connsiteY21" fmla="*/ 562140 h 783345"/>
                  <a:gd name="connsiteX22" fmla="*/ 1746402 w 2079142"/>
                  <a:gd name="connsiteY22" fmla="*/ 346240 h 783345"/>
                  <a:gd name="connsiteX23" fmla="*/ 1726082 w 2079142"/>
                  <a:gd name="connsiteY23" fmla="*/ 84620 h 783345"/>
                  <a:gd name="connsiteX24" fmla="*/ 1710842 w 2079142"/>
                  <a:gd name="connsiteY24" fmla="*/ 21120 h 783345"/>
                  <a:gd name="connsiteX25" fmla="*/ 1675282 w 2079142"/>
                  <a:gd name="connsiteY25" fmla="*/ 33820 h 783345"/>
                  <a:gd name="connsiteX26" fmla="*/ 1621942 w 2079142"/>
                  <a:gd name="connsiteY26" fmla="*/ 394500 h 783345"/>
                  <a:gd name="connsiteX27" fmla="*/ 1568602 w 2079142"/>
                  <a:gd name="connsiteY27" fmla="*/ 719620 h 783345"/>
                  <a:gd name="connsiteX28" fmla="*/ 1558442 w 2079142"/>
                  <a:gd name="connsiteY28" fmla="*/ 762800 h 783345"/>
                  <a:gd name="connsiteX29" fmla="*/ 1553362 w 2079142"/>
                  <a:gd name="connsiteY29" fmla="*/ 770420 h 783345"/>
                  <a:gd name="connsiteX30" fmla="*/ 1533042 w 2079142"/>
                  <a:gd name="connsiteY30" fmla="*/ 757720 h 783345"/>
                  <a:gd name="connsiteX31" fmla="*/ 1510182 w 2079142"/>
                  <a:gd name="connsiteY31" fmla="*/ 684060 h 783345"/>
                  <a:gd name="connsiteX32" fmla="*/ 1456842 w 2079142"/>
                  <a:gd name="connsiteY32" fmla="*/ 404660 h 783345"/>
                  <a:gd name="connsiteX33" fmla="*/ 1398422 w 2079142"/>
                  <a:gd name="connsiteY33" fmla="*/ 71920 h 783345"/>
                  <a:gd name="connsiteX34" fmla="*/ 1345082 w 2079142"/>
                  <a:gd name="connsiteY34" fmla="*/ 38900 h 783345"/>
                  <a:gd name="connsiteX35" fmla="*/ 1304442 w 2079142"/>
                  <a:gd name="connsiteY35" fmla="*/ 303060 h 783345"/>
                  <a:gd name="connsiteX36" fmla="*/ 1261262 w 2079142"/>
                  <a:gd name="connsiteY36" fmla="*/ 633260 h 783345"/>
                  <a:gd name="connsiteX37" fmla="*/ 1200302 w 2079142"/>
                  <a:gd name="connsiteY37" fmla="*/ 762800 h 783345"/>
                  <a:gd name="connsiteX38" fmla="*/ 1146962 w 2079142"/>
                  <a:gd name="connsiteY38" fmla="*/ 750100 h 783345"/>
                  <a:gd name="connsiteX39" fmla="*/ 1060602 w 2079142"/>
                  <a:gd name="connsiteY39" fmla="*/ 450380 h 783345"/>
                  <a:gd name="connsiteX40" fmla="*/ 1007262 w 2079142"/>
                  <a:gd name="connsiteY40" fmla="*/ 125260 h 783345"/>
                  <a:gd name="connsiteX41" fmla="*/ 974242 w 2079142"/>
                  <a:gd name="connsiteY41" fmla="*/ 33820 h 783345"/>
                  <a:gd name="connsiteX42" fmla="*/ 951382 w 2079142"/>
                  <a:gd name="connsiteY42" fmla="*/ 21120 h 783345"/>
                  <a:gd name="connsiteX43" fmla="*/ 923442 w 2079142"/>
                  <a:gd name="connsiteY43" fmla="*/ 23660 h 783345"/>
                  <a:gd name="connsiteX44" fmla="*/ 870102 w 2079142"/>
                  <a:gd name="connsiteY44" fmla="*/ 117640 h 783345"/>
                  <a:gd name="connsiteX45" fmla="*/ 786282 w 2079142"/>
                  <a:gd name="connsiteY45" fmla="*/ 419900 h 783345"/>
                  <a:gd name="connsiteX46" fmla="*/ 712622 w 2079142"/>
                  <a:gd name="connsiteY46" fmla="*/ 673900 h 783345"/>
                  <a:gd name="connsiteX47" fmla="*/ 679602 w 2079142"/>
                  <a:gd name="connsiteY47" fmla="*/ 755180 h 783345"/>
                  <a:gd name="connsiteX48" fmla="*/ 649122 w 2079142"/>
                  <a:gd name="connsiteY48" fmla="*/ 770420 h 783345"/>
                  <a:gd name="connsiteX49" fmla="*/ 590702 w 2079142"/>
                  <a:gd name="connsiteY49" fmla="*/ 729780 h 783345"/>
                  <a:gd name="connsiteX50" fmla="*/ 484022 w 2079142"/>
                  <a:gd name="connsiteY50" fmla="*/ 447840 h 783345"/>
                  <a:gd name="connsiteX51" fmla="*/ 392582 w 2079142"/>
                  <a:gd name="connsiteY51" fmla="*/ 170980 h 783345"/>
                  <a:gd name="connsiteX52" fmla="*/ 326542 w 2079142"/>
                  <a:gd name="connsiteY52" fmla="*/ 46520 h 783345"/>
                  <a:gd name="connsiteX53" fmla="*/ 288442 w 2079142"/>
                  <a:gd name="connsiteY53" fmla="*/ 18580 h 783345"/>
                  <a:gd name="connsiteX54" fmla="*/ 232562 w 2079142"/>
                  <a:gd name="connsiteY54" fmla="*/ 21120 h 783345"/>
                  <a:gd name="connsiteX55" fmla="*/ 125882 w 2079142"/>
                  <a:gd name="connsiteY55" fmla="*/ 135420 h 783345"/>
                  <a:gd name="connsiteX56" fmla="*/ 36982 w 2079142"/>
                  <a:gd name="connsiteY56" fmla="*/ 315760 h 783345"/>
                  <a:gd name="connsiteX57" fmla="*/ 1422 w 2079142"/>
                  <a:gd name="connsiteY57" fmla="*/ 402120 h 783345"/>
                  <a:gd name="connsiteX58" fmla="*/ 6502 w 2079142"/>
                  <a:gd name="connsiteY58" fmla="*/ 389420 h 783345"/>
                  <a:gd name="connsiteX59" fmla="*/ 9042 w 2079142"/>
                  <a:gd name="connsiteY59" fmla="*/ 399580 h 78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79142" h="783345">
                    <a:moveTo>
                      <a:pt x="2079142" y="374180"/>
                    </a:moveTo>
                    <a:cubicBezTo>
                      <a:pt x="2066442" y="209291"/>
                      <a:pt x="2053742" y="44403"/>
                      <a:pt x="2046122" y="18580"/>
                    </a:cubicBezTo>
                    <a:cubicBezTo>
                      <a:pt x="2038502" y="-7243"/>
                      <a:pt x="2035115" y="137113"/>
                      <a:pt x="2033422" y="219240"/>
                    </a:cubicBezTo>
                    <a:cubicBezTo>
                      <a:pt x="2031729" y="301367"/>
                      <a:pt x="2036385" y="427520"/>
                      <a:pt x="2035962" y="511340"/>
                    </a:cubicBezTo>
                    <a:cubicBezTo>
                      <a:pt x="2035539" y="595160"/>
                      <a:pt x="2032999" y="681097"/>
                      <a:pt x="2030882" y="722160"/>
                    </a:cubicBezTo>
                    <a:cubicBezTo>
                      <a:pt x="2028765" y="763223"/>
                      <a:pt x="2027072" y="758990"/>
                      <a:pt x="2023262" y="757720"/>
                    </a:cubicBezTo>
                    <a:cubicBezTo>
                      <a:pt x="2019452" y="756450"/>
                      <a:pt x="2012255" y="776347"/>
                      <a:pt x="2008022" y="714540"/>
                    </a:cubicBezTo>
                    <a:cubicBezTo>
                      <a:pt x="2003789" y="652733"/>
                      <a:pt x="2001249" y="499063"/>
                      <a:pt x="1997862" y="386880"/>
                    </a:cubicBezTo>
                    <a:cubicBezTo>
                      <a:pt x="1994475" y="274697"/>
                      <a:pt x="1994475" y="93933"/>
                      <a:pt x="1987702" y="41440"/>
                    </a:cubicBezTo>
                    <a:cubicBezTo>
                      <a:pt x="1980929" y="-11053"/>
                      <a:pt x="1962725" y="11807"/>
                      <a:pt x="1957222" y="71920"/>
                    </a:cubicBezTo>
                    <a:cubicBezTo>
                      <a:pt x="1951719" y="132033"/>
                      <a:pt x="1956375" y="293323"/>
                      <a:pt x="1954682" y="402120"/>
                    </a:cubicBezTo>
                    <a:cubicBezTo>
                      <a:pt x="1952989" y="510917"/>
                      <a:pt x="1951719" y="665433"/>
                      <a:pt x="1947062" y="724700"/>
                    </a:cubicBezTo>
                    <a:cubicBezTo>
                      <a:pt x="1942405" y="783967"/>
                      <a:pt x="1932245" y="787353"/>
                      <a:pt x="1926742" y="757720"/>
                    </a:cubicBezTo>
                    <a:cubicBezTo>
                      <a:pt x="1921239" y="728087"/>
                      <a:pt x="1917852" y="608283"/>
                      <a:pt x="1914042" y="546900"/>
                    </a:cubicBezTo>
                    <a:cubicBezTo>
                      <a:pt x="1910232" y="485517"/>
                      <a:pt x="1908962" y="464773"/>
                      <a:pt x="1903882" y="389420"/>
                    </a:cubicBezTo>
                    <a:cubicBezTo>
                      <a:pt x="1898802" y="314067"/>
                      <a:pt x="1888219" y="155317"/>
                      <a:pt x="1883562" y="94780"/>
                    </a:cubicBezTo>
                    <a:cubicBezTo>
                      <a:pt x="1878905" y="34243"/>
                      <a:pt x="1880175" y="36783"/>
                      <a:pt x="1875942" y="26200"/>
                    </a:cubicBezTo>
                    <a:cubicBezTo>
                      <a:pt x="1871709" y="15617"/>
                      <a:pt x="1865359" y="-29257"/>
                      <a:pt x="1858162" y="31280"/>
                    </a:cubicBezTo>
                    <a:cubicBezTo>
                      <a:pt x="1850965" y="91817"/>
                      <a:pt x="1838265" y="279777"/>
                      <a:pt x="1832762" y="389420"/>
                    </a:cubicBezTo>
                    <a:cubicBezTo>
                      <a:pt x="1827259" y="499063"/>
                      <a:pt x="1833185" y="625217"/>
                      <a:pt x="1825142" y="689140"/>
                    </a:cubicBezTo>
                    <a:cubicBezTo>
                      <a:pt x="1817099" y="753063"/>
                      <a:pt x="1795085" y="794127"/>
                      <a:pt x="1784502" y="772960"/>
                    </a:cubicBezTo>
                    <a:cubicBezTo>
                      <a:pt x="1773919" y="751793"/>
                      <a:pt x="1767992" y="633260"/>
                      <a:pt x="1761642" y="562140"/>
                    </a:cubicBezTo>
                    <a:cubicBezTo>
                      <a:pt x="1755292" y="491020"/>
                      <a:pt x="1752329" y="425827"/>
                      <a:pt x="1746402" y="346240"/>
                    </a:cubicBezTo>
                    <a:cubicBezTo>
                      <a:pt x="1740475" y="266653"/>
                      <a:pt x="1732009" y="138807"/>
                      <a:pt x="1726082" y="84620"/>
                    </a:cubicBezTo>
                    <a:cubicBezTo>
                      <a:pt x="1720155" y="30433"/>
                      <a:pt x="1719309" y="29587"/>
                      <a:pt x="1710842" y="21120"/>
                    </a:cubicBezTo>
                    <a:cubicBezTo>
                      <a:pt x="1702375" y="12653"/>
                      <a:pt x="1690099" y="-28410"/>
                      <a:pt x="1675282" y="33820"/>
                    </a:cubicBezTo>
                    <a:cubicBezTo>
                      <a:pt x="1660465" y="96050"/>
                      <a:pt x="1639722" y="280200"/>
                      <a:pt x="1621942" y="394500"/>
                    </a:cubicBezTo>
                    <a:cubicBezTo>
                      <a:pt x="1604162" y="508800"/>
                      <a:pt x="1579185" y="658237"/>
                      <a:pt x="1568602" y="719620"/>
                    </a:cubicBezTo>
                    <a:cubicBezTo>
                      <a:pt x="1558019" y="781003"/>
                      <a:pt x="1560982" y="754333"/>
                      <a:pt x="1558442" y="762800"/>
                    </a:cubicBezTo>
                    <a:cubicBezTo>
                      <a:pt x="1555902" y="771267"/>
                      <a:pt x="1557595" y="771267"/>
                      <a:pt x="1553362" y="770420"/>
                    </a:cubicBezTo>
                    <a:cubicBezTo>
                      <a:pt x="1549129" y="769573"/>
                      <a:pt x="1540239" y="772113"/>
                      <a:pt x="1533042" y="757720"/>
                    </a:cubicBezTo>
                    <a:cubicBezTo>
                      <a:pt x="1525845" y="743327"/>
                      <a:pt x="1522882" y="742903"/>
                      <a:pt x="1510182" y="684060"/>
                    </a:cubicBezTo>
                    <a:cubicBezTo>
                      <a:pt x="1497482" y="625217"/>
                      <a:pt x="1475469" y="506683"/>
                      <a:pt x="1456842" y="404660"/>
                    </a:cubicBezTo>
                    <a:cubicBezTo>
                      <a:pt x="1438215" y="302637"/>
                      <a:pt x="1417049" y="132880"/>
                      <a:pt x="1398422" y="71920"/>
                    </a:cubicBezTo>
                    <a:cubicBezTo>
                      <a:pt x="1379795" y="10960"/>
                      <a:pt x="1360745" y="377"/>
                      <a:pt x="1345082" y="38900"/>
                    </a:cubicBezTo>
                    <a:cubicBezTo>
                      <a:pt x="1329419" y="77423"/>
                      <a:pt x="1318412" y="204000"/>
                      <a:pt x="1304442" y="303060"/>
                    </a:cubicBezTo>
                    <a:cubicBezTo>
                      <a:pt x="1290472" y="402120"/>
                      <a:pt x="1278619" y="556637"/>
                      <a:pt x="1261262" y="633260"/>
                    </a:cubicBezTo>
                    <a:cubicBezTo>
                      <a:pt x="1243905" y="709883"/>
                      <a:pt x="1219352" y="743327"/>
                      <a:pt x="1200302" y="762800"/>
                    </a:cubicBezTo>
                    <a:cubicBezTo>
                      <a:pt x="1181252" y="782273"/>
                      <a:pt x="1170245" y="802170"/>
                      <a:pt x="1146962" y="750100"/>
                    </a:cubicBezTo>
                    <a:cubicBezTo>
                      <a:pt x="1123679" y="698030"/>
                      <a:pt x="1083885" y="554520"/>
                      <a:pt x="1060602" y="450380"/>
                    </a:cubicBezTo>
                    <a:cubicBezTo>
                      <a:pt x="1037319" y="346240"/>
                      <a:pt x="1021655" y="194687"/>
                      <a:pt x="1007262" y="125260"/>
                    </a:cubicBezTo>
                    <a:cubicBezTo>
                      <a:pt x="992869" y="55833"/>
                      <a:pt x="983555" y="51177"/>
                      <a:pt x="974242" y="33820"/>
                    </a:cubicBezTo>
                    <a:cubicBezTo>
                      <a:pt x="964929" y="16463"/>
                      <a:pt x="959849" y="22813"/>
                      <a:pt x="951382" y="21120"/>
                    </a:cubicBezTo>
                    <a:cubicBezTo>
                      <a:pt x="942915" y="19427"/>
                      <a:pt x="936989" y="7573"/>
                      <a:pt x="923442" y="23660"/>
                    </a:cubicBezTo>
                    <a:cubicBezTo>
                      <a:pt x="909895" y="39747"/>
                      <a:pt x="892962" y="51600"/>
                      <a:pt x="870102" y="117640"/>
                    </a:cubicBezTo>
                    <a:cubicBezTo>
                      <a:pt x="847242" y="183680"/>
                      <a:pt x="812529" y="327190"/>
                      <a:pt x="786282" y="419900"/>
                    </a:cubicBezTo>
                    <a:cubicBezTo>
                      <a:pt x="760035" y="512610"/>
                      <a:pt x="730402" y="618020"/>
                      <a:pt x="712622" y="673900"/>
                    </a:cubicBezTo>
                    <a:cubicBezTo>
                      <a:pt x="694842" y="729780"/>
                      <a:pt x="690185" y="739093"/>
                      <a:pt x="679602" y="755180"/>
                    </a:cubicBezTo>
                    <a:cubicBezTo>
                      <a:pt x="669019" y="771267"/>
                      <a:pt x="663939" y="774653"/>
                      <a:pt x="649122" y="770420"/>
                    </a:cubicBezTo>
                    <a:cubicBezTo>
                      <a:pt x="634305" y="766187"/>
                      <a:pt x="618219" y="783543"/>
                      <a:pt x="590702" y="729780"/>
                    </a:cubicBezTo>
                    <a:cubicBezTo>
                      <a:pt x="563185" y="676017"/>
                      <a:pt x="517042" y="540973"/>
                      <a:pt x="484022" y="447840"/>
                    </a:cubicBezTo>
                    <a:cubicBezTo>
                      <a:pt x="451002" y="354707"/>
                      <a:pt x="418829" y="237867"/>
                      <a:pt x="392582" y="170980"/>
                    </a:cubicBezTo>
                    <a:cubicBezTo>
                      <a:pt x="366335" y="104093"/>
                      <a:pt x="343899" y="71920"/>
                      <a:pt x="326542" y="46520"/>
                    </a:cubicBezTo>
                    <a:cubicBezTo>
                      <a:pt x="309185" y="21120"/>
                      <a:pt x="304105" y="22813"/>
                      <a:pt x="288442" y="18580"/>
                    </a:cubicBezTo>
                    <a:cubicBezTo>
                      <a:pt x="272779" y="14347"/>
                      <a:pt x="259655" y="1647"/>
                      <a:pt x="232562" y="21120"/>
                    </a:cubicBezTo>
                    <a:cubicBezTo>
                      <a:pt x="205469" y="40593"/>
                      <a:pt x="158479" y="86313"/>
                      <a:pt x="125882" y="135420"/>
                    </a:cubicBezTo>
                    <a:cubicBezTo>
                      <a:pt x="93285" y="184527"/>
                      <a:pt x="57725" y="271310"/>
                      <a:pt x="36982" y="315760"/>
                    </a:cubicBezTo>
                    <a:cubicBezTo>
                      <a:pt x="16239" y="360210"/>
                      <a:pt x="6502" y="389843"/>
                      <a:pt x="1422" y="402120"/>
                    </a:cubicBezTo>
                    <a:cubicBezTo>
                      <a:pt x="-3658" y="414397"/>
                      <a:pt x="6502" y="389420"/>
                      <a:pt x="6502" y="389420"/>
                    </a:cubicBezTo>
                    <a:cubicBezTo>
                      <a:pt x="7772" y="388997"/>
                      <a:pt x="8407" y="394288"/>
                      <a:pt x="9042" y="39958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0" name="直線コネクタ 379">
                <a:extLst>
                  <a:ext uri="{FF2B5EF4-FFF2-40B4-BE49-F238E27FC236}">
                    <a16:creationId xmlns:a16="http://schemas.microsoft.com/office/drawing/2014/main" id="{C5064A4A-4537-4B88-970C-0972BBDEB1F5}"/>
                  </a:ext>
                </a:extLst>
              </p:cNvPr>
              <p:cNvCxnSpPr>
                <a:cxnSpLocks/>
              </p:cNvCxnSpPr>
              <p:nvPr/>
            </p:nvCxnSpPr>
            <p:spPr>
              <a:xfrm flipH="1">
                <a:off x="4578776" y="3763015"/>
                <a:ext cx="1561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直線コネクタ 380">
                <a:extLst>
                  <a:ext uri="{FF2B5EF4-FFF2-40B4-BE49-F238E27FC236}">
                    <a16:creationId xmlns:a16="http://schemas.microsoft.com/office/drawing/2014/main" id="{E8A78344-225F-4654-B4C1-2E8D835C2CFC}"/>
                  </a:ext>
                </a:extLst>
              </p:cNvPr>
              <p:cNvCxnSpPr>
                <a:cxnSpLocks/>
              </p:cNvCxnSpPr>
              <p:nvPr/>
            </p:nvCxnSpPr>
            <p:spPr>
              <a:xfrm flipH="1">
                <a:off x="6807576" y="3741679"/>
                <a:ext cx="191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直線コネクタ 381">
                <a:extLst>
                  <a:ext uri="{FF2B5EF4-FFF2-40B4-BE49-F238E27FC236}">
                    <a16:creationId xmlns:a16="http://schemas.microsoft.com/office/drawing/2014/main" id="{0FCAF849-8B7A-45E0-A099-65E85451F615}"/>
                  </a:ext>
                </a:extLst>
              </p:cNvPr>
              <p:cNvCxnSpPr>
                <a:cxnSpLocks/>
              </p:cNvCxnSpPr>
              <p:nvPr/>
            </p:nvCxnSpPr>
            <p:spPr>
              <a:xfrm>
                <a:off x="4572000" y="4220135"/>
                <a:ext cx="2514016" cy="0"/>
              </a:xfrm>
              <a:prstGeom prst="line">
                <a:avLst/>
              </a:prstGeom>
              <a:ln w="12700">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383" name="直線コネクタ 382">
                <a:extLst>
                  <a:ext uri="{FF2B5EF4-FFF2-40B4-BE49-F238E27FC236}">
                    <a16:creationId xmlns:a16="http://schemas.microsoft.com/office/drawing/2014/main" id="{30584106-C59B-4017-8B3C-7C9B2C559C9D}"/>
                  </a:ext>
                </a:extLst>
              </p:cNvPr>
              <p:cNvCxnSpPr>
                <a:cxnSpLocks/>
              </p:cNvCxnSpPr>
              <p:nvPr/>
            </p:nvCxnSpPr>
            <p:spPr>
              <a:xfrm flipV="1">
                <a:off x="4572000" y="3367660"/>
                <a:ext cx="13552" cy="855524"/>
              </a:xfrm>
              <a:prstGeom prst="line">
                <a:avLst/>
              </a:prstGeom>
              <a:ln w="12700">
                <a:solidFill>
                  <a:schemeClr val="tx1"/>
                </a:solidFill>
                <a:headEnd type="none"/>
                <a:tailEnd type="arrow"/>
              </a:ln>
            </p:spPr>
            <p:style>
              <a:lnRef idx="1">
                <a:schemeClr val="accent2"/>
              </a:lnRef>
              <a:fillRef idx="0">
                <a:schemeClr val="accent2"/>
              </a:fillRef>
              <a:effectRef idx="0">
                <a:schemeClr val="accent2"/>
              </a:effectRef>
              <a:fontRef idx="minor">
                <a:schemeClr val="tx1"/>
              </a:fontRef>
            </p:style>
          </p:cxnSp>
        </p:grpSp>
        <p:cxnSp>
          <p:nvCxnSpPr>
            <p:cNvPr id="417" name="直線コネクタ 416">
              <a:extLst>
                <a:ext uri="{FF2B5EF4-FFF2-40B4-BE49-F238E27FC236}">
                  <a16:creationId xmlns:a16="http://schemas.microsoft.com/office/drawing/2014/main" id="{97EC8438-F230-4D97-B0E4-62AAC7CD68F2}"/>
                </a:ext>
              </a:extLst>
            </p:cNvPr>
            <p:cNvCxnSpPr>
              <a:cxnSpLocks/>
            </p:cNvCxnSpPr>
            <p:nvPr/>
          </p:nvCxnSpPr>
          <p:spPr>
            <a:xfrm flipV="1">
              <a:off x="6834913" y="6111845"/>
              <a:ext cx="634987" cy="4403"/>
            </a:xfrm>
            <a:prstGeom prst="line">
              <a:avLst/>
            </a:prstGeom>
            <a:ln w="12700">
              <a:solidFill>
                <a:srgbClr val="FF0000"/>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421" name="テキスト ボックス 420">
              <a:extLst>
                <a:ext uri="{FF2B5EF4-FFF2-40B4-BE49-F238E27FC236}">
                  <a16:creationId xmlns:a16="http://schemas.microsoft.com/office/drawing/2014/main" id="{D3DBD01B-0C41-4F49-9B03-85180E7E9E6D}"/>
                </a:ext>
              </a:extLst>
            </p:cNvPr>
            <p:cNvSpPr txBox="1"/>
            <p:nvPr/>
          </p:nvSpPr>
          <p:spPr>
            <a:xfrm>
              <a:off x="6750531" y="5817924"/>
              <a:ext cx="1108227" cy="338554"/>
            </a:xfrm>
            <a:prstGeom prst="rect">
              <a:avLst/>
            </a:prstGeom>
            <a:noFill/>
          </p:spPr>
          <p:txBody>
            <a:bodyPr wrap="square" rtlCol="0">
              <a:spAutoFit/>
            </a:bodyPr>
            <a:lstStyle/>
            <a:p>
              <a:r>
                <a:rPr kumimoji="1" lang="en-US" altLang="ja-JP" sz="1600" dirty="0"/>
                <a:t>τ:</a:t>
              </a:r>
              <a:r>
                <a:rPr kumimoji="1" lang="en-US" altLang="ja-JP" sz="1600" dirty="0">
                  <a:solidFill>
                    <a:srgbClr val="FF0000"/>
                  </a:solidFill>
                </a:rPr>
                <a:t>166μs</a:t>
              </a:r>
              <a:endParaRPr kumimoji="1" lang="ja-JP" altLang="en-US" sz="1600" dirty="0">
                <a:solidFill>
                  <a:srgbClr val="FF0000"/>
                </a:solidFill>
              </a:endParaRPr>
            </a:p>
          </p:txBody>
        </p:sp>
      </p:grpSp>
      <p:sp>
        <p:nvSpPr>
          <p:cNvPr id="427" name="テキスト ボックス 426">
            <a:extLst>
              <a:ext uri="{FF2B5EF4-FFF2-40B4-BE49-F238E27FC236}">
                <a16:creationId xmlns:a16="http://schemas.microsoft.com/office/drawing/2014/main" id="{2B382A8B-DF25-45C2-B739-2B0F19021D78}"/>
              </a:ext>
            </a:extLst>
          </p:cNvPr>
          <p:cNvSpPr txBox="1"/>
          <p:nvPr/>
        </p:nvSpPr>
        <p:spPr>
          <a:xfrm>
            <a:off x="4146779" y="4755761"/>
            <a:ext cx="1112076" cy="584775"/>
          </a:xfrm>
          <a:prstGeom prst="rect">
            <a:avLst/>
          </a:prstGeom>
          <a:solidFill>
            <a:schemeClr val="accent6">
              <a:lumMod val="60000"/>
              <a:lumOff val="40000"/>
            </a:schemeClr>
          </a:solidFill>
        </p:spPr>
        <p:txBody>
          <a:bodyPr wrap="square" rtlCol="0">
            <a:spAutoFit/>
          </a:bodyPr>
          <a:lstStyle/>
          <a:p>
            <a:r>
              <a:rPr lang="ja-JP" altLang="en-US" sz="1600" dirty="0"/>
              <a:t>アンテナ</a:t>
            </a:r>
            <a:endParaRPr lang="en-US" altLang="ja-JP" sz="1600" dirty="0"/>
          </a:p>
          <a:p>
            <a:r>
              <a:rPr lang="ja-JP" altLang="en-US" sz="1600" dirty="0"/>
              <a:t>小型化</a:t>
            </a:r>
            <a:endParaRPr kumimoji="1" lang="ja-JP" altLang="en-US" sz="1600" dirty="0"/>
          </a:p>
        </p:txBody>
      </p:sp>
      <p:sp>
        <p:nvSpPr>
          <p:cNvPr id="434" name="テキスト ボックス 433">
            <a:extLst>
              <a:ext uri="{FF2B5EF4-FFF2-40B4-BE49-F238E27FC236}">
                <a16:creationId xmlns:a16="http://schemas.microsoft.com/office/drawing/2014/main" id="{452875CF-B343-422C-B7EC-60CFC11040D4}"/>
              </a:ext>
            </a:extLst>
          </p:cNvPr>
          <p:cNvSpPr txBox="1"/>
          <p:nvPr/>
        </p:nvSpPr>
        <p:spPr>
          <a:xfrm>
            <a:off x="5648850" y="6147711"/>
            <a:ext cx="802793" cy="584775"/>
          </a:xfrm>
          <a:prstGeom prst="rect">
            <a:avLst/>
          </a:prstGeom>
          <a:solidFill>
            <a:schemeClr val="accent6">
              <a:lumMod val="60000"/>
              <a:lumOff val="40000"/>
            </a:schemeClr>
          </a:solidFill>
        </p:spPr>
        <p:txBody>
          <a:bodyPr wrap="square" rtlCol="0">
            <a:spAutoFit/>
          </a:bodyPr>
          <a:lstStyle/>
          <a:p>
            <a:r>
              <a:rPr kumimoji="1" lang="ja-JP" altLang="en-US" sz="1600" dirty="0"/>
              <a:t>パルス</a:t>
            </a:r>
            <a:endParaRPr kumimoji="1" lang="en-US" altLang="ja-JP" sz="1600" dirty="0"/>
          </a:p>
          <a:p>
            <a:r>
              <a:rPr kumimoji="1" lang="ja-JP" altLang="en-US" sz="1600" dirty="0"/>
              <a:t>圧縮</a:t>
            </a:r>
          </a:p>
        </p:txBody>
      </p:sp>
      <p:sp>
        <p:nvSpPr>
          <p:cNvPr id="436" name="テキスト ボックス 435">
            <a:extLst>
              <a:ext uri="{FF2B5EF4-FFF2-40B4-BE49-F238E27FC236}">
                <a16:creationId xmlns:a16="http://schemas.microsoft.com/office/drawing/2014/main" id="{8BB9C3A0-487D-4054-A5DF-BD37F6FF511E}"/>
              </a:ext>
            </a:extLst>
          </p:cNvPr>
          <p:cNvSpPr txBox="1"/>
          <p:nvPr/>
        </p:nvSpPr>
        <p:spPr>
          <a:xfrm>
            <a:off x="4773014" y="5955240"/>
            <a:ext cx="821356" cy="584775"/>
          </a:xfrm>
          <a:prstGeom prst="rect">
            <a:avLst/>
          </a:prstGeom>
          <a:solidFill>
            <a:schemeClr val="accent6">
              <a:lumMod val="60000"/>
              <a:lumOff val="40000"/>
            </a:schemeClr>
          </a:solidFill>
        </p:spPr>
        <p:txBody>
          <a:bodyPr wrap="square" rtlCol="0">
            <a:spAutoFit/>
          </a:bodyPr>
          <a:lstStyle/>
          <a:p>
            <a:r>
              <a:rPr kumimoji="1" lang="ja-JP" altLang="en-US" sz="1600" dirty="0"/>
              <a:t>低送信</a:t>
            </a:r>
            <a:endParaRPr kumimoji="1" lang="en-US" altLang="ja-JP" sz="1600" dirty="0"/>
          </a:p>
          <a:p>
            <a:r>
              <a:rPr kumimoji="1" lang="ja-JP" altLang="en-US" sz="1600" dirty="0"/>
              <a:t>電力化</a:t>
            </a:r>
          </a:p>
        </p:txBody>
      </p:sp>
      <p:sp>
        <p:nvSpPr>
          <p:cNvPr id="446" name="テキスト ボックス 445">
            <a:extLst>
              <a:ext uri="{FF2B5EF4-FFF2-40B4-BE49-F238E27FC236}">
                <a16:creationId xmlns:a16="http://schemas.microsoft.com/office/drawing/2014/main" id="{4E831FC3-8E32-4D98-AB46-DE67C38F2121}"/>
              </a:ext>
            </a:extLst>
          </p:cNvPr>
          <p:cNvSpPr txBox="1"/>
          <p:nvPr/>
        </p:nvSpPr>
        <p:spPr>
          <a:xfrm>
            <a:off x="4877016" y="5645097"/>
            <a:ext cx="1458094" cy="338554"/>
          </a:xfrm>
          <a:prstGeom prst="rect">
            <a:avLst/>
          </a:prstGeom>
          <a:noFill/>
        </p:spPr>
        <p:txBody>
          <a:bodyPr wrap="square" rtlCol="0">
            <a:spAutoFit/>
          </a:bodyPr>
          <a:lstStyle/>
          <a:p>
            <a:r>
              <a:rPr kumimoji="1" lang="en-US" altLang="ja-JP" sz="1600" dirty="0">
                <a:solidFill>
                  <a:schemeClr val="bg1">
                    <a:lumMod val="10000"/>
                  </a:schemeClr>
                </a:solidFill>
                <a:latin typeface="+mn-ea"/>
              </a:rPr>
              <a:t>P</a:t>
            </a:r>
            <a:r>
              <a:rPr kumimoji="1" lang="en-US" altLang="ja-JP" sz="1600" baseline="-25000" dirty="0">
                <a:solidFill>
                  <a:schemeClr val="bg1">
                    <a:lumMod val="10000"/>
                  </a:schemeClr>
                </a:solidFill>
                <a:latin typeface="+mn-ea"/>
              </a:rPr>
              <a:t>t</a:t>
            </a:r>
            <a:r>
              <a:rPr kumimoji="1" lang="ja-JP" altLang="en-US" sz="1600" dirty="0">
                <a:solidFill>
                  <a:schemeClr val="bg1">
                    <a:lumMod val="10000"/>
                  </a:schemeClr>
                </a:solidFill>
                <a:latin typeface="+mn-ea"/>
              </a:rPr>
              <a:t>：</a:t>
            </a:r>
            <a:r>
              <a:rPr kumimoji="1" lang="en-US" altLang="ja-JP" sz="1600" dirty="0">
                <a:solidFill>
                  <a:srgbClr val="FF0000"/>
                </a:solidFill>
                <a:latin typeface="+mn-ea"/>
              </a:rPr>
              <a:t>10W</a:t>
            </a:r>
          </a:p>
        </p:txBody>
      </p:sp>
      <p:sp>
        <p:nvSpPr>
          <p:cNvPr id="448" name="テキスト ボックス 447">
            <a:extLst>
              <a:ext uri="{FF2B5EF4-FFF2-40B4-BE49-F238E27FC236}">
                <a16:creationId xmlns:a16="http://schemas.microsoft.com/office/drawing/2014/main" id="{45CD33A9-CFDB-4944-9F06-BF0F430641C7}"/>
              </a:ext>
            </a:extLst>
          </p:cNvPr>
          <p:cNvSpPr txBox="1"/>
          <p:nvPr/>
        </p:nvSpPr>
        <p:spPr>
          <a:xfrm>
            <a:off x="3047388" y="2158481"/>
            <a:ext cx="2028380" cy="338554"/>
          </a:xfrm>
          <a:prstGeom prst="rect">
            <a:avLst/>
          </a:prstGeom>
          <a:noFill/>
        </p:spPr>
        <p:txBody>
          <a:bodyPr wrap="square" rtlCol="0">
            <a:spAutoFit/>
          </a:bodyPr>
          <a:lstStyle/>
          <a:p>
            <a:r>
              <a:rPr lang="ja-JP" altLang="en-US" sz="1600" dirty="0">
                <a:latin typeface="+mn-ea"/>
              </a:rPr>
              <a:t>径</a:t>
            </a:r>
            <a:r>
              <a:rPr lang="en-US" altLang="ja-JP" sz="1600" dirty="0">
                <a:latin typeface="+mn-ea"/>
              </a:rPr>
              <a:t>(D</a:t>
            </a:r>
            <a:r>
              <a:rPr kumimoji="1" lang="en-US" altLang="ja-JP" sz="1600" dirty="0">
                <a:latin typeface="+mn-ea"/>
              </a:rPr>
              <a:t>):</a:t>
            </a:r>
            <a:r>
              <a:rPr kumimoji="1" lang="en-US" altLang="ja-JP" sz="1600" dirty="0">
                <a:solidFill>
                  <a:srgbClr val="FF0000"/>
                </a:solidFill>
                <a:latin typeface="+mn-ea"/>
              </a:rPr>
              <a:t>1.4m×1.1m</a:t>
            </a:r>
          </a:p>
        </p:txBody>
      </p:sp>
      <p:sp>
        <p:nvSpPr>
          <p:cNvPr id="475" name="テキスト ボックス 474">
            <a:extLst>
              <a:ext uri="{FF2B5EF4-FFF2-40B4-BE49-F238E27FC236}">
                <a16:creationId xmlns:a16="http://schemas.microsoft.com/office/drawing/2014/main" id="{C06D9CD7-B52B-497F-B925-A08EB93A5FA3}"/>
              </a:ext>
            </a:extLst>
          </p:cNvPr>
          <p:cNvSpPr txBox="1"/>
          <p:nvPr/>
        </p:nvSpPr>
        <p:spPr>
          <a:xfrm>
            <a:off x="3862967" y="4474495"/>
            <a:ext cx="980138" cy="338554"/>
          </a:xfrm>
          <a:prstGeom prst="rect">
            <a:avLst/>
          </a:prstGeom>
          <a:noFill/>
        </p:spPr>
        <p:txBody>
          <a:bodyPr wrap="square" rtlCol="0">
            <a:spAutoFit/>
          </a:bodyPr>
          <a:lstStyle/>
          <a:p>
            <a:r>
              <a:rPr kumimoji="1" lang="en-US" altLang="ja-JP" sz="1600" dirty="0"/>
              <a:t>D: </a:t>
            </a:r>
            <a:r>
              <a:rPr kumimoji="1" lang="en-US" altLang="ja-JP" sz="1600" dirty="0">
                <a:solidFill>
                  <a:srgbClr val="FF0000"/>
                </a:solidFill>
              </a:rPr>
              <a:t>0.5m</a:t>
            </a:r>
          </a:p>
        </p:txBody>
      </p:sp>
      <p:sp>
        <p:nvSpPr>
          <p:cNvPr id="152" name="テキスト ボックス 151">
            <a:extLst>
              <a:ext uri="{FF2B5EF4-FFF2-40B4-BE49-F238E27FC236}">
                <a16:creationId xmlns:a16="http://schemas.microsoft.com/office/drawing/2014/main" id="{C29B54DB-362E-4F5A-9B60-7AE9346487B2}"/>
              </a:ext>
            </a:extLst>
          </p:cNvPr>
          <p:cNvSpPr txBox="1"/>
          <p:nvPr/>
        </p:nvSpPr>
        <p:spPr>
          <a:xfrm>
            <a:off x="2974444" y="1885911"/>
            <a:ext cx="2028380" cy="338554"/>
          </a:xfrm>
          <a:prstGeom prst="rect">
            <a:avLst/>
          </a:prstGeom>
          <a:noFill/>
        </p:spPr>
        <p:txBody>
          <a:bodyPr wrap="square" rtlCol="0">
            <a:spAutoFit/>
          </a:bodyPr>
          <a:lstStyle/>
          <a:p>
            <a:r>
              <a:rPr kumimoji="1" lang="ja-JP" altLang="en-US" sz="1600" dirty="0">
                <a:solidFill>
                  <a:srgbClr val="FF0000"/>
                </a:solidFill>
              </a:rPr>
              <a:t>フェーズドアレイ型</a:t>
            </a:r>
          </a:p>
        </p:txBody>
      </p:sp>
      <p:sp>
        <p:nvSpPr>
          <p:cNvPr id="153" name="テキスト ボックス 152">
            <a:extLst>
              <a:ext uri="{FF2B5EF4-FFF2-40B4-BE49-F238E27FC236}">
                <a16:creationId xmlns:a16="http://schemas.microsoft.com/office/drawing/2014/main" id="{F62A743C-78DF-4949-960C-3A8377285868}"/>
              </a:ext>
            </a:extLst>
          </p:cNvPr>
          <p:cNvSpPr txBox="1"/>
          <p:nvPr/>
        </p:nvSpPr>
        <p:spPr>
          <a:xfrm>
            <a:off x="2998612" y="4173442"/>
            <a:ext cx="1791097" cy="338554"/>
          </a:xfrm>
          <a:prstGeom prst="rect">
            <a:avLst/>
          </a:prstGeom>
          <a:noFill/>
        </p:spPr>
        <p:txBody>
          <a:bodyPr wrap="square" rtlCol="0">
            <a:spAutoFit/>
          </a:bodyPr>
          <a:lstStyle/>
          <a:p>
            <a:r>
              <a:rPr kumimoji="1" lang="ja-JP" altLang="en-US" sz="1600" dirty="0">
                <a:solidFill>
                  <a:srgbClr val="FF0000"/>
                </a:solidFill>
              </a:rPr>
              <a:t>展開メッシュ型</a:t>
            </a:r>
          </a:p>
        </p:txBody>
      </p:sp>
      <p:cxnSp>
        <p:nvCxnSpPr>
          <p:cNvPr id="157" name="直線コネクタ 156">
            <a:extLst>
              <a:ext uri="{FF2B5EF4-FFF2-40B4-BE49-F238E27FC236}">
                <a16:creationId xmlns:a16="http://schemas.microsoft.com/office/drawing/2014/main" id="{422AC36F-5564-43FE-A40E-A0736E9F939A}"/>
              </a:ext>
            </a:extLst>
          </p:cNvPr>
          <p:cNvCxnSpPr>
            <a:cxnSpLocks/>
          </p:cNvCxnSpPr>
          <p:nvPr/>
        </p:nvCxnSpPr>
        <p:spPr>
          <a:xfrm flipH="1">
            <a:off x="3066075" y="2519229"/>
            <a:ext cx="7348" cy="1018859"/>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4B22A73F-C87F-4C3C-987D-EDFDD792A974}"/>
              </a:ext>
            </a:extLst>
          </p:cNvPr>
          <p:cNvCxnSpPr>
            <a:cxnSpLocks/>
            <a:endCxn id="317" idx="1"/>
          </p:cNvCxnSpPr>
          <p:nvPr/>
        </p:nvCxnSpPr>
        <p:spPr>
          <a:xfrm>
            <a:off x="2929444" y="4622977"/>
            <a:ext cx="93027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4A2C958C-1847-4F91-9288-E50BC2BE7CB9}"/>
              </a:ext>
            </a:extLst>
          </p:cNvPr>
          <p:cNvCxnSpPr>
            <a:cxnSpLocks/>
            <a:endCxn id="305" idx="2"/>
          </p:cNvCxnSpPr>
          <p:nvPr/>
        </p:nvCxnSpPr>
        <p:spPr>
          <a:xfrm>
            <a:off x="2971081" y="5539404"/>
            <a:ext cx="77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221913D0-413D-4A90-936A-9450B9EA4789}"/>
              </a:ext>
            </a:extLst>
          </p:cNvPr>
          <p:cNvCxnSpPr>
            <a:cxnSpLocks/>
          </p:cNvCxnSpPr>
          <p:nvPr/>
        </p:nvCxnSpPr>
        <p:spPr>
          <a:xfrm>
            <a:off x="3027964" y="4605623"/>
            <a:ext cx="0" cy="925222"/>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7" name="テキスト ボックス 176">
            <a:extLst>
              <a:ext uri="{FF2B5EF4-FFF2-40B4-BE49-F238E27FC236}">
                <a16:creationId xmlns:a16="http://schemas.microsoft.com/office/drawing/2014/main" id="{8AC79E7E-80D2-41C7-A8D0-2B0ECD0F02A0}"/>
              </a:ext>
            </a:extLst>
          </p:cNvPr>
          <p:cNvSpPr txBox="1"/>
          <p:nvPr/>
        </p:nvSpPr>
        <p:spPr>
          <a:xfrm>
            <a:off x="2971081" y="4676344"/>
            <a:ext cx="873957" cy="646331"/>
          </a:xfrm>
          <a:prstGeom prst="rect">
            <a:avLst/>
          </a:prstGeom>
          <a:noFill/>
        </p:spPr>
        <p:txBody>
          <a:bodyPr wrap="none" rtlCol="0">
            <a:spAutoFit/>
          </a:bodyPr>
          <a:lstStyle/>
          <a:p>
            <a:r>
              <a:rPr lang="ja-JP" altLang="en-US" dirty="0"/>
              <a:t>高度</a:t>
            </a:r>
            <a:endParaRPr lang="en-US" altLang="ja-JP" dirty="0"/>
          </a:p>
          <a:p>
            <a:r>
              <a:rPr kumimoji="1" lang="en-US" altLang="ja-JP" dirty="0"/>
              <a:t>400km</a:t>
            </a:r>
            <a:endParaRPr kumimoji="1" lang="ja-JP" altLang="en-US" dirty="0"/>
          </a:p>
        </p:txBody>
      </p:sp>
      <p:grpSp>
        <p:nvGrpSpPr>
          <p:cNvPr id="2" name="グループ化 1">
            <a:extLst>
              <a:ext uri="{FF2B5EF4-FFF2-40B4-BE49-F238E27FC236}">
                <a16:creationId xmlns:a16="http://schemas.microsoft.com/office/drawing/2014/main" id="{32D4711F-C85A-4990-86C8-2D6071E3B969}"/>
              </a:ext>
            </a:extLst>
          </p:cNvPr>
          <p:cNvGrpSpPr/>
          <p:nvPr/>
        </p:nvGrpSpPr>
        <p:grpSpPr>
          <a:xfrm>
            <a:off x="1917518" y="2439443"/>
            <a:ext cx="2956446" cy="1617720"/>
            <a:chOff x="1879324" y="2668077"/>
            <a:chExt cx="2956446" cy="1617720"/>
          </a:xfrm>
        </p:grpSpPr>
        <p:grpSp>
          <p:nvGrpSpPr>
            <p:cNvPr id="432" name="グループ化 431">
              <a:extLst>
                <a:ext uri="{FF2B5EF4-FFF2-40B4-BE49-F238E27FC236}">
                  <a16:creationId xmlns:a16="http://schemas.microsoft.com/office/drawing/2014/main" id="{E8EF6AEE-7B00-455E-BA77-3D7FA8AB448B}"/>
                </a:ext>
              </a:extLst>
            </p:cNvPr>
            <p:cNvGrpSpPr>
              <a:grpSpLocks noChangeAspect="1"/>
            </p:cNvGrpSpPr>
            <p:nvPr/>
          </p:nvGrpSpPr>
          <p:grpSpPr>
            <a:xfrm>
              <a:off x="3452804" y="2668077"/>
              <a:ext cx="1382966" cy="1617720"/>
              <a:chOff x="3684978" y="2678767"/>
              <a:chExt cx="1728707" cy="2022149"/>
            </a:xfrm>
          </p:grpSpPr>
          <p:cxnSp>
            <p:nvCxnSpPr>
              <p:cNvPr id="298" name="直線コネクタ 297">
                <a:extLst>
                  <a:ext uri="{FF2B5EF4-FFF2-40B4-BE49-F238E27FC236}">
                    <a16:creationId xmlns:a16="http://schemas.microsoft.com/office/drawing/2014/main" id="{C2EC2FF8-980F-4B59-896C-231C8820A740}"/>
                  </a:ext>
                </a:extLst>
              </p:cNvPr>
              <p:cNvCxnSpPr>
                <a:cxnSpLocks/>
                <a:stCxn id="270" idx="4"/>
              </p:cNvCxnSpPr>
              <p:nvPr/>
            </p:nvCxnSpPr>
            <p:spPr>
              <a:xfrm flipH="1">
                <a:off x="3958361" y="2827963"/>
                <a:ext cx="223006" cy="1442621"/>
              </a:xfrm>
              <a:prstGeom prst="line">
                <a:avLst/>
              </a:prstGeom>
              <a:ln w="12700">
                <a:solidFill>
                  <a:srgbClr val="FF66CC"/>
                </a:solidFill>
              </a:ln>
            </p:spPr>
            <p:style>
              <a:lnRef idx="1">
                <a:schemeClr val="accent2"/>
              </a:lnRef>
              <a:fillRef idx="0">
                <a:schemeClr val="accent2"/>
              </a:fillRef>
              <a:effectRef idx="0">
                <a:schemeClr val="accent2"/>
              </a:effectRef>
              <a:fontRef idx="minor">
                <a:schemeClr val="tx1"/>
              </a:fontRef>
            </p:style>
          </p:cxnSp>
          <p:sp>
            <p:nvSpPr>
              <p:cNvPr id="227" name="フリーフォーム: 図形 226">
                <a:extLst>
                  <a:ext uri="{FF2B5EF4-FFF2-40B4-BE49-F238E27FC236}">
                    <a16:creationId xmlns:a16="http://schemas.microsoft.com/office/drawing/2014/main" id="{BE4A6435-4216-4578-AB9B-46338D4F60AB}"/>
                  </a:ext>
                </a:extLst>
              </p:cNvPr>
              <p:cNvSpPr/>
              <p:nvPr/>
            </p:nvSpPr>
            <p:spPr>
              <a:xfrm>
                <a:off x="4601027" y="4327637"/>
                <a:ext cx="401196" cy="207355"/>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28" name="フリーフォーム: 図形 227">
                <a:extLst>
                  <a:ext uri="{FF2B5EF4-FFF2-40B4-BE49-F238E27FC236}">
                    <a16:creationId xmlns:a16="http://schemas.microsoft.com/office/drawing/2014/main" id="{F926CCF3-24D4-4EA0-8E39-0E1728986874}"/>
                  </a:ext>
                </a:extLst>
              </p:cNvPr>
              <p:cNvSpPr/>
              <p:nvPr/>
            </p:nvSpPr>
            <p:spPr>
              <a:xfrm rot="21326725" flipV="1">
                <a:off x="4917599" y="3377936"/>
                <a:ext cx="401196" cy="207355"/>
              </a:xfrm>
              <a:custGeom>
                <a:avLst/>
                <a:gdLst>
                  <a:gd name="connsiteX0" fmla="*/ 117228 w 401196"/>
                  <a:gd name="connsiteY0" fmla="*/ 0 h 207355"/>
                  <a:gd name="connsiteX1" fmla="*/ 317148 w 401196"/>
                  <a:gd name="connsiteY1" fmla="*/ 93621 h 207355"/>
                  <a:gd name="connsiteX2" fmla="*/ 358150 w 401196"/>
                  <a:gd name="connsiteY2" fmla="*/ 66385 h 207355"/>
                  <a:gd name="connsiteX3" fmla="*/ 401196 w 401196"/>
                  <a:gd name="connsiteY3" fmla="*/ 207355 h 207355"/>
                  <a:gd name="connsiteX4" fmla="*/ 145926 w 401196"/>
                  <a:gd name="connsiteY4" fmla="*/ 207355 h 207355"/>
                  <a:gd name="connsiteX5" fmla="*/ 209204 w 401196"/>
                  <a:gd name="connsiteY5" fmla="*/ 165323 h 207355"/>
                  <a:gd name="connsiteX6" fmla="*/ 0 w 401196"/>
                  <a:gd name="connsiteY6" fmla="*/ 67355 h 2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96" h="207355">
                    <a:moveTo>
                      <a:pt x="117228" y="0"/>
                    </a:moveTo>
                    <a:lnTo>
                      <a:pt x="317148" y="93621"/>
                    </a:lnTo>
                    <a:lnTo>
                      <a:pt x="358150" y="66385"/>
                    </a:lnTo>
                    <a:lnTo>
                      <a:pt x="401196" y="207355"/>
                    </a:lnTo>
                    <a:lnTo>
                      <a:pt x="145926" y="207355"/>
                    </a:lnTo>
                    <a:lnTo>
                      <a:pt x="209204" y="165323"/>
                    </a:lnTo>
                    <a:lnTo>
                      <a:pt x="0" y="6735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29" name="テキスト ボックス 228">
                <a:extLst>
                  <a:ext uri="{FF2B5EF4-FFF2-40B4-BE49-F238E27FC236}">
                    <a16:creationId xmlns:a16="http://schemas.microsoft.com/office/drawing/2014/main" id="{275F57AE-8100-4CFE-B0C2-3A37977BBBC2}"/>
                  </a:ext>
                </a:extLst>
              </p:cNvPr>
              <p:cNvSpPr txBox="1"/>
              <p:nvPr/>
            </p:nvSpPr>
            <p:spPr>
              <a:xfrm>
                <a:off x="4860808" y="3556818"/>
                <a:ext cx="447559" cy="369333"/>
              </a:xfrm>
              <a:prstGeom prst="rect">
                <a:avLst/>
              </a:prstGeom>
              <a:noFill/>
            </p:spPr>
            <p:txBody>
              <a:bodyPr wrap="none" rtlCol="0">
                <a:spAutoFit/>
              </a:bodyPr>
              <a:lstStyle/>
              <a:p>
                <a:r>
                  <a:rPr lang="en-US" altLang="ja-JP" dirty="0"/>
                  <a:t>C</a:t>
                </a:r>
                <a:r>
                  <a:rPr kumimoji="1" lang="en-US" altLang="ja-JP" dirty="0"/>
                  <a:t>T</a:t>
                </a:r>
                <a:endParaRPr kumimoji="1" lang="ja-JP" altLang="en-US" dirty="0"/>
              </a:p>
            </p:txBody>
          </p:sp>
          <p:sp>
            <p:nvSpPr>
              <p:cNvPr id="230" name="テキスト ボックス 229">
                <a:extLst>
                  <a:ext uri="{FF2B5EF4-FFF2-40B4-BE49-F238E27FC236}">
                    <a16:creationId xmlns:a16="http://schemas.microsoft.com/office/drawing/2014/main" id="{76DB382F-E5BB-4D55-BFD8-8FAD53561ED0}"/>
                  </a:ext>
                </a:extLst>
              </p:cNvPr>
              <p:cNvSpPr txBox="1"/>
              <p:nvPr/>
            </p:nvSpPr>
            <p:spPr>
              <a:xfrm>
                <a:off x="4976258" y="4331584"/>
                <a:ext cx="437427" cy="369332"/>
              </a:xfrm>
              <a:prstGeom prst="rect">
                <a:avLst/>
              </a:prstGeom>
              <a:noFill/>
            </p:spPr>
            <p:txBody>
              <a:bodyPr wrap="none" rtlCol="0">
                <a:spAutoFit/>
              </a:bodyPr>
              <a:lstStyle/>
              <a:p>
                <a:r>
                  <a:rPr kumimoji="1" lang="en-US" altLang="ja-JP" dirty="0"/>
                  <a:t>AT</a:t>
                </a:r>
                <a:endParaRPr kumimoji="1" lang="ja-JP" altLang="en-US" dirty="0"/>
              </a:p>
            </p:txBody>
          </p:sp>
          <p:grpSp>
            <p:nvGrpSpPr>
              <p:cNvPr id="237" name="グループ化 236">
                <a:extLst>
                  <a:ext uri="{FF2B5EF4-FFF2-40B4-BE49-F238E27FC236}">
                    <a16:creationId xmlns:a16="http://schemas.microsoft.com/office/drawing/2014/main" id="{95112AEB-2BB6-4E66-AF87-FEF020D57422}"/>
                  </a:ext>
                </a:extLst>
              </p:cNvPr>
              <p:cNvGrpSpPr/>
              <p:nvPr/>
            </p:nvGrpSpPr>
            <p:grpSpPr>
              <a:xfrm>
                <a:off x="3684978" y="3609513"/>
                <a:ext cx="1253274" cy="916541"/>
                <a:chOff x="4235378" y="2536301"/>
                <a:chExt cx="1714031" cy="1253501"/>
              </a:xfrm>
              <a:solidFill>
                <a:srgbClr val="92D050"/>
              </a:solidFill>
            </p:grpSpPr>
            <p:grpSp>
              <p:nvGrpSpPr>
                <p:cNvPr id="238" name="グループ化 237">
                  <a:extLst>
                    <a:ext uri="{FF2B5EF4-FFF2-40B4-BE49-F238E27FC236}">
                      <a16:creationId xmlns:a16="http://schemas.microsoft.com/office/drawing/2014/main" id="{4F83D613-C9D3-43AB-A9B4-C5635F5EF7E7}"/>
                    </a:ext>
                  </a:extLst>
                </p:cNvPr>
                <p:cNvGrpSpPr/>
                <p:nvPr/>
              </p:nvGrpSpPr>
              <p:grpSpPr>
                <a:xfrm>
                  <a:off x="4235378" y="3306752"/>
                  <a:ext cx="668413" cy="483050"/>
                  <a:chOff x="4235378" y="3306752"/>
                  <a:chExt cx="946765" cy="686579"/>
                </a:xfrm>
                <a:grpFill/>
              </p:grpSpPr>
              <p:grpSp>
                <p:nvGrpSpPr>
                  <p:cNvPr id="254" name="グループ化 253">
                    <a:extLst>
                      <a:ext uri="{FF2B5EF4-FFF2-40B4-BE49-F238E27FC236}">
                        <a16:creationId xmlns:a16="http://schemas.microsoft.com/office/drawing/2014/main" id="{2CAE5210-41F0-4B8D-B4FC-0B01E814E29B}"/>
                      </a:ext>
                    </a:extLst>
                  </p:cNvPr>
                  <p:cNvGrpSpPr/>
                  <p:nvPr/>
                </p:nvGrpSpPr>
                <p:grpSpPr>
                  <a:xfrm>
                    <a:off x="4346627" y="3306752"/>
                    <a:ext cx="835516" cy="603813"/>
                    <a:chOff x="4346627" y="3306752"/>
                    <a:chExt cx="835516" cy="603813"/>
                  </a:xfrm>
                  <a:grpFill/>
                </p:grpSpPr>
                <p:sp>
                  <p:nvSpPr>
                    <p:cNvPr id="256" name="楕円 255">
                      <a:extLst>
                        <a:ext uri="{FF2B5EF4-FFF2-40B4-BE49-F238E27FC236}">
                          <a16:creationId xmlns:a16="http://schemas.microsoft.com/office/drawing/2014/main" id="{640473AC-8E44-4797-A2B0-B3EE3B3B31EB}"/>
                        </a:ext>
                      </a:extLst>
                    </p:cNvPr>
                    <p:cNvSpPr/>
                    <p:nvPr/>
                  </p:nvSpPr>
                  <p:spPr>
                    <a:xfrm>
                      <a:off x="5014123" y="3306752"/>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楕円 256">
                      <a:extLst>
                        <a:ext uri="{FF2B5EF4-FFF2-40B4-BE49-F238E27FC236}">
                          <a16:creationId xmlns:a16="http://schemas.microsoft.com/office/drawing/2014/main" id="{C7F4A941-1485-4C87-92FD-20A35F4BC177}"/>
                        </a:ext>
                      </a:extLst>
                    </p:cNvPr>
                    <p:cNvSpPr/>
                    <p:nvPr/>
                  </p:nvSpPr>
                  <p:spPr>
                    <a:xfrm>
                      <a:off x="4902872" y="3389520"/>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楕円 257">
                      <a:extLst>
                        <a:ext uri="{FF2B5EF4-FFF2-40B4-BE49-F238E27FC236}">
                          <a16:creationId xmlns:a16="http://schemas.microsoft.com/office/drawing/2014/main" id="{697CF04B-F233-4F52-9124-84D3F2B0AD52}"/>
                        </a:ext>
                      </a:extLst>
                    </p:cNvPr>
                    <p:cNvSpPr/>
                    <p:nvPr/>
                  </p:nvSpPr>
                  <p:spPr>
                    <a:xfrm>
                      <a:off x="4791623" y="3472288"/>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楕円 258">
                      <a:extLst>
                        <a:ext uri="{FF2B5EF4-FFF2-40B4-BE49-F238E27FC236}">
                          <a16:creationId xmlns:a16="http://schemas.microsoft.com/office/drawing/2014/main" id="{74551825-4F12-4DFE-BCE1-D8105B21C9C9}"/>
                        </a:ext>
                      </a:extLst>
                    </p:cNvPr>
                    <p:cNvSpPr/>
                    <p:nvPr/>
                  </p:nvSpPr>
                  <p:spPr>
                    <a:xfrm>
                      <a:off x="4680374" y="3555056"/>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楕円 259">
                      <a:extLst>
                        <a:ext uri="{FF2B5EF4-FFF2-40B4-BE49-F238E27FC236}">
                          <a16:creationId xmlns:a16="http://schemas.microsoft.com/office/drawing/2014/main" id="{64E892DA-05B8-460B-B548-786C38EA0D1A}"/>
                        </a:ext>
                      </a:extLst>
                    </p:cNvPr>
                    <p:cNvSpPr/>
                    <p:nvPr/>
                  </p:nvSpPr>
                  <p:spPr>
                    <a:xfrm>
                      <a:off x="4569125" y="3637824"/>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楕円 260">
                      <a:extLst>
                        <a:ext uri="{FF2B5EF4-FFF2-40B4-BE49-F238E27FC236}">
                          <a16:creationId xmlns:a16="http://schemas.microsoft.com/office/drawing/2014/main" id="{195C24B4-EC2E-45E5-97A7-8F711623F046}"/>
                        </a:ext>
                      </a:extLst>
                    </p:cNvPr>
                    <p:cNvSpPr/>
                    <p:nvPr/>
                  </p:nvSpPr>
                  <p:spPr>
                    <a:xfrm>
                      <a:off x="4457876" y="3720592"/>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楕円 261">
                      <a:extLst>
                        <a:ext uri="{FF2B5EF4-FFF2-40B4-BE49-F238E27FC236}">
                          <a16:creationId xmlns:a16="http://schemas.microsoft.com/office/drawing/2014/main" id="{43444532-B985-467F-8F15-49D4FF233B48}"/>
                        </a:ext>
                      </a:extLst>
                    </p:cNvPr>
                    <p:cNvSpPr/>
                    <p:nvPr/>
                  </p:nvSpPr>
                  <p:spPr>
                    <a:xfrm>
                      <a:off x="4346627" y="3803360"/>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5" name="楕円 254">
                    <a:extLst>
                      <a:ext uri="{FF2B5EF4-FFF2-40B4-BE49-F238E27FC236}">
                        <a16:creationId xmlns:a16="http://schemas.microsoft.com/office/drawing/2014/main" id="{B53CD71C-BBBF-4637-8D72-E5C24E602C53}"/>
                      </a:ext>
                    </a:extLst>
                  </p:cNvPr>
                  <p:cNvSpPr/>
                  <p:nvPr/>
                </p:nvSpPr>
                <p:spPr>
                  <a:xfrm>
                    <a:off x="4235378" y="3886126"/>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9" name="グループ化 238">
                  <a:extLst>
                    <a:ext uri="{FF2B5EF4-FFF2-40B4-BE49-F238E27FC236}">
                      <a16:creationId xmlns:a16="http://schemas.microsoft.com/office/drawing/2014/main" id="{AEBED95A-7A62-4F81-998A-BD49F4DCD1C0}"/>
                    </a:ext>
                  </a:extLst>
                </p:cNvPr>
                <p:cNvGrpSpPr/>
                <p:nvPr/>
              </p:nvGrpSpPr>
              <p:grpSpPr>
                <a:xfrm>
                  <a:off x="4867807" y="2838656"/>
                  <a:ext cx="668413" cy="483050"/>
                  <a:chOff x="4235378" y="3306752"/>
                  <a:chExt cx="946765" cy="686579"/>
                </a:xfrm>
                <a:grpFill/>
              </p:grpSpPr>
              <p:grpSp>
                <p:nvGrpSpPr>
                  <p:cNvPr id="245" name="グループ化 244">
                    <a:extLst>
                      <a:ext uri="{FF2B5EF4-FFF2-40B4-BE49-F238E27FC236}">
                        <a16:creationId xmlns:a16="http://schemas.microsoft.com/office/drawing/2014/main" id="{FD1069DE-BB8F-4C3A-8C84-1D0C6E9855AD}"/>
                      </a:ext>
                    </a:extLst>
                  </p:cNvPr>
                  <p:cNvGrpSpPr/>
                  <p:nvPr/>
                </p:nvGrpSpPr>
                <p:grpSpPr>
                  <a:xfrm>
                    <a:off x="4346627" y="3306752"/>
                    <a:ext cx="835516" cy="603813"/>
                    <a:chOff x="4346627" y="3306752"/>
                    <a:chExt cx="835516" cy="603813"/>
                  </a:xfrm>
                  <a:grpFill/>
                </p:grpSpPr>
                <p:sp>
                  <p:nvSpPr>
                    <p:cNvPr id="247" name="楕円 246">
                      <a:extLst>
                        <a:ext uri="{FF2B5EF4-FFF2-40B4-BE49-F238E27FC236}">
                          <a16:creationId xmlns:a16="http://schemas.microsoft.com/office/drawing/2014/main" id="{862AE5F1-E152-4113-A667-E0B26A964355}"/>
                        </a:ext>
                      </a:extLst>
                    </p:cNvPr>
                    <p:cNvSpPr/>
                    <p:nvPr/>
                  </p:nvSpPr>
                  <p:spPr>
                    <a:xfrm>
                      <a:off x="5014123" y="3306752"/>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楕円 247">
                      <a:extLst>
                        <a:ext uri="{FF2B5EF4-FFF2-40B4-BE49-F238E27FC236}">
                          <a16:creationId xmlns:a16="http://schemas.microsoft.com/office/drawing/2014/main" id="{E0FC00B6-029B-4ED1-A7FA-22C4BCDD5DBC}"/>
                        </a:ext>
                      </a:extLst>
                    </p:cNvPr>
                    <p:cNvSpPr/>
                    <p:nvPr/>
                  </p:nvSpPr>
                  <p:spPr>
                    <a:xfrm>
                      <a:off x="4902872" y="3389520"/>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楕円 248">
                      <a:extLst>
                        <a:ext uri="{FF2B5EF4-FFF2-40B4-BE49-F238E27FC236}">
                          <a16:creationId xmlns:a16="http://schemas.microsoft.com/office/drawing/2014/main" id="{75CA9EAB-AF08-40ED-A483-61C2CB5A7B32}"/>
                        </a:ext>
                      </a:extLst>
                    </p:cNvPr>
                    <p:cNvSpPr/>
                    <p:nvPr/>
                  </p:nvSpPr>
                  <p:spPr>
                    <a:xfrm>
                      <a:off x="4791623" y="3472288"/>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楕円 249">
                      <a:extLst>
                        <a:ext uri="{FF2B5EF4-FFF2-40B4-BE49-F238E27FC236}">
                          <a16:creationId xmlns:a16="http://schemas.microsoft.com/office/drawing/2014/main" id="{A37ED3E5-2424-413A-A47E-C929EC599A4B}"/>
                        </a:ext>
                      </a:extLst>
                    </p:cNvPr>
                    <p:cNvSpPr/>
                    <p:nvPr/>
                  </p:nvSpPr>
                  <p:spPr>
                    <a:xfrm>
                      <a:off x="4680374" y="3555056"/>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楕円 250">
                      <a:extLst>
                        <a:ext uri="{FF2B5EF4-FFF2-40B4-BE49-F238E27FC236}">
                          <a16:creationId xmlns:a16="http://schemas.microsoft.com/office/drawing/2014/main" id="{B4F19FDA-4A9B-4661-B989-DC6A327F0E6C}"/>
                        </a:ext>
                      </a:extLst>
                    </p:cNvPr>
                    <p:cNvSpPr/>
                    <p:nvPr/>
                  </p:nvSpPr>
                  <p:spPr>
                    <a:xfrm>
                      <a:off x="4569125" y="3637824"/>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楕円 251">
                      <a:extLst>
                        <a:ext uri="{FF2B5EF4-FFF2-40B4-BE49-F238E27FC236}">
                          <a16:creationId xmlns:a16="http://schemas.microsoft.com/office/drawing/2014/main" id="{B31B8139-07A8-46AA-8078-81FE1E567D08}"/>
                        </a:ext>
                      </a:extLst>
                    </p:cNvPr>
                    <p:cNvSpPr/>
                    <p:nvPr/>
                  </p:nvSpPr>
                  <p:spPr>
                    <a:xfrm>
                      <a:off x="4457876" y="3720592"/>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楕円 252">
                      <a:extLst>
                        <a:ext uri="{FF2B5EF4-FFF2-40B4-BE49-F238E27FC236}">
                          <a16:creationId xmlns:a16="http://schemas.microsoft.com/office/drawing/2014/main" id="{5AA8CD5F-14F9-4191-8EBD-22AE990D4575}"/>
                        </a:ext>
                      </a:extLst>
                    </p:cNvPr>
                    <p:cNvSpPr/>
                    <p:nvPr/>
                  </p:nvSpPr>
                  <p:spPr>
                    <a:xfrm>
                      <a:off x="4346627" y="3803360"/>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6" name="楕円 245">
                    <a:extLst>
                      <a:ext uri="{FF2B5EF4-FFF2-40B4-BE49-F238E27FC236}">
                        <a16:creationId xmlns:a16="http://schemas.microsoft.com/office/drawing/2014/main" id="{E831C841-B689-4029-B2E5-658A7911963F}"/>
                      </a:ext>
                    </a:extLst>
                  </p:cNvPr>
                  <p:cNvSpPr/>
                  <p:nvPr/>
                </p:nvSpPr>
                <p:spPr>
                  <a:xfrm>
                    <a:off x="4235378" y="3886126"/>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0" name="楕円 239">
                  <a:extLst>
                    <a:ext uri="{FF2B5EF4-FFF2-40B4-BE49-F238E27FC236}">
                      <a16:creationId xmlns:a16="http://schemas.microsoft.com/office/drawing/2014/main" id="{3A51A0C9-4837-43E4-A808-137E13062984}"/>
                    </a:ext>
                  </a:extLst>
                </p:cNvPr>
                <p:cNvSpPr/>
                <p:nvPr/>
              </p:nvSpPr>
              <p:spPr>
                <a:xfrm>
                  <a:off x="5830787" y="2536301"/>
                  <a:ext cx="118622" cy="7542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楕円 240">
                  <a:extLst>
                    <a:ext uri="{FF2B5EF4-FFF2-40B4-BE49-F238E27FC236}">
                      <a16:creationId xmlns:a16="http://schemas.microsoft.com/office/drawing/2014/main" id="{06128FB3-885E-429E-839B-D622EFB7C1C1}"/>
                    </a:ext>
                  </a:extLst>
                </p:cNvPr>
                <p:cNvSpPr/>
                <p:nvPr/>
              </p:nvSpPr>
              <p:spPr>
                <a:xfrm>
                  <a:off x="5748150" y="2596772"/>
                  <a:ext cx="118622" cy="7542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楕円 241">
                  <a:extLst>
                    <a:ext uri="{FF2B5EF4-FFF2-40B4-BE49-F238E27FC236}">
                      <a16:creationId xmlns:a16="http://schemas.microsoft.com/office/drawing/2014/main" id="{793617E2-15D5-46EB-A43E-B7C4B8BBA2D1}"/>
                    </a:ext>
                  </a:extLst>
                </p:cNvPr>
                <p:cNvSpPr/>
                <p:nvPr/>
              </p:nvSpPr>
              <p:spPr>
                <a:xfrm>
                  <a:off x="5665512" y="2657243"/>
                  <a:ext cx="118622" cy="7542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楕円 242">
                  <a:extLst>
                    <a:ext uri="{FF2B5EF4-FFF2-40B4-BE49-F238E27FC236}">
                      <a16:creationId xmlns:a16="http://schemas.microsoft.com/office/drawing/2014/main" id="{6A925EEE-3305-472D-9161-2156C0BB60D5}"/>
                    </a:ext>
                  </a:extLst>
                </p:cNvPr>
                <p:cNvSpPr/>
                <p:nvPr/>
              </p:nvSpPr>
              <p:spPr>
                <a:xfrm>
                  <a:off x="5582874" y="2717714"/>
                  <a:ext cx="118622" cy="7542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楕円 243">
                  <a:extLst>
                    <a:ext uri="{FF2B5EF4-FFF2-40B4-BE49-F238E27FC236}">
                      <a16:creationId xmlns:a16="http://schemas.microsoft.com/office/drawing/2014/main" id="{B4C76621-458D-4696-83A7-958CB50C45EF}"/>
                    </a:ext>
                  </a:extLst>
                </p:cNvPr>
                <p:cNvSpPr/>
                <p:nvPr/>
              </p:nvSpPr>
              <p:spPr>
                <a:xfrm>
                  <a:off x="5500236" y="2778185"/>
                  <a:ext cx="118622" cy="7542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63" name="直線コネクタ 262">
                <a:extLst>
                  <a:ext uri="{FF2B5EF4-FFF2-40B4-BE49-F238E27FC236}">
                    <a16:creationId xmlns:a16="http://schemas.microsoft.com/office/drawing/2014/main" id="{A26D56F7-68D3-4660-9FD5-645D47638AF1}"/>
                  </a:ext>
                </a:extLst>
              </p:cNvPr>
              <p:cNvCxnSpPr>
                <a:cxnSpLocks/>
                <a:stCxn id="3" idx="1"/>
                <a:endCxn id="255" idx="3"/>
              </p:cNvCxnSpPr>
              <p:nvPr/>
            </p:nvCxnSpPr>
            <p:spPr>
              <a:xfrm flipH="1">
                <a:off x="3697680" y="2766503"/>
                <a:ext cx="581124" cy="1751474"/>
              </a:xfrm>
              <a:prstGeom prst="line">
                <a:avLst/>
              </a:prstGeom>
              <a:ln w="127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264" name="直線コネクタ 263">
                <a:extLst>
                  <a:ext uri="{FF2B5EF4-FFF2-40B4-BE49-F238E27FC236}">
                    <a16:creationId xmlns:a16="http://schemas.microsoft.com/office/drawing/2014/main" id="{292E0AF3-D361-499B-BEA5-74CB5D03FEFB}"/>
                  </a:ext>
                </a:extLst>
              </p:cNvPr>
              <p:cNvCxnSpPr>
                <a:cxnSpLocks/>
                <a:stCxn id="3" idx="1"/>
                <a:endCxn id="240" idx="7"/>
              </p:cNvCxnSpPr>
              <p:nvPr/>
            </p:nvCxnSpPr>
            <p:spPr>
              <a:xfrm>
                <a:off x="4278804" y="2766503"/>
                <a:ext cx="646746" cy="851087"/>
              </a:xfrm>
              <a:prstGeom prst="line">
                <a:avLst/>
              </a:prstGeom>
              <a:ln w="12700">
                <a:solidFill>
                  <a:srgbClr val="00B050"/>
                </a:solidFill>
              </a:ln>
            </p:spPr>
            <p:style>
              <a:lnRef idx="1">
                <a:schemeClr val="accent2"/>
              </a:lnRef>
              <a:fillRef idx="0">
                <a:schemeClr val="accent2"/>
              </a:fillRef>
              <a:effectRef idx="0">
                <a:schemeClr val="accent2"/>
              </a:effectRef>
              <a:fontRef idx="minor">
                <a:schemeClr val="tx1"/>
              </a:fontRef>
            </p:style>
          </p:cxnSp>
          <p:grpSp>
            <p:nvGrpSpPr>
              <p:cNvPr id="5" name="グループ化 4">
                <a:extLst>
                  <a:ext uri="{FF2B5EF4-FFF2-40B4-BE49-F238E27FC236}">
                    <a16:creationId xmlns:a16="http://schemas.microsoft.com/office/drawing/2014/main" id="{C5ACCE0C-089A-457D-A539-1F533F544D88}"/>
                  </a:ext>
                </a:extLst>
              </p:cNvPr>
              <p:cNvGrpSpPr/>
              <p:nvPr/>
            </p:nvGrpSpPr>
            <p:grpSpPr>
              <a:xfrm>
                <a:off x="3952673" y="3817286"/>
                <a:ext cx="670005" cy="485845"/>
                <a:chOff x="6242334" y="4172163"/>
                <a:chExt cx="670005" cy="485845"/>
              </a:xfrm>
              <a:solidFill>
                <a:srgbClr val="FF66CC">
                  <a:alpha val="63000"/>
                </a:srgbClr>
              </a:solidFill>
            </p:grpSpPr>
            <p:grpSp>
              <p:nvGrpSpPr>
                <p:cNvPr id="273" name="グループ化 272">
                  <a:extLst>
                    <a:ext uri="{FF2B5EF4-FFF2-40B4-BE49-F238E27FC236}">
                      <a16:creationId xmlns:a16="http://schemas.microsoft.com/office/drawing/2014/main" id="{E73B2387-F3A8-4A9F-9B34-6222E8C9C61D}"/>
                    </a:ext>
                  </a:extLst>
                </p:cNvPr>
                <p:cNvGrpSpPr/>
                <p:nvPr/>
              </p:nvGrpSpPr>
              <p:grpSpPr>
                <a:xfrm>
                  <a:off x="6242334" y="4304809"/>
                  <a:ext cx="488734" cy="353199"/>
                  <a:chOff x="4235378" y="3306752"/>
                  <a:chExt cx="946765" cy="686579"/>
                </a:xfrm>
                <a:grpFill/>
              </p:grpSpPr>
              <p:grpSp>
                <p:nvGrpSpPr>
                  <p:cNvPr id="279" name="グループ化 278">
                    <a:extLst>
                      <a:ext uri="{FF2B5EF4-FFF2-40B4-BE49-F238E27FC236}">
                        <a16:creationId xmlns:a16="http://schemas.microsoft.com/office/drawing/2014/main" id="{AB2B4FE7-3B2A-4376-8D0F-8A4C8C9AC25E}"/>
                      </a:ext>
                    </a:extLst>
                  </p:cNvPr>
                  <p:cNvGrpSpPr/>
                  <p:nvPr/>
                </p:nvGrpSpPr>
                <p:grpSpPr>
                  <a:xfrm>
                    <a:off x="4346627" y="3306752"/>
                    <a:ext cx="835516" cy="603813"/>
                    <a:chOff x="4346627" y="3306752"/>
                    <a:chExt cx="835516" cy="603813"/>
                  </a:xfrm>
                  <a:grpFill/>
                </p:grpSpPr>
                <p:sp>
                  <p:nvSpPr>
                    <p:cNvPr id="281" name="楕円 280">
                      <a:extLst>
                        <a:ext uri="{FF2B5EF4-FFF2-40B4-BE49-F238E27FC236}">
                          <a16:creationId xmlns:a16="http://schemas.microsoft.com/office/drawing/2014/main" id="{4B50BE3B-2DBC-4EBA-8DB1-66C2F6AF1595}"/>
                        </a:ext>
                      </a:extLst>
                    </p:cNvPr>
                    <p:cNvSpPr/>
                    <p:nvPr/>
                  </p:nvSpPr>
                  <p:spPr>
                    <a:xfrm>
                      <a:off x="5014123" y="3306752"/>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楕円 281">
                      <a:extLst>
                        <a:ext uri="{FF2B5EF4-FFF2-40B4-BE49-F238E27FC236}">
                          <a16:creationId xmlns:a16="http://schemas.microsoft.com/office/drawing/2014/main" id="{602033CE-3607-4473-84B0-EC5C31A6123D}"/>
                        </a:ext>
                      </a:extLst>
                    </p:cNvPr>
                    <p:cNvSpPr/>
                    <p:nvPr/>
                  </p:nvSpPr>
                  <p:spPr>
                    <a:xfrm>
                      <a:off x="4902872" y="3389520"/>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楕円 282">
                      <a:extLst>
                        <a:ext uri="{FF2B5EF4-FFF2-40B4-BE49-F238E27FC236}">
                          <a16:creationId xmlns:a16="http://schemas.microsoft.com/office/drawing/2014/main" id="{77745AE2-8C8B-4EB6-AFED-0465DAB96DBC}"/>
                        </a:ext>
                      </a:extLst>
                    </p:cNvPr>
                    <p:cNvSpPr/>
                    <p:nvPr/>
                  </p:nvSpPr>
                  <p:spPr>
                    <a:xfrm>
                      <a:off x="4791623" y="3472288"/>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楕円 283">
                      <a:extLst>
                        <a:ext uri="{FF2B5EF4-FFF2-40B4-BE49-F238E27FC236}">
                          <a16:creationId xmlns:a16="http://schemas.microsoft.com/office/drawing/2014/main" id="{2140B159-7401-45E5-B178-FCAAC3ACC1B3}"/>
                        </a:ext>
                      </a:extLst>
                    </p:cNvPr>
                    <p:cNvSpPr/>
                    <p:nvPr/>
                  </p:nvSpPr>
                  <p:spPr>
                    <a:xfrm>
                      <a:off x="4680374" y="3555056"/>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楕円 284">
                      <a:extLst>
                        <a:ext uri="{FF2B5EF4-FFF2-40B4-BE49-F238E27FC236}">
                          <a16:creationId xmlns:a16="http://schemas.microsoft.com/office/drawing/2014/main" id="{F934E358-D433-4CF4-A83E-33FC11B2F35A}"/>
                        </a:ext>
                      </a:extLst>
                    </p:cNvPr>
                    <p:cNvSpPr/>
                    <p:nvPr/>
                  </p:nvSpPr>
                  <p:spPr>
                    <a:xfrm>
                      <a:off x="4569125" y="3637824"/>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楕円 285">
                      <a:extLst>
                        <a:ext uri="{FF2B5EF4-FFF2-40B4-BE49-F238E27FC236}">
                          <a16:creationId xmlns:a16="http://schemas.microsoft.com/office/drawing/2014/main" id="{D3C29B83-3B84-4B36-8479-E9CA95321DB2}"/>
                        </a:ext>
                      </a:extLst>
                    </p:cNvPr>
                    <p:cNvSpPr/>
                    <p:nvPr/>
                  </p:nvSpPr>
                  <p:spPr>
                    <a:xfrm>
                      <a:off x="4457876" y="3720592"/>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楕円 286">
                      <a:extLst>
                        <a:ext uri="{FF2B5EF4-FFF2-40B4-BE49-F238E27FC236}">
                          <a16:creationId xmlns:a16="http://schemas.microsoft.com/office/drawing/2014/main" id="{9043C27F-9855-40A5-8024-771B3A08516C}"/>
                        </a:ext>
                      </a:extLst>
                    </p:cNvPr>
                    <p:cNvSpPr/>
                    <p:nvPr/>
                  </p:nvSpPr>
                  <p:spPr>
                    <a:xfrm>
                      <a:off x="4346627" y="3803360"/>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0" name="楕円 279">
                    <a:extLst>
                      <a:ext uri="{FF2B5EF4-FFF2-40B4-BE49-F238E27FC236}">
                        <a16:creationId xmlns:a16="http://schemas.microsoft.com/office/drawing/2014/main" id="{E47890F5-7CF3-4255-864E-9FB1794D9FB2}"/>
                      </a:ext>
                    </a:extLst>
                  </p:cNvPr>
                  <p:cNvSpPr/>
                  <p:nvPr/>
                </p:nvSpPr>
                <p:spPr>
                  <a:xfrm>
                    <a:off x="4235378" y="3886126"/>
                    <a:ext cx="168020" cy="1072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6" name="楕円 275">
                  <a:extLst>
                    <a:ext uri="{FF2B5EF4-FFF2-40B4-BE49-F238E27FC236}">
                      <a16:creationId xmlns:a16="http://schemas.microsoft.com/office/drawing/2014/main" id="{ECB7F22E-313B-4C70-BADC-0005E002563F}"/>
                    </a:ext>
                  </a:extLst>
                </p:cNvPr>
                <p:cNvSpPr/>
                <p:nvPr/>
              </p:nvSpPr>
              <p:spPr>
                <a:xfrm>
                  <a:off x="6825604" y="4172163"/>
                  <a:ext cx="86735" cy="5515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楕円 276">
                  <a:extLst>
                    <a:ext uri="{FF2B5EF4-FFF2-40B4-BE49-F238E27FC236}">
                      <a16:creationId xmlns:a16="http://schemas.microsoft.com/office/drawing/2014/main" id="{49BB4F3C-66B9-401D-8199-2DC28B946E56}"/>
                    </a:ext>
                  </a:extLst>
                </p:cNvPr>
                <p:cNvSpPr/>
                <p:nvPr/>
              </p:nvSpPr>
              <p:spPr>
                <a:xfrm>
                  <a:off x="6765180" y="4216378"/>
                  <a:ext cx="86735" cy="5515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楕円 277">
                  <a:extLst>
                    <a:ext uri="{FF2B5EF4-FFF2-40B4-BE49-F238E27FC236}">
                      <a16:creationId xmlns:a16="http://schemas.microsoft.com/office/drawing/2014/main" id="{45F46B48-3B0F-47D2-9148-9EDEC2FB7902}"/>
                    </a:ext>
                  </a:extLst>
                </p:cNvPr>
                <p:cNvSpPr/>
                <p:nvPr/>
              </p:nvSpPr>
              <p:spPr>
                <a:xfrm>
                  <a:off x="6704756" y="4260594"/>
                  <a:ext cx="86735" cy="5515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97" name="直線コネクタ 296">
                <a:extLst>
                  <a:ext uri="{FF2B5EF4-FFF2-40B4-BE49-F238E27FC236}">
                    <a16:creationId xmlns:a16="http://schemas.microsoft.com/office/drawing/2014/main" id="{F6A30257-E2B2-43F3-B01B-B51759ADFB0E}"/>
                  </a:ext>
                </a:extLst>
              </p:cNvPr>
              <p:cNvCxnSpPr>
                <a:cxnSpLocks/>
                <a:stCxn id="3" idx="2"/>
                <a:endCxn id="276" idx="0"/>
              </p:cNvCxnSpPr>
              <p:nvPr/>
            </p:nvCxnSpPr>
            <p:spPr>
              <a:xfrm>
                <a:off x="4153257" y="2801772"/>
                <a:ext cx="426054" cy="1015514"/>
              </a:xfrm>
              <a:prstGeom prst="line">
                <a:avLst/>
              </a:prstGeom>
              <a:ln w="12700">
                <a:solidFill>
                  <a:srgbClr val="FF66CC"/>
                </a:solidFill>
              </a:ln>
            </p:spPr>
            <p:style>
              <a:lnRef idx="1">
                <a:schemeClr val="accent2"/>
              </a:lnRef>
              <a:fillRef idx="0">
                <a:schemeClr val="accent2"/>
              </a:fillRef>
              <a:effectRef idx="0">
                <a:schemeClr val="accent2"/>
              </a:effectRef>
              <a:fontRef idx="minor">
                <a:schemeClr val="tx1"/>
              </a:fontRef>
            </p:style>
          </p:cxnSp>
          <p:sp>
            <p:nvSpPr>
              <p:cNvPr id="270" name="直方体 269">
                <a:extLst>
                  <a:ext uri="{FF2B5EF4-FFF2-40B4-BE49-F238E27FC236}">
                    <a16:creationId xmlns:a16="http://schemas.microsoft.com/office/drawing/2014/main" id="{6F5EB70E-90DC-440C-ACBF-6C5DE2B12DBF}"/>
                  </a:ext>
                </a:extLst>
              </p:cNvPr>
              <p:cNvSpPr/>
              <p:nvPr/>
            </p:nvSpPr>
            <p:spPr>
              <a:xfrm rot="305860">
                <a:off x="4067760" y="2683919"/>
                <a:ext cx="192713" cy="209048"/>
              </a:xfrm>
              <a:prstGeom prst="cube">
                <a:avLst>
                  <a:gd name="adj" fmla="val 39262"/>
                </a:avLst>
              </a:prstGeom>
              <a:blipFill>
                <a:blip r:embed="rId5"/>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直方体 2">
                <a:extLst>
                  <a:ext uri="{FF2B5EF4-FFF2-40B4-BE49-F238E27FC236}">
                    <a16:creationId xmlns:a16="http://schemas.microsoft.com/office/drawing/2014/main" id="{4838BB12-556B-4D90-8A95-D0FF42DB882A}"/>
                  </a:ext>
                </a:extLst>
              </p:cNvPr>
              <p:cNvSpPr/>
              <p:nvPr/>
            </p:nvSpPr>
            <p:spPr>
              <a:xfrm rot="381021">
                <a:off x="4157366" y="2678767"/>
                <a:ext cx="334605" cy="190735"/>
              </a:xfrm>
              <a:prstGeom prst="cube">
                <a:avLst>
                  <a:gd name="adj" fmla="val 48683"/>
                </a:avLst>
              </a:prstGeom>
              <a:blipFill>
                <a:blip r:embed="rId5"/>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6" name="直線コネクタ 155">
              <a:extLst>
                <a:ext uri="{FF2B5EF4-FFF2-40B4-BE49-F238E27FC236}">
                  <a16:creationId xmlns:a16="http://schemas.microsoft.com/office/drawing/2014/main" id="{79E188BE-C6BB-4607-9769-048C9DB6951B}"/>
                </a:ext>
              </a:extLst>
            </p:cNvPr>
            <p:cNvCxnSpPr>
              <a:cxnSpLocks/>
            </p:cNvCxnSpPr>
            <p:nvPr/>
          </p:nvCxnSpPr>
          <p:spPr>
            <a:xfrm>
              <a:off x="3042315" y="3766722"/>
              <a:ext cx="1085099" cy="11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0" name="テキスト ボックス 159">
              <a:extLst>
                <a:ext uri="{FF2B5EF4-FFF2-40B4-BE49-F238E27FC236}">
                  <a16:creationId xmlns:a16="http://schemas.microsoft.com/office/drawing/2014/main" id="{99F54E81-E3BE-43A6-A61E-9C8C6C0C2BB4}"/>
                </a:ext>
              </a:extLst>
            </p:cNvPr>
            <p:cNvSpPr txBox="1"/>
            <p:nvPr/>
          </p:nvSpPr>
          <p:spPr>
            <a:xfrm>
              <a:off x="2976693" y="2770691"/>
              <a:ext cx="873957" cy="646331"/>
            </a:xfrm>
            <a:prstGeom prst="rect">
              <a:avLst/>
            </a:prstGeom>
            <a:noFill/>
          </p:spPr>
          <p:txBody>
            <a:bodyPr wrap="none" rtlCol="0">
              <a:spAutoFit/>
            </a:bodyPr>
            <a:lstStyle/>
            <a:p>
              <a:r>
                <a:rPr lang="ja-JP" altLang="en-US" dirty="0"/>
                <a:t>高度</a:t>
              </a:r>
              <a:endParaRPr lang="en-US" altLang="ja-JP" dirty="0"/>
            </a:p>
            <a:p>
              <a:r>
                <a:rPr kumimoji="1" lang="en-US" altLang="ja-JP" dirty="0"/>
                <a:t>407km</a:t>
              </a:r>
              <a:endParaRPr kumimoji="1" lang="ja-JP" altLang="en-US" dirty="0"/>
            </a:p>
          </p:txBody>
        </p:sp>
        <p:cxnSp>
          <p:nvCxnSpPr>
            <p:cNvPr id="164" name="直線コネクタ 163">
              <a:extLst>
                <a:ext uri="{FF2B5EF4-FFF2-40B4-BE49-F238E27FC236}">
                  <a16:creationId xmlns:a16="http://schemas.microsoft.com/office/drawing/2014/main" id="{948101D3-A274-4901-9B9F-C7CA6B2BAD09}"/>
                </a:ext>
              </a:extLst>
            </p:cNvPr>
            <p:cNvCxnSpPr>
              <a:cxnSpLocks/>
            </p:cNvCxnSpPr>
            <p:nvPr/>
          </p:nvCxnSpPr>
          <p:spPr>
            <a:xfrm flipV="1">
              <a:off x="3043376" y="2743377"/>
              <a:ext cx="745573" cy="28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2" name="テキスト ボックス 191">
              <a:extLst>
                <a:ext uri="{FF2B5EF4-FFF2-40B4-BE49-F238E27FC236}">
                  <a16:creationId xmlns:a16="http://schemas.microsoft.com/office/drawing/2014/main" id="{C8B3C706-41D4-4DA9-9D67-071337A90984}"/>
                </a:ext>
              </a:extLst>
            </p:cNvPr>
            <p:cNvSpPr txBox="1"/>
            <p:nvPr/>
          </p:nvSpPr>
          <p:spPr>
            <a:xfrm>
              <a:off x="1879324" y="3864384"/>
              <a:ext cx="1707426" cy="338554"/>
            </a:xfrm>
            <a:prstGeom prst="rect">
              <a:avLst/>
            </a:prstGeom>
            <a:noFill/>
          </p:spPr>
          <p:txBody>
            <a:bodyPr wrap="square" rtlCol="0">
              <a:spAutoFit/>
            </a:bodyPr>
            <a:lstStyle/>
            <a:p>
              <a:r>
                <a:rPr lang="en-US" altLang="ja-JP" sz="1600" dirty="0"/>
                <a:t>FootPrint:</a:t>
              </a:r>
              <a:r>
                <a:rPr lang="en-US" altLang="ja-JP" sz="1600" dirty="0">
                  <a:solidFill>
                    <a:srgbClr val="FF0000"/>
                  </a:solidFill>
                </a:rPr>
                <a:t>5</a:t>
              </a:r>
              <a:r>
                <a:rPr kumimoji="1" lang="en-US" altLang="ja-JP" sz="1600" dirty="0">
                  <a:solidFill>
                    <a:srgbClr val="FF0000"/>
                  </a:solidFill>
                </a:rPr>
                <a:t>km</a:t>
              </a:r>
              <a:endParaRPr kumimoji="1" lang="ja-JP" altLang="en-US" sz="1600" dirty="0">
                <a:solidFill>
                  <a:srgbClr val="FF0000"/>
                </a:solidFill>
              </a:endParaRPr>
            </a:p>
          </p:txBody>
        </p:sp>
      </p:grpSp>
      <p:sp>
        <p:nvSpPr>
          <p:cNvPr id="193" name="テキスト ボックス 192">
            <a:extLst>
              <a:ext uri="{FF2B5EF4-FFF2-40B4-BE49-F238E27FC236}">
                <a16:creationId xmlns:a16="http://schemas.microsoft.com/office/drawing/2014/main" id="{B9887CB9-1D16-4BA7-A879-50638289A829}"/>
              </a:ext>
            </a:extLst>
          </p:cNvPr>
          <p:cNvSpPr txBox="1"/>
          <p:nvPr/>
        </p:nvSpPr>
        <p:spPr>
          <a:xfrm>
            <a:off x="1927344" y="5645097"/>
            <a:ext cx="1934194" cy="338554"/>
          </a:xfrm>
          <a:prstGeom prst="rect">
            <a:avLst/>
          </a:prstGeom>
          <a:noFill/>
        </p:spPr>
        <p:txBody>
          <a:bodyPr wrap="square" rtlCol="0">
            <a:spAutoFit/>
          </a:bodyPr>
          <a:lstStyle/>
          <a:p>
            <a:r>
              <a:rPr lang="en-US" altLang="ja-JP" sz="1600" dirty="0"/>
              <a:t>FootPrint:</a:t>
            </a:r>
            <a:r>
              <a:rPr lang="en-US" altLang="ja-JP" sz="1600" dirty="0">
                <a:solidFill>
                  <a:srgbClr val="FF0000"/>
                </a:solidFill>
              </a:rPr>
              <a:t>7.9</a:t>
            </a:r>
            <a:r>
              <a:rPr kumimoji="1" lang="en-US" altLang="ja-JP" sz="1600" dirty="0">
                <a:solidFill>
                  <a:srgbClr val="FF0000"/>
                </a:solidFill>
              </a:rPr>
              <a:t>km</a:t>
            </a:r>
            <a:endParaRPr kumimoji="1" lang="ja-JP" altLang="en-US" sz="1600" dirty="0">
              <a:solidFill>
                <a:srgbClr val="FF0000"/>
              </a:solidFill>
            </a:endParaRPr>
          </a:p>
        </p:txBody>
      </p:sp>
      <p:grpSp>
        <p:nvGrpSpPr>
          <p:cNvPr id="7" name="グループ化 6">
            <a:extLst>
              <a:ext uri="{FF2B5EF4-FFF2-40B4-BE49-F238E27FC236}">
                <a16:creationId xmlns:a16="http://schemas.microsoft.com/office/drawing/2014/main" id="{A372F438-CF2C-4481-955C-68F7BBB05461}"/>
              </a:ext>
            </a:extLst>
          </p:cNvPr>
          <p:cNvGrpSpPr/>
          <p:nvPr/>
        </p:nvGrpSpPr>
        <p:grpSpPr>
          <a:xfrm>
            <a:off x="3353952" y="3440694"/>
            <a:ext cx="2489194" cy="561995"/>
            <a:chOff x="3359333" y="3689212"/>
            <a:chExt cx="2489194" cy="561995"/>
          </a:xfrm>
        </p:grpSpPr>
        <p:cxnSp>
          <p:nvCxnSpPr>
            <p:cNvPr id="181" name="直線コネクタ 180">
              <a:extLst>
                <a:ext uri="{FF2B5EF4-FFF2-40B4-BE49-F238E27FC236}">
                  <a16:creationId xmlns:a16="http://schemas.microsoft.com/office/drawing/2014/main" id="{39E63521-DA91-4FA1-9A48-710CDD3DF84A}"/>
                </a:ext>
              </a:extLst>
            </p:cNvPr>
            <p:cNvCxnSpPr>
              <a:cxnSpLocks/>
            </p:cNvCxnSpPr>
            <p:nvPr/>
          </p:nvCxnSpPr>
          <p:spPr>
            <a:xfrm flipV="1">
              <a:off x="3439430" y="4133237"/>
              <a:ext cx="134893" cy="850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421403FF-A67B-4A0C-92CB-2FBBA9F54B56}"/>
                </a:ext>
              </a:extLst>
            </p:cNvPr>
            <p:cNvCxnSpPr>
              <a:cxnSpLocks/>
            </p:cNvCxnSpPr>
            <p:nvPr/>
          </p:nvCxnSpPr>
          <p:spPr>
            <a:xfrm flipV="1">
              <a:off x="3381480" y="4104302"/>
              <a:ext cx="134893" cy="850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DB8F5F76-A7BB-40C1-9F72-2E994D5B37A1}"/>
                </a:ext>
              </a:extLst>
            </p:cNvPr>
            <p:cNvCxnSpPr>
              <a:cxnSpLocks/>
            </p:cNvCxnSpPr>
            <p:nvPr/>
          </p:nvCxnSpPr>
          <p:spPr>
            <a:xfrm>
              <a:off x="3513635" y="4163981"/>
              <a:ext cx="120345" cy="87226"/>
            </a:xfrm>
            <a:prstGeom prst="line">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67213338-C68D-43EF-9921-8805DAC0B6F9}"/>
                </a:ext>
              </a:extLst>
            </p:cNvPr>
            <p:cNvCxnSpPr>
              <a:cxnSpLocks/>
            </p:cNvCxnSpPr>
            <p:nvPr/>
          </p:nvCxnSpPr>
          <p:spPr>
            <a:xfrm>
              <a:off x="3359333" y="4030491"/>
              <a:ext cx="120345" cy="87226"/>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94" name="直線矢印コネクタ 193">
              <a:extLst>
                <a:ext uri="{FF2B5EF4-FFF2-40B4-BE49-F238E27FC236}">
                  <a16:creationId xmlns:a16="http://schemas.microsoft.com/office/drawing/2014/main" id="{CE2224F8-72EF-411B-A0AF-8F13CE9675DB}"/>
                </a:ext>
              </a:extLst>
            </p:cNvPr>
            <p:cNvCxnSpPr>
              <a:cxnSpLocks/>
            </p:cNvCxnSpPr>
            <p:nvPr/>
          </p:nvCxnSpPr>
          <p:spPr>
            <a:xfrm flipH="1">
              <a:off x="3728830" y="3691687"/>
              <a:ext cx="537285" cy="39713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5" name="テキスト ボックス 194">
              <a:extLst>
                <a:ext uri="{FF2B5EF4-FFF2-40B4-BE49-F238E27FC236}">
                  <a16:creationId xmlns:a16="http://schemas.microsoft.com/office/drawing/2014/main" id="{16DF2A9F-4E17-4EBC-B8A5-4F91FA2BD4FB}"/>
                </a:ext>
              </a:extLst>
            </p:cNvPr>
            <p:cNvSpPr txBox="1"/>
            <p:nvPr/>
          </p:nvSpPr>
          <p:spPr>
            <a:xfrm>
              <a:off x="4014526" y="3689212"/>
              <a:ext cx="1834001" cy="369332"/>
            </a:xfrm>
            <a:prstGeom prst="rect">
              <a:avLst/>
            </a:prstGeom>
            <a:noFill/>
          </p:spPr>
          <p:txBody>
            <a:bodyPr wrap="square" rtlCol="0">
              <a:spAutoFit/>
            </a:bodyPr>
            <a:lstStyle/>
            <a:p>
              <a:r>
                <a:rPr lang="en-US" altLang="ja-JP" dirty="0"/>
                <a:t>125km</a:t>
              </a:r>
              <a:endParaRPr kumimoji="1" lang="ja-JP" altLang="en-US" dirty="0"/>
            </a:p>
          </p:txBody>
        </p:sp>
      </p:grpSp>
      <p:sp>
        <p:nvSpPr>
          <p:cNvPr id="444" name="テキスト ボックス 443">
            <a:extLst>
              <a:ext uri="{FF2B5EF4-FFF2-40B4-BE49-F238E27FC236}">
                <a16:creationId xmlns:a16="http://schemas.microsoft.com/office/drawing/2014/main" id="{7241F5E7-DEC7-484F-9643-C8AB2A347291}"/>
              </a:ext>
            </a:extLst>
          </p:cNvPr>
          <p:cNvSpPr txBox="1"/>
          <p:nvPr/>
        </p:nvSpPr>
        <p:spPr>
          <a:xfrm>
            <a:off x="4975925" y="1922657"/>
            <a:ext cx="1392704" cy="584775"/>
          </a:xfrm>
          <a:prstGeom prst="rect">
            <a:avLst/>
          </a:prstGeom>
          <a:noFill/>
        </p:spPr>
        <p:txBody>
          <a:bodyPr wrap="square" rtlCol="0">
            <a:spAutoFit/>
          </a:bodyPr>
          <a:lstStyle/>
          <a:p>
            <a:r>
              <a:rPr lang="ja-JP" altLang="en-US" sz="1600" dirty="0">
                <a:solidFill>
                  <a:schemeClr val="bg1">
                    <a:lumMod val="10000"/>
                  </a:schemeClr>
                </a:solidFill>
                <a:latin typeface="+mj-ea"/>
                <a:ea typeface="+mj-ea"/>
              </a:rPr>
              <a:t>送信電力</a:t>
            </a:r>
            <a:r>
              <a:rPr lang="en-US" altLang="ja-JP" sz="1600" dirty="0">
                <a:solidFill>
                  <a:schemeClr val="bg1">
                    <a:lumMod val="10000"/>
                  </a:schemeClr>
                </a:solidFill>
                <a:latin typeface="+mj-ea"/>
                <a:ea typeface="+mj-ea"/>
              </a:rPr>
              <a:t>(</a:t>
            </a:r>
            <a:r>
              <a:rPr kumimoji="1" lang="en-US" altLang="ja-JP" sz="1600" dirty="0">
                <a:solidFill>
                  <a:schemeClr val="bg1">
                    <a:lumMod val="10000"/>
                  </a:schemeClr>
                </a:solidFill>
                <a:latin typeface="+mj-ea"/>
                <a:ea typeface="+mj-ea"/>
              </a:rPr>
              <a:t>P</a:t>
            </a:r>
            <a:r>
              <a:rPr kumimoji="1" lang="en-US" altLang="ja-JP" sz="1600" baseline="-25000" dirty="0">
                <a:solidFill>
                  <a:schemeClr val="bg1">
                    <a:lumMod val="10000"/>
                  </a:schemeClr>
                </a:solidFill>
                <a:latin typeface="+mj-ea"/>
                <a:ea typeface="+mj-ea"/>
              </a:rPr>
              <a:t>t</a:t>
            </a:r>
            <a:r>
              <a:rPr kumimoji="1" lang="en-US" altLang="ja-JP" sz="1600" dirty="0">
                <a:solidFill>
                  <a:schemeClr val="bg1">
                    <a:lumMod val="10000"/>
                  </a:schemeClr>
                </a:solidFill>
                <a:latin typeface="+mj-ea"/>
                <a:ea typeface="+mj-ea"/>
              </a:rPr>
              <a:t>)</a:t>
            </a:r>
          </a:p>
          <a:p>
            <a:r>
              <a:rPr kumimoji="1" lang="ja-JP" altLang="en-US" sz="1600" dirty="0">
                <a:solidFill>
                  <a:schemeClr val="bg1">
                    <a:lumMod val="10000"/>
                  </a:schemeClr>
                </a:solidFill>
                <a:latin typeface="+mj-ea"/>
                <a:ea typeface="+mj-ea"/>
              </a:rPr>
              <a:t>：</a:t>
            </a:r>
            <a:r>
              <a:rPr kumimoji="1" lang="en-US" altLang="ja-JP" sz="1600" dirty="0">
                <a:solidFill>
                  <a:srgbClr val="FF0000"/>
                </a:solidFill>
                <a:latin typeface="+mj-ea"/>
                <a:ea typeface="+mj-ea"/>
              </a:rPr>
              <a:t>140W</a:t>
            </a:r>
          </a:p>
        </p:txBody>
      </p:sp>
      <p:grpSp>
        <p:nvGrpSpPr>
          <p:cNvPr id="13" name="グループ化 12">
            <a:extLst>
              <a:ext uri="{FF2B5EF4-FFF2-40B4-BE49-F238E27FC236}">
                <a16:creationId xmlns:a16="http://schemas.microsoft.com/office/drawing/2014/main" id="{CBDB4F86-CDB0-4DC5-A94C-281ABD0C8E2E}"/>
              </a:ext>
            </a:extLst>
          </p:cNvPr>
          <p:cNvGrpSpPr/>
          <p:nvPr/>
        </p:nvGrpSpPr>
        <p:grpSpPr>
          <a:xfrm>
            <a:off x="6331271" y="1855087"/>
            <a:ext cx="1227758" cy="1210233"/>
            <a:chOff x="5083997" y="2982347"/>
            <a:chExt cx="1227758" cy="1210233"/>
          </a:xfrm>
        </p:grpSpPr>
        <p:cxnSp>
          <p:nvCxnSpPr>
            <p:cNvPr id="203" name="直線コネクタ 202">
              <a:extLst>
                <a:ext uri="{FF2B5EF4-FFF2-40B4-BE49-F238E27FC236}">
                  <a16:creationId xmlns:a16="http://schemas.microsoft.com/office/drawing/2014/main" id="{5346DC8C-27CF-43E3-B517-75DCA4556BF3}"/>
                </a:ext>
              </a:extLst>
            </p:cNvPr>
            <p:cNvCxnSpPr>
              <a:cxnSpLocks/>
            </p:cNvCxnSpPr>
            <p:nvPr/>
          </p:nvCxnSpPr>
          <p:spPr>
            <a:xfrm>
              <a:off x="5083997" y="3769864"/>
              <a:ext cx="799659" cy="0"/>
            </a:xfrm>
            <a:prstGeom prst="line">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04" name="正方形/長方形 203">
              <a:extLst>
                <a:ext uri="{FF2B5EF4-FFF2-40B4-BE49-F238E27FC236}">
                  <a16:creationId xmlns:a16="http://schemas.microsoft.com/office/drawing/2014/main" id="{A1310FBD-B8E2-4F44-A512-FBE7096F20C4}"/>
                </a:ext>
              </a:extLst>
            </p:cNvPr>
            <p:cNvSpPr/>
            <p:nvPr/>
          </p:nvSpPr>
          <p:spPr>
            <a:xfrm>
              <a:off x="5342171" y="3161800"/>
              <a:ext cx="83018" cy="608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5" name="直線コネクタ 204">
              <a:extLst>
                <a:ext uri="{FF2B5EF4-FFF2-40B4-BE49-F238E27FC236}">
                  <a16:creationId xmlns:a16="http://schemas.microsoft.com/office/drawing/2014/main" id="{04030ECE-0FEE-425D-B693-7E6A281D7CE2}"/>
                </a:ext>
              </a:extLst>
            </p:cNvPr>
            <p:cNvCxnSpPr>
              <a:cxnSpLocks/>
            </p:cNvCxnSpPr>
            <p:nvPr/>
          </p:nvCxnSpPr>
          <p:spPr>
            <a:xfrm>
              <a:off x="5190554" y="3573224"/>
              <a:ext cx="146714" cy="0"/>
            </a:xfrm>
            <a:prstGeom prst="line">
              <a:avLst/>
            </a:prstGeom>
            <a:ln w="127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6" name="直線コネクタ 205">
              <a:extLst>
                <a:ext uri="{FF2B5EF4-FFF2-40B4-BE49-F238E27FC236}">
                  <a16:creationId xmlns:a16="http://schemas.microsoft.com/office/drawing/2014/main" id="{65A84391-340B-4FFC-81CA-96261394B11E}"/>
                </a:ext>
              </a:extLst>
            </p:cNvPr>
            <p:cNvCxnSpPr>
              <a:cxnSpLocks/>
            </p:cNvCxnSpPr>
            <p:nvPr/>
          </p:nvCxnSpPr>
          <p:spPr>
            <a:xfrm>
              <a:off x="5425582" y="3573224"/>
              <a:ext cx="140163" cy="0"/>
            </a:xfrm>
            <a:prstGeom prst="line">
              <a:avLst/>
            </a:prstGeom>
            <a:ln w="127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7" name="テキスト ボックス 206">
              <a:extLst>
                <a:ext uri="{FF2B5EF4-FFF2-40B4-BE49-F238E27FC236}">
                  <a16:creationId xmlns:a16="http://schemas.microsoft.com/office/drawing/2014/main" id="{2CB4BD2A-2695-4BBF-A61A-DE66487B45FA}"/>
                </a:ext>
              </a:extLst>
            </p:cNvPr>
            <p:cNvSpPr txBox="1"/>
            <p:nvPr/>
          </p:nvSpPr>
          <p:spPr>
            <a:xfrm>
              <a:off x="5252895" y="3884803"/>
              <a:ext cx="543739" cy="307777"/>
            </a:xfrm>
            <a:prstGeom prst="rect">
              <a:avLst/>
            </a:prstGeom>
            <a:noFill/>
          </p:spPr>
          <p:txBody>
            <a:bodyPr wrap="none" rtlCol="0">
              <a:spAutoFit/>
            </a:bodyPr>
            <a:lstStyle/>
            <a:p>
              <a:r>
                <a:rPr kumimoji="1" lang="ja-JP" altLang="en-US" sz="1400" dirty="0"/>
                <a:t>時間</a:t>
              </a:r>
            </a:p>
          </p:txBody>
        </p:sp>
        <p:sp>
          <p:nvSpPr>
            <p:cNvPr id="209" name="テキスト ボックス 208">
              <a:extLst>
                <a:ext uri="{FF2B5EF4-FFF2-40B4-BE49-F238E27FC236}">
                  <a16:creationId xmlns:a16="http://schemas.microsoft.com/office/drawing/2014/main" id="{435CD29B-69E7-4D22-8FFD-0E5ED3FD6593}"/>
                </a:ext>
              </a:extLst>
            </p:cNvPr>
            <p:cNvSpPr txBox="1"/>
            <p:nvPr/>
          </p:nvSpPr>
          <p:spPr>
            <a:xfrm>
              <a:off x="5408944" y="2982347"/>
              <a:ext cx="902811" cy="523220"/>
            </a:xfrm>
            <a:prstGeom prst="rect">
              <a:avLst/>
            </a:prstGeom>
            <a:noFill/>
          </p:spPr>
          <p:txBody>
            <a:bodyPr wrap="none" rtlCol="0">
              <a:spAutoFit/>
            </a:bodyPr>
            <a:lstStyle/>
            <a:p>
              <a:r>
                <a:rPr lang="ja-JP" altLang="en-US" sz="1400" dirty="0"/>
                <a:t>積分時間</a:t>
              </a:r>
              <a:endParaRPr lang="en-US" altLang="ja-JP" sz="1400" dirty="0"/>
            </a:p>
            <a:p>
              <a:r>
                <a:rPr kumimoji="1" lang="en-US" altLang="ja-JP" sz="1400" dirty="0"/>
                <a:t>τ:</a:t>
              </a:r>
              <a:r>
                <a:rPr kumimoji="1" lang="en-US" altLang="ja-JP" sz="1400" dirty="0">
                  <a:solidFill>
                    <a:srgbClr val="FF0000"/>
                  </a:solidFill>
                </a:rPr>
                <a:t>3.2μs</a:t>
              </a:r>
              <a:endParaRPr kumimoji="1" lang="ja-JP" altLang="en-US" sz="1400" dirty="0">
                <a:solidFill>
                  <a:srgbClr val="FF0000"/>
                </a:solidFill>
              </a:endParaRPr>
            </a:p>
          </p:txBody>
        </p:sp>
        <p:cxnSp>
          <p:nvCxnSpPr>
            <p:cNvPr id="210" name="直線コネクタ 209">
              <a:extLst>
                <a:ext uri="{FF2B5EF4-FFF2-40B4-BE49-F238E27FC236}">
                  <a16:creationId xmlns:a16="http://schemas.microsoft.com/office/drawing/2014/main" id="{2FB8649C-F211-4E0C-B005-4FB4F6237E1D}"/>
                </a:ext>
              </a:extLst>
            </p:cNvPr>
            <p:cNvCxnSpPr>
              <a:cxnSpLocks/>
            </p:cNvCxnSpPr>
            <p:nvPr/>
          </p:nvCxnSpPr>
          <p:spPr>
            <a:xfrm flipH="1" flipV="1">
              <a:off x="5091557" y="3242632"/>
              <a:ext cx="1" cy="518836"/>
            </a:xfrm>
            <a:prstGeom prst="line">
              <a:avLst/>
            </a:prstGeom>
            <a:ln w="12700">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197" name="テキスト ボックス 196">
              <a:extLst>
                <a:ext uri="{FF2B5EF4-FFF2-40B4-BE49-F238E27FC236}">
                  <a16:creationId xmlns:a16="http://schemas.microsoft.com/office/drawing/2014/main" id="{5173BFE9-44A4-4F0C-85F0-7E9C4C52AE3F}"/>
                </a:ext>
              </a:extLst>
            </p:cNvPr>
            <p:cNvSpPr txBox="1"/>
            <p:nvPr/>
          </p:nvSpPr>
          <p:spPr>
            <a:xfrm>
              <a:off x="5807335" y="3602855"/>
              <a:ext cx="492443" cy="276999"/>
            </a:xfrm>
            <a:prstGeom prst="rect">
              <a:avLst/>
            </a:prstGeom>
            <a:noFill/>
          </p:spPr>
          <p:txBody>
            <a:bodyPr wrap="none" rtlCol="0">
              <a:spAutoFit/>
            </a:bodyPr>
            <a:lstStyle/>
            <a:p>
              <a:r>
                <a:rPr kumimoji="1" lang="ja-JP" altLang="en-US" sz="1200" dirty="0"/>
                <a:t>時間</a:t>
              </a:r>
            </a:p>
          </p:txBody>
        </p:sp>
      </p:grpSp>
      <p:sp>
        <p:nvSpPr>
          <p:cNvPr id="215" name="フリーフォーム: 図形 214">
            <a:extLst>
              <a:ext uri="{FF2B5EF4-FFF2-40B4-BE49-F238E27FC236}">
                <a16:creationId xmlns:a16="http://schemas.microsoft.com/office/drawing/2014/main" id="{7054684B-E9B4-465E-9E6D-7A08DEB99717}"/>
              </a:ext>
            </a:extLst>
          </p:cNvPr>
          <p:cNvSpPr/>
          <p:nvPr/>
        </p:nvSpPr>
        <p:spPr>
          <a:xfrm>
            <a:off x="5815069" y="5339472"/>
            <a:ext cx="2623758" cy="568462"/>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lang="ja-JP" altLang="en-US" sz="1400" dirty="0"/>
              <a:t>パルス圧縮採用により低送信電力においても</a:t>
            </a:r>
            <a:r>
              <a:rPr lang="en-US" altLang="ja-JP" sz="1400" dirty="0"/>
              <a:t>Ze</a:t>
            </a:r>
            <a:r>
              <a:rPr lang="ja-JP" altLang="en-US" sz="1400" dirty="0"/>
              <a:t>と</a:t>
            </a:r>
            <a:r>
              <a:rPr lang="en-US" altLang="ja-JP" sz="1400" dirty="0"/>
              <a:t>ΔZ</a:t>
            </a:r>
            <a:r>
              <a:rPr lang="ja-JP" altLang="en-US" sz="1400" dirty="0"/>
              <a:t>を維持。</a:t>
            </a:r>
            <a:endParaRPr kumimoji="1" lang="en-US" altLang="ja-JP" sz="1400" dirty="0"/>
          </a:p>
        </p:txBody>
      </p:sp>
      <p:sp>
        <p:nvSpPr>
          <p:cNvPr id="220" name="フリーフォーム: 図形 219">
            <a:extLst>
              <a:ext uri="{FF2B5EF4-FFF2-40B4-BE49-F238E27FC236}">
                <a16:creationId xmlns:a16="http://schemas.microsoft.com/office/drawing/2014/main" id="{8A77DC33-30FE-466E-BAB3-06AC8A581009}"/>
              </a:ext>
            </a:extLst>
          </p:cNvPr>
          <p:cNvSpPr/>
          <p:nvPr/>
        </p:nvSpPr>
        <p:spPr>
          <a:xfrm>
            <a:off x="3606328" y="5759493"/>
            <a:ext cx="1063659" cy="325238"/>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ja-JP" altLang="en-US" sz="1400" b="1" dirty="0">
                <a:solidFill>
                  <a:srgbClr val="0070C0"/>
                </a:solidFill>
              </a:rPr>
              <a:t>刈幅：無</a:t>
            </a:r>
            <a:endParaRPr kumimoji="1" lang="en-US" altLang="ja-JP" sz="1400" b="1" dirty="0">
              <a:solidFill>
                <a:srgbClr val="0070C0"/>
              </a:solidFill>
            </a:endParaRPr>
          </a:p>
        </p:txBody>
      </p:sp>
      <p:sp>
        <p:nvSpPr>
          <p:cNvPr id="233" name="フリーフォーム: 図形 232">
            <a:extLst>
              <a:ext uri="{FF2B5EF4-FFF2-40B4-BE49-F238E27FC236}">
                <a16:creationId xmlns:a16="http://schemas.microsoft.com/office/drawing/2014/main" id="{ED7EDA2F-8109-4EBE-AA61-2FED97B9BBB2}"/>
              </a:ext>
            </a:extLst>
          </p:cNvPr>
          <p:cNvSpPr/>
          <p:nvPr/>
        </p:nvSpPr>
        <p:spPr>
          <a:xfrm>
            <a:off x="2219129" y="5944688"/>
            <a:ext cx="972811" cy="293581"/>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lang="ja-JP" altLang="en-US" sz="1400" b="1" dirty="0">
                <a:solidFill>
                  <a:srgbClr val="0070C0"/>
                </a:solidFill>
              </a:rPr>
              <a:t>ほぼ維持</a:t>
            </a:r>
            <a:endParaRPr kumimoji="1" lang="en-US" altLang="ja-JP" sz="1400" b="1" dirty="0">
              <a:solidFill>
                <a:srgbClr val="0070C0"/>
              </a:solidFill>
            </a:endParaRPr>
          </a:p>
        </p:txBody>
      </p:sp>
      <p:sp>
        <p:nvSpPr>
          <p:cNvPr id="234" name="フリーフォーム: 図形 233">
            <a:extLst>
              <a:ext uri="{FF2B5EF4-FFF2-40B4-BE49-F238E27FC236}">
                <a16:creationId xmlns:a16="http://schemas.microsoft.com/office/drawing/2014/main" id="{7F876BAA-17D7-4512-A8DC-97F1046EDB1A}"/>
              </a:ext>
            </a:extLst>
          </p:cNvPr>
          <p:cNvSpPr/>
          <p:nvPr/>
        </p:nvSpPr>
        <p:spPr>
          <a:xfrm>
            <a:off x="1790231" y="4777021"/>
            <a:ext cx="1011173" cy="667544"/>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ja-JP" altLang="en-US" sz="1400" b="1" dirty="0">
                <a:solidFill>
                  <a:srgbClr val="0070C0"/>
                </a:solidFill>
              </a:rPr>
              <a:t>観測対象限定</a:t>
            </a:r>
          </a:p>
        </p:txBody>
      </p:sp>
      <p:sp>
        <p:nvSpPr>
          <p:cNvPr id="236" name="テキスト プレースホルダー 3">
            <a:extLst>
              <a:ext uri="{FF2B5EF4-FFF2-40B4-BE49-F238E27FC236}">
                <a16:creationId xmlns:a16="http://schemas.microsoft.com/office/drawing/2014/main" id="{40D2FD16-362B-47C9-8C59-040378C4F291}"/>
              </a:ext>
            </a:extLst>
          </p:cNvPr>
          <p:cNvSpPr txBox="1">
            <a:spLocks/>
          </p:cNvSpPr>
          <p:nvPr/>
        </p:nvSpPr>
        <p:spPr>
          <a:xfrm>
            <a:off x="152400" y="57824"/>
            <a:ext cx="8591550" cy="469900"/>
          </a:xfrm>
          <a:prstGeom prst="rect">
            <a:avLst/>
          </a:prstGeom>
        </p:spPr>
        <p:txBody>
          <a:bodyPr vert="horz" lIns="91440" tIns="45720" rIns="91440" bIns="45720" rtlCol="0">
            <a:noAutofit/>
          </a:bodyPr>
          <a:lstStyle>
            <a:lvl1pPr marL="0" indent="0" algn="l" defTabSz="685800" rtl="0" eaLnBrk="1" latinLnBrk="0" hangingPunct="1">
              <a:lnSpc>
                <a:spcPct val="110000"/>
              </a:lnSpc>
              <a:spcBef>
                <a:spcPts val="1350"/>
              </a:spcBef>
              <a:buClr>
                <a:schemeClr val="accent4"/>
              </a:buClr>
              <a:buFont typeface="Wingdings" panose="05000000000000000000" pitchFamily="2" charset="2"/>
              <a:buNone/>
              <a:defRPr kumimoji="1" sz="3200" b="0" kern="1200">
                <a:solidFill>
                  <a:schemeClr val="tx1"/>
                </a:solidFill>
                <a:latin typeface="游ゴシック Medium" panose="020B0500000000000000" pitchFamily="50" charset="-128"/>
                <a:ea typeface="游ゴシック Medium" panose="020B0500000000000000" pitchFamily="50" charset="-128"/>
                <a:cs typeface="+mn-cs"/>
              </a:defRPr>
            </a:lvl1pPr>
            <a:lvl2pPr marL="342900" indent="0" algn="l" defTabSz="685800" rtl="0" eaLnBrk="1" latinLnBrk="0" hangingPunct="1">
              <a:lnSpc>
                <a:spcPct val="110000"/>
              </a:lnSpc>
              <a:spcBef>
                <a:spcPts val="0"/>
              </a:spcBef>
              <a:buFont typeface="Wingdings" panose="05000000000000000000" pitchFamily="2" charset="2"/>
              <a:buNone/>
              <a:defRPr kumimoji="1" sz="1800" kern="1200">
                <a:solidFill>
                  <a:schemeClr val="tx2"/>
                </a:solidFill>
                <a:latin typeface="+mn-lt"/>
                <a:ea typeface="+mn-ea"/>
                <a:cs typeface="+mn-cs"/>
              </a:defRPr>
            </a:lvl2pPr>
            <a:lvl3pPr marL="685800" indent="0" algn="l" defTabSz="685800" rtl="0" eaLnBrk="1" latinLnBrk="0" hangingPunct="1">
              <a:lnSpc>
                <a:spcPct val="110000"/>
              </a:lnSpc>
              <a:spcBef>
                <a:spcPts val="0"/>
              </a:spcBef>
              <a:buFont typeface="Wingdings" panose="05000000000000000000" pitchFamily="2" charset="2"/>
              <a:buNone/>
              <a:defRPr kumimoji="1" sz="1500" kern="1200">
                <a:solidFill>
                  <a:schemeClr val="tx2"/>
                </a:solidFill>
                <a:latin typeface="+mn-lt"/>
                <a:ea typeface="+mn-ea"/>
                <a:cs typeface="+mn-cs"/>
              </a:defRPr>
            </a:lvl3pPr>
            <a:lvl4pPr marL="1028700" indent="0" algn="l" defTabSz="685800" rtl="0" eaLnBrk="1" latinLnBrk="0" hangingPunct="1">
              <a:lnSpc>
                <a:spcPct val="110000"/>
              </a:lnSpc>
              <a:spcBef>
                <a:spcPts val="0"/>
              </a:spcBef>
              <a:buFont typeface="Wingdings" panose="05000000000000000000" pitchFamily="2" charset="2"/>
              <a:buNone/>
              <a:defRPr kumimoji="1" sz="1350" kern="1200">
                <a:solidFill>
                  <a:schemeClr val="tx2"/>
                </a:solidFill>
                <a:latin typeface="+mn-lt"/>
                <a:ea typeface="+mn-ea"/>
                <a:cs typeface="+mn-cs"/>
              </a:defRPr>
            </a:lvl4pPr>
            <a:lvl5pPr marL="1371600" indent="0" algn="l" defTabSz="685800" rtl="0" eaLnBrk="1" latinLnBrk="0" hangingPunct="1">
              <a:lnSpc>
                <a:spcPct val="110000"/>
              </a:lnSpc>
              <a:spcBef>
                <a:spcPts val="0"/>
              </a:spcBef>
              <a:buFont typeface="Wingdings" panose="05000000000000000000" pitchFamily="2" charset="2"/>
              <a:buNone/>
              <a:defRPr kumimoji="1"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kumimoji="1" lang="ja-JP" altLang="en-US" sz="2800" dirty="0"/>
              <a:t>小型化例</a:t>
            </a:r>
            <a:r>
              <a:rPr kumimoji="1" lang="en-US" altLang="ja-JP" sz="2800" dirty="0"/>
              <a:t>3:</a:t>
            </a:r>
            <a:r>
              <a:rPr kumimoji="1" lang="ja-JP" altLang="en-US" sz="2800" dirty="0"/>
              <a:t> </a:t>
            </a:r>
            <a:r>
              <a:rPr lang="ja-JP" altLang="en-US" sz="2800" dirty="0"/>
              <a:t>降雨レーダ</a:t>
            </a:r>
            <a:r>
              <a:rPr lang="en-US" altLang="ja-JP" sz="2800" dirty="0"/>
              <a:t>(</a:t>
            </a:r>
            <a:r>
              <a:rPr lang="en-US" altLang="ja-JP" sz="2800" dirty="0" err="1"/>
              <a:t>RainCube</a:t>
            </a:r>
            <a:r>
              <a:rPr lang="en-US" altLang="ja-JP" sz="2800" dirty="0"/>
              <a:t>)</a:t>
            </a:r>
            <a:endParaRPr kumimoji="1" lang="ja-JP" altLang="en-US" sz="2800" dirty="0"/>
          </a:p>
        </p:txBody>
      </p:sp>
      <p:pic>
        <p:nvPicPr>
          <p:cNvPr id="24" name="図 23" descr="グラフ, 折れ線グラフ&#10;&#10;自動的に生成された説明">
            <a:extLst>
              <a:ext uri="{FF2B5EF4-FFF2-40B4-BE49-F238E27FC236}">
                <a16:creationId xmlns:a16="http://schemas.microsoft.com/office/drawing/2014/main" id="{A5A0DCA4-F70A-4624-97BC-26BCF60F37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90208" y="2713434"/>
            <a:ext cx="3486150" cy="2628900"/>
          </a:xfrm>
          <a:prstGeom prst="rect">
            <a:avLst/>
          </a:prstGeom>
          <a:ln>
            <a:solidFill>
              <a:schemeClr val="accent1">
                <a:shade val="50000"/>
              </a:schemeClr>
            </a:solidFill>
            <a:prstDash val="dash"/>
          </a:ln>
        </p:spPr>
      </p:pic>
      <p:sp>
        <p:nvSpPr>
          <p:cNvPr id="265" name="テキスト ボックス 264">
            <a:extLst>
              <a:ext uri="{FF2B5EF4-FFF2-40B4-BE49-F238E27FC236}">
                <a16:creationId xmlns:a16="http://schemas.microsoft.com/office/drawing/2014/main" id="{D426E8F3-4E65-4883-9CA1-187112F3B84F}"/>
              </a:ext>
            </a:extLst>
          </p:cNvPr>
          <p:cNvSpPr txBox="1"/>
          <p:nvPr/>
        </p:nvSpPr>
        <p:spPr>
          <a:xfrm>
            <a:off x="7483668" y="1883183"/>
            <a:ext cx="1834001" cy="338554"/>
          </a:xfrm>
          <a:prstGeom prst="rect">
            <a:avLst/>
          </a:prstGeom>
          <a:noFill/>
        </p:spPr>
        <p:txBody>
          <a:bodyPr wrap="square" rtlCol="0">
            <a:spAutoFit/>
          </a:bodyPr>
          <a:lstStyle/>
          <a:p>
            <a:r>
              <a:rPr lang="ja-JP" altLang="en-US" sz="1600" dirty="0"/>
              <a:t>最小</a:t>
            </a:r>
            <a:r>
              <a:rPr lang="en-US" altLang="ja-JP" sz="1600" dirty="0"/>
              <a:t>Ze</a:t>
            </a:r>
            <a:r>
              <a:rPr lang="ja-JP" altLang="en-US" sz="1600" dirty="0"/>
              <a:t>：</a:t>
            </a:r>
            <a:r>
              <a:rPr lang="en-US" altLang="ja-JP" sz="1600" dirty="0">
                <a:solidFill>
                  <a:srgbClr val="FF0000"/>
                </a:solidFill>
              </a:rPr>
              <a:t>15dB</a:t>
            </a:r>
            <a:endParaRPr kumimoji="1" lang="ja-JP" altLang="en-US" sz="1600" dirty="0">
              <a:solidFill>
                <a:srgbClr val="FF0000"/>
              </a:solidFill>
            </a:endParaRPr>
          </a:p>
        </p:txBody>
      </p:sp>
      <p:sp>
        <p:nvSpPr>
          <p:cNvPr id="266" name="テキスト ボックス 265">
            <a:extLst>
              <a:ext uri="{FF2B5EF4-FFF2-40B4-BE49-F238E27FC236}">
                <a16:creationId xmlns:a16="http://schemas.microsoft.com/office/drawing/2014/main" id="{F7607E39-7D29-4DE2-B7FA-8DF6A7473694}"/>
              </a:ext>
            </a:extLst>
          </p:cNvPr>
          <p:cNvSpPr txBox="1"/>
          <p:nvPr/>
        </p:nvSpPr>
        <p:spPr>
          <a:xfrm>
            <a:off x="7523238" y="2210913"/>
            <a:ext cx="1834001" cy="584775"/>
          </a:xfrm>
          <a:prstGeom prst="rect">
            <a:avLst/>
          </a:prstGeom>
          <a:noFill/>
        </p:spPr>
        <p:txBody>
          <a:bodyPr wrap="square" rtlCol="0">
            <a:spAutoFit/>
          </a:bodyPr>
          <a:lstStyle/>
          <a:p>
            <a:r>
              <a:rPr lang="ja-JP" altLang="en-US" sz="1600" dirty="0"/>
              <a:t>鉛直分解能</a:t>
            </a:r>
            <a:r>
              <a:rPr lang="en-US" altLang="ja-JP" sz="1600" dirty="0"/>
              <a:t>(ΔZ)</a:t>
            </a:r>
          </a:p>
          <a:p>
            <a:r>
              <a:rPr lang="ja-JP" altLang="en-US" sz="1600" dirty="0"/>
              <a:t>：</a:t>
            </a:r>
            <a:r>
              <a:rPr lang="ja-JP" altLang="en-US" sz="1600" dirty="0">
                <a:solidFill>
                  <a:srgbClr val="FF0000"/>
                </a:solidFill>
              </a:rPr>
              <a:t>～</a:t>
            </a:r>
            <a:r>
              <a:rPr lang="en-US" altLang="ja-JP" sz="1600" dirty="0">
                <a:solidFill>
                  <a:srgbClr val="FF0000"/>
                </a:solidFill>
              </a:rPr>
              <a:t>500m</a:t>
            </a:r>
            <a:endParaRPr kumimoji="1" lang="ja-JP" altLang="en-US" sz="1600" dirty="0">
              <a:solidFill>
                <a:srgbClr val="FF0000"/>
              </a:solidFill>
            </a:endParaRPr>
          </a:p>
        </p:txBody>
      </p:sp>
      <p:sp>
        <p:nvSpPr>
          <p:cNvPr id="267" name="テキスト ボックス 266">
            <a:extLst>
              <a:ext uri="{FF2B5EF4-FFF2-40B4-BE49-F238E27FC236}">
                <a16:creationId xmlns:a16="http://schemas.microsoft.com/office/drawing/2014/main" id="{AF533E83-61A8-4A51-9100-C521C50F57BB}"/>
              </a:ext>
            </a:extLst>
          </p:cNvPr>
          <p:cNvSpPr txBox="1"/>
          <p:nvPr/>
        </p:nvSpPr>
        <p:spPr>
          <a:xfrm>
            <a:off x="6145163" y="1880488"/>
            <a:ext cx="492443" cy="276999"/>
          </a:xfrm>
          <a:prstGeom prst="rect">
            <a:avLst/>
          </a:prstGeom>
          <a:noFill/>
        </p:spPr>
        <p:txBody>
          <a:bodyPr wrap="none" rtlCol="0">
            <a:spAutoFit/>
          </a:bodyPr>
          <a:lstStyle/>
          <a:p>
            <a:r>
              <a:rPr lang="ja-JP" altLang="en-US" sz="1200" dirty="0"/>
              <a:t>振幅</a:t>
            </a:r>
            <a:endParaRPr kumimoji="1" lang="ja-JP" altLang="en-US" sz="1200" dirty="0"/>
          </a:p>
        </p:txBody>
      </p:sp>
      <p:sp>
        <p:nvSpPr>
          <p:cNvPr id="268" name="テキスト ボックス 267">
            <a:extLst>
              <a:ext uri="{FF2B5EF4-FFF2-40B4-BE49-F238E27FC236}">
                <a16:creationId xmlns:a16="http://schemas.microsoft.com/office/drawing/2014/main" id="{6E08BFCD-9F8A-44B0-B07C-85273281CA29}"/>
              </a:ext>
            </a:extLst>
          </p:cNvPr>
          <p:cNvSpPr txBox="1"/>
          <p:nvPr/>
        </p:nvSpPr>
        <p:spPr>
          <a:xfrm>
            <a:off x="7165535" y="6589005"/>
            <a:ext cx="492443" cy="276999"/>
          </a:xfrm>
          <a:prstGeom prst="rect">
            <a:avLst/>
          </a:prstGeom>
          <a:noFill/>
        </p:spPr>
        <p:txBody>
          <a:bodyPr wrap="none" rtlCol="0">
            <a:spAutoFit/>
          </a:bodyPr>
          <a:lstStyle/>
          <a:p>
            <a:r>
              <a:rPr kumimoji="1" lang="ja-JP" altLang="en-US" sz="1200" dirty="0"/>
              <a:t>時間</a:t>
            </a:r>
          </a:p>
        </p:txBody>
      </p:sp>
      <p:sp>
        <p:nvSpPr>
          <p:cNvPr id="269" name="テキスト ボックス 268">
            <a:extLst>
              <a:ext uri="{FF2B5EF4-FFF2-40B4-BE49-F238E27FC236}">
                <a16:creationId xmlns:a16="http://schemas.microsoft.com/office/drawing/2014/main" id="{886559A2-9F9B-4067-9377-DBF125DA7EDA}"/>
              </a:ext>
            </a:extLst>
          </p:cNvPr>
          <p:cNvSpPr txBox="1"/>
          <p:nvPr/>
        </p:nvSpPr>
        <p:spPr>
          <a:xfrm>
            <a:off x="7458727" y="5914371"/>
            <a:ext cx="1834001" cy="338554"/>
          </a:xfrm>
          <a:prstGeom prst="rect">
            <a:avLst/>
          </a:prstGeom>
          <a:noFill/>
        </p:spPr>
        <p:txBody>
          <a:bodyPr wrap="square" rtlCol="0">
            <a:spAutoFit/>
          </a:bodyPr>
          <a:lstStyle/>
          <a:p>
            <a:r>
              <a:rPr lang="ja-JP" altLang="en-US" sz="1600" dirty="0"/>
              <a:t>最小</a:t>
            </a:r>
            <a:r>
              <a:rPr lang="en-US" altLang="ja-JP" sz="1600" dirty="0"/>
              <a:t>Ze</a:t>
            </a:r>
            <a:r>
              <a:rPr lang="ja-JP" altLang="en-US" sz="1600" dirty="0"/>
              <a:t>：</a:t>
            </a:r>
            <a:r>
              <a:rPr lang="en-US" altLang="ja-JP" sz="1600" dirty="0">
                <a:solidFill>
                  <a:srgbClr val="FF0000"/>
                </a:solidFill>
              </a:rPr>
              <a:t>15dB</a:t>
            </a:r>
            <a:endParaRPr kumimoji="1" lang="ja-JP" altLang="en-US" sz="1600" dirty="0">
              <a:solidFill>
                <a:srgbClr val="FF0000"/>
              </a:solidFill>
            </a:endParaRPr>
          </a:p>
        </p:txBody>
      </p:sp>
      <p:sp>
        <p:nvSpPr>
          <p:cNvPr id="271" name="テキスト ボックス 270">
            <a:extLst>
              <a:ext uri="{FF2B5EF4-FFF2-40B4-BE49-F238E27FC236}">
                <a16:creationId xmlns:a16="http://schemas.microsoft.com/office/drawing/2014/main" id="{4A3A37CC-C1A7-4FB3-B5A1-B2308F81B300}"/>
              </a:ext>
            </a:extLst>
          </p:cNvPr>
          <p:cNvSpPr txBox="1"/>
          <p:nvPr/>
        </p:nvSpPr>
        <p:spPr>
          <a:xfrm>
            <a:off x="7483667" y="6156486"/>
            <a:ext cx="1834001" cy="338554"/>
          </a:xfrm>
          <a:prstGeom prst="rect">
            <a:avLst/>
          </a:prstGeom>
          <a:noFill/>
        </p:spPr>
        <p:txBody>
          <a:bodyPr wrap="square" rtlCol="0">
            <a:spAutoFit/>
          </a:bodyPr>
          <a:lstStyle/>
          <a:p>
            <a:r>
              <a:rPr lang="en-US" altLang="ja-JP" sz="1600" dirty="0"/>
              <a:t>ΔZ</a:t>
            </a:r>
            <a:r>
              <a:rPr lang="ja-JP" altLang="en-US" sz="1600" dirty="0"/>
              <a:t>：</a:t>
            </a:r>
            <a:r>
              <a:rPr lang="ja-JP" altLang="en-US" sz="1600" dirty="0">
                <a:solidFill>
                  <a:srgbClr val="FF0000"/>
                </a:solidFill>
              </a:rPr>
              <a:t>～</a:t>
            </a:r>
            <a:r>
              <a:rPr lang="en-US" altLang="ja-JP" sz="1600" dirty="0">
                <a:solidFill>
                  <a:srgbClr val="FF0000"/>
                </a:solidFill>
              </a:rPr>
              <a:t>250m</a:t>
            </a:r>
            <a:endParaRPr kumimoji="1" lang="ja-JP" altLang="en-US" sz="1600" dirty="0">
              <a:solidFill>
                <a:srgbClr val="FF0000"/>
              </a:solidFill>
            </a:endParaRPr>
          </a:p>
        </p:txBody>
      </p:sp>
      <p:sp>
        <p:nvSpPr>
          <p:cNvPr id="272" name="フリーフォーム: 図形 271">
            <a:extLst>
              <a:ext uri="{FF2B5EF4-FFF2-40B4-BE49-F238E27FC236}">
                <a16:creationId xmlns:a16="http://schemas.microsoft.com/office/drawing/2014/main" id="{A43BE4C5-FC46-4C56-B41A-F7961204EB16}"/>
              </a:ext>
            </a:extLst>
          </p:cNvPr>
          <p:cNvSpPr/>
          <p:nvPr/>
        </p:nvSpPr>
        <p:spPr>
          <a:xfrm>
            <a:off x="5705154" y="2696811"/>
            <a:ext cx="2857989" cy="268208"/>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3">
              <a:lumMod val="20000"/>
              <a:lumOff val="80000"/>
            </a:schemeClr>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algn="ctr"/>
            <a:r>
              <a:rPr lang="ja-JP" altLang="en-US" sz="1400" dirty="0">
                <a:solidFill>
                  <a:schemeClr val="accent1">
                    <a:lumMod val="75000"/>
                  </a:schemeClr>
                </a:solidFill>
              </a:rPr>
              <a:t>システムシミュレーション結果</a:t>
            </a:r>
            <a:endParaRPr kumimoji="1" lang="en-US" altLang="ja-JP" sz="1400" dirty="0">
              <a:solidFill>
                <a:schemeClr val="accent1">
                  <a:lumMod val="75000"/>
                </a:schemeClr>
              </a:solidFill>
            </a:endParaRPr>
          </a:p>
        </p:txBody>
      </p:sp>
      <p:sp>
        <p:nvSpPr>
          <p:cNvPr id="275" name="テキスト ボックス 274">
            <a:extLst>
              <a:ext uri="{FF2B5EF4-FFF2-40B4-BE49-F238E27FC236}">
                <a16:creationId xmlns:a16="http://schemas.microsoft.com/office/drawing/2014/main" id="{4C255851-0FDE-4950-BA21-1BB2C7CE8B86}"/>
              </a:ext>
            </a:extLst>
          </p:cNvPr>
          <p:cNvSpPr txBox="1"/>
          <p:nvPr/>
        </p:nvSpPr>
        <p:spPr>
          <a:xfrm>
            <a:off x="5813762" y="4570538"/>
            <a:ext cx="745717" cy="461665"/>
          </a:xfrm>
          <a:prstGeom prst="rect">
            <a:avLst/>
          </a:prstGeom>
          <a:noFill/>
        </p:spPr>
        <p:txBody>
          <a:bodyPr wrap="none" rtlCol="0">
            <a:spAutoFit/>
          </a:bodyPr>
          <a:lstStyle/>
          <a:p>
            <a:r>
              <a:rPr kumimoji="1" lang="en-US" altLang="ja-JP" sz="1200" dirty="0">
                <a:solidFill>
                  <a:srgbClr val="FF0000"/>
                </a:solidFill>
              </a:rPr>
              <a:t>DPR</a:t>
            </a:r>
          </a:p>
          <a:p>
            <a:r>
              <a:rPr lang="en-US" altLang="ja-JP" sz="1200" dirty="0">
                <a:solidFill>
                  <a:srgbClr val="FF0000"/>
                </a:solidFill>
              </a:rPr>
              <a:t>    140W</a:t>
            </a:r>
            <a:endParaRPr kumimoji="1" lang="ja-JP" altLang="en-US" sz="1200" dirty="0">
              <a:solidFill>
                <a:srgbClr val="FF0000"/>
              </a:solidFill>
            </a:endParaRPr>
          </a:p>
        </p:txBody>
      </p:sp>
      <p:sp>
        <p:nvSpPr>
          <p:cNvPr id="288" name="テキスト ボックス 287">
            <a:extLst>
              <a:ext uri="{FF2B5EF4-FFF2-40B4-BE49-F238E27FC236}">
                <a16:creationId xmlns:a16="http://schemas.microsoft.com/office/drawing/2014/main" id="{D16C0F26-95A5-49B0-AF6D-6AE9056D32CB}"/>
              </a:ext>
            </a:extLst>
          </p:cNvPr>
          <p:cNvSpPr txBox="1"/>
          <p:nvPr/>
        </p:nvSpPr>
        <p:spPr>
          <a:xfrm>
            <a:off x="7690584" y="3620040"/>
            <a:ext cx="470000" cy="276999"/>
          </a:xfrm>
          <a:prstGeom prst="rect">
            <a:avLst/>
          </a:prstGeom>
          <a:noFill/>
        </p:spPr>
        <p:txBody>
          <a:bodyPr wrap="none" rtlCol="0">
            <a:spAutoFit/>
          </a:bodyPr>
          <a:lstStyle/>
          <a:p>
            <a:r>
              <a:rPr kumimoji="1" lang="en-US" altLang="ja-JP" sz="1200" dirty="0">
                <a:solidFill>
                  <a:srgbClr val="FF0000"/>
                </a:solidFill>
              </a:rPr>
              <a:t>DPR</a:t>
            </a:r>
            <a:endParaRPr kumimoji="1" lang="ja-JP" altLang="en-US" sz="1200" dirty="0">
              <a:solidFill>
                <a:srgbClr val="FF0000"/>
              </a:solidFill>
            </a:endParaRPr>
          </a:p>
        </p:txBody>
      </p:sp>
      <p:sp>
        <p:nvSpPr>
          <p:cNvPr id="289" name="テキスト ボックス 288">
            <a:extLst>
              <a:ext uri="{FF2B5EF4-FFF2-40B4-BE49-F238E27FC236}">
                <a16:creationId xmlns:a16="http://schemas.microsoft.com/office/drawing/2014/main" id="{3B58ECCB-8002-45BC-A760-2B4B7E72E5D1}"/>
              </a:ext>
            </a:extLst>
          </p:cNvPr>
          <p:cNvSpPr txBox="1"/>
          <p:nvPr/>
        </p:nvSpPr>
        <p:spPr>
          <a:xfrm>
            <a:off x="5856950" y="3284198"/>
            <a:ext cx="1107996" cy="461665"/>
          </a:xfrm>
          <a:prstGeom prst="rect">
            <a:avLst/>
          </a:prstGeom>
          <a:noFill/>
        </p:spPr>
        <p:txBody>
          <a:bodyPr wrap="none" rtlCol="0">
            <a:spAutoFit/>
          </a:bodyPr>
          <a:lstStyle/>
          <a:p>
            <a:r>
              <a:rPr lang="ja-JP" altLang="en-US" sz="1200" dirty="0"/>
              <a:t>最小</a:t>
            </a:r>
            <a:r>
              <a:rPr kumimoji="1" lang="en-US" altLang="ja-JP" sz="1200" dirty="0"/>
              <a:t>Ze .vs. </a:t>
            </a:r>
          </a:p>
          <a:p>
            <a:r>
              <a:rPr lang="ja-JP" altLang="en-US" sz="1200" dirty="0"/>
              <a:t>　　</a:t>
            </a:r>
            <a:r>
              <a:rPr kumimoji="1" lang="ja-JP" altLang="en-US" sz="1200" dirty="0"/>
              <a:t>積分時間</a:t>
            </a:r>
          </a:p>
        </p:txBody>
      </p:sp>
      <p:sp>
        <p:nvSpPr>
          <p:cNvPr id="290" name="テキスト ボックス 289">
            <a:extLst>
              <a:ext uri="{FF2B5EF4-FFF2-40B4-BE49-F238E27FC236}">
                <a16:creationId xmlns:a16="http://schemas.microsoft.com/office/drawing/2014/main" id="{2021A73E-3778-4ED7-83AB-8773C7ABF583}"/>
              </a:ext>
            </a:extLst>
          </p:cNvPr>
          <p:cNvSpPr txBox="1"/>
          <p:nvPr/>
        </p:nvSpPr>
        <p:spPr>
          <a:xfrm>
            <a:off x="7786318" y="3244195"/>
            <a:ext cx="954107" cy="461665"/>
          </a:xfrm>
          <a:prstGeom prst="rect">
            <a:avLst/>
          </a:prstGeom>
          <a:noFill/>
        </p:spPr>
        <p:txBody>
          <a:bodyPr wrap="none" rtlCol="0">
            <a:spAutoFit/>
          </a:bodyPr>
          <a:lstStyle/>
          <a:p>
            <a:r>
              <a:rPr kumimoji="1" lang="en-US" altLang="ja-JP" sz="1200" dirty="0"/>
              <a:t>ΔZ .vs. </a:t>
            </a:r>
          </a:p>
          <a:p>
            <a:r>
              <a:rPr lang="ja-JP" altLang="en-US" sz="1200" dirty="0"/>
              <a:t>　</a:t>
            </a:r>
            <a:r>
              <a:rPr kumimoji="1" lang="ja-JP" altLang="en-US" sz="1200" dirty="0"/>
              <a:t>積分時間</a:t>
            </a:r>
          </a:p>
        </p:txBody>
      </p:sp>
      <p:sp>
        <p:nvSpPr>
          <p:cNvPr id="291" name="テキスト ボックス 290">
            <a:extLst>
              <a:ext uri="{FF2B5EF4-FFF2-40B4-BE49-F238E27FC236}">
                <a16:creationId xmlns:a16="http://schemas.microsoft.com/office/drawing/2014/main" id="{2D794EBB-4ADA-40E8-BE1F-E929E7C79A45}"/>
              </a:ext>
            </a:extLst>
          </p:cNvPr>
          <p:cNvSpPr txBox="1"/>
          <p:nvPr/>
        </p:nvSpPr>
        <p:spPr>
          <a:xfrm>
            <a:off x="7616416" y="4400291"/>
            <a:ext cx="995785" cy="461665"/>
          </a:xfrm>
          <a:prstGeom prst="rect">
            <a:avLst/>
          </a:prstGeom>
          <a:noFill/>
        </p:spPr>
        <p:txBody>
          <a:bodyPr wrap="none" rtlCol="0">
            <a:spAutoFit/>
          </a:bodyPr>
          <a:lstStyle/>
          <a:p>
            <a:r>
              <a:rPr kumimoji="1" lang="en-US" altLang="ja-JP" sz="1200" dirty="0" err="1">
                <a:solidFill>
                  <a:srgbClr val="4747C1"/>
                </a:solidFill>
              </a:rPr>
              <a:t>RainCube</a:t>
            </a:r>
            <a:endParaRPr kumimoji="1" lang="en-US" altLang="ja-JP" sz="1200" dirty="0">
              <a:solidFill>
                <a:srgbClr val="4747C1"/>
              </a:solidFill>
            </a:endParaRPr>
          </a:p>
          <a:p>
            <a:r>
              <a:rPr lang="en-US" altLang="ja-JP" sz="1200" dirty="0">
                <a:solidFill>
                  <a:srgbClr val="4747C1"/>
                </a:solidFill>
              </a:rPr>
              <a:t> </a:t>
            </a:r>
            <a:r>
              <a:rPr lang="ja-JP" altLang="en-US" sz="1200" dirty="0">
                <a:solidFill>
                  <a:srgbClr val="4747C1"/>
                </a:solidFill>
              </a:rPr>
              <a:t>パルス圧縮</a:t>
            </a:r>
            <a:endParaRPr kumimoji="1" lang="ja-JP" altLang="en-US" sz="1200" dirty="0">
              <a:solidFill>
                <a:srgbClr val="4747C1"/>
              </a:solidFill>
            </a:endParaRPr>
          </a:p>
        </p:txBody>
      </p:sp>
      <p:sp>
        <p:nvSpPr>
          <p:cNvPr id="292" name="テキスト ボックス 291">
            <a:extLst>
              <a:ext uri="{FF2B5EF4-FFF2-40B4-BE49-F238E27FC236}">
                <a16:creationId xmlns:a16="http://schemas.microsoft.com/office/drawing/2014/main" id="{F46743BA-BABF-4905-8F36-DB5BA0BE1002}"/>
              </a:ext>
            </a:extLst>
          </p:cNvPr>
          <p:cNvSpPr txBox="1"/>
          <p:nvPr/>
        </p:nvSpPr>
        <p:spPr>
          <a:xfrm>
            <a:off x="5617118" y="3761714"/>
            <a:ext cx="829073" cy="461665"/>
          </a:xfrm>
          <a:prstGeom prst="rect">
            <a:avLst/>
          </a:prstGeom>
          <a:noFill/>
        </p:spPr>
        <p:txBody>
          <a:bodyPr wrap="none" rtlCol="0">
            <a:spAutoFit/>
          </a:bodyPr>
          <a:lstStyle/>
          <a:p>
            <a:r>
              <a:rPr kumimoji="1" lang="en-US" altLang="ja-JP" sz="1200" dirty="0" err="1">
                <a:solidFill>
                  <a:srgbClr val="4747C1"/>
                </a:solidFill>
              </a:rPr>
              <a:t>RainCube</a:t>
            </a:r>
            <a:endParaRPr kumimoji="1" lang="en-US" altLang="ja-JP" sz="1200" dirty="0">
              <a:solidFill>
                <a:srgbClr val="4747C1"/>
              </a:solidFill>
            </a:endParaRPr>
          </a:p>
          <a:p>
            <a:r>
              <a:rPr lang="en-US" altLang="ja-JP" sz="1200" dirty="0">
                <a:solidFill>
                  <a:srgbClr val="4747C1"/>
                </a:solidFill>
              </a:rPr>
              <a:t>       10W</a:t>
            </a:r>
            <a:endParaRPr kumimoji="1" lang="ja-JP" altLang="en-US" sz="1200" dirty="0">
              <a:solidFill>
                <a:srgbClr val="4747C1"/>
              </a:solidFill>
            </a:endParaRPr>
          </a:p>
        </p:txBody>
      </p:sp>
      <p:sp>
        <p:nvSpPr>
          <p:cNvPr id="293" name="楕円 292">
            <a:extLst>
              <a:ext uri="{FF2B5EF4-FFF2-40B4-BE49-F238E27FC236}">
                <a16:creationId xmlns:a16="http://schemas.microsoft.com/office/drawing/2014/main" id="{962AFC94-AFC1-404F-9A38-B1835C7326FD}"/>
              </a:ext>
            </a:extLst>
          </p:cNvPr>
          <p:cNvSpPr/>
          <p:nvPr/>
        </p:nvSpPr>
        <p:spPr>
          <a:xfrm>
            <a:off x="5811183" y="4231192"/>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楕円 294">
            <a:extLst>
              <a:ext uri="{FF2B5EF4-FFF2-40B4-BE49-F238E27FC236}">
                <a16:creationId xmlns:a16="http://schemas.microsoft.com/office/drawing/2014/main" id="{3CC0C3B9-EFED-4A50-9373-8A7C33312BA5}"/>
              </a:ext>
            </a:extLst>
          </p:cNvPr>
          <p:cNvSpPr/>
          <p:nvPr/>
        </p:nvSpPr>
        <p:spPr>
          <a:xfrm>
            <a:off x="7617439" y="3777449"/>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楕円 298">
            <a:extLst>
              <a:ext uri="{FF2B5EF4-FFF2-40B4-BE49-F238E27FC236}">
                <a16:creationId xmlns:a16="http://schemas.microsoft.com/office/drawing/2014/main" id="{4549F182-F415-4A3D-B501-B8B7FA250A68}"/>
              </a:ext>
            </a:extLst>
          </p:cNvPr>
          <p:cNvSpPr/>
          <p:nvPr/>
        </p:nvSpPr>
        <p:spPr>
          <a:xfrm>
            <a:off x="6753176" y="423231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楕円 299">
            <a:extLst>
              <a:ext uri="{FF2B5EF4-FFF2-40B4-BE49-F238E27FC236}">
                <a16:creationId xmlns:a16="http://schemas.microsoft.com/office/drawing/2014/main" id="{1EC9FBA5-D1B2-4DDA-B1AC-6F2BCB316479}"/>
              </a:ext>
            </a:extLst>
          </p:cNvPr>
          <p:cNvSpPr/>
          <p:nvPr/>
        </p:nvSpPr>
        <p:spPr>
          <a:xfrm>
            <a:off x="8509143" y="436307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フリーフォーム: 図形 302">
            <a:extLst>
              <a:ext uri="{FF2B5EF4-FFF2-40B4-BE49-F238E27FC236}">
                <a16:creationId xmlns:a16="http://schemas.microsoft.com/office/drawing/2014/main" id="{68015F85-1ACF-4F4E-9925-62F04A7CA7C9}"/>
              </a:ext>
            </a:extLst>
          </p:cNvPr>
          <p:cNvSpPr/>
          <p:nvPr/>
        </p:nvSpPr>
        <p:spPr>
          <a:xfrm>
            <a:off x="7984118" y="6440439"/>
            <a:ext cx="590554" cy="293581"/>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ja-JP" altLang="en-US" sz="1400" b="1" dirty="0">
                <a:solidFill>
                  <a:srgbClr val="0070C0"/>
                </a:solidFill>
              </a:rPr>
              <a:t>維持</a:t>
            </a:r>
            <a:endParaRPr kumimoji="1" lang="en-US" altLang="ja-JP" sz="1400" b="1" dirty="0">
              <a:solidFill>
                <a:srgbClr val="0070C0"/>
              </a:solidFill>
            </a:endParaRPr>
          </a:p>
        </p:txBody>
      </p:sp>
      <p:sp>
        <p:nvSpPr>
          <p:cNvPr id="304" name="矢印: 右 303">
            <a:extLst>
              <a:ext uri="{FF2B5EF4-FFF2-40B4-BE49-F238E27FC236}">
                <a16:creationId xmlns:a16="http://schemas.microsoft.com/office/drawing/2014/main" id="{966AD2C5-BD20-4F9A-82DD-BFBF28E73139}"/>
              </a:ext>
            </a:extLst>
          </p:cNvPr>
          <p:cNvSpPr/>
          <p:nvPr/>
        </p:nvSpPr>
        <p:spPr>
          <a:xfrm>
            <a:off x="6057236" y="4211231"/>
            <a:ext cx="501336" cy="147921"/>
          </a:xfrm>
          <a:prstGeom prst="rightArrow">
            <a:avLst/>
          </a:prstGeom>
          <a:noFill/>
          <a:ln w="63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9" name="フリーフォーム: 図形 308">
            <a:extLst>
              <a:ext uri="{FF2B5EF4-FFF2-40B4-BE49-F238E27FC236}">
                <a16:creationId xmlns:a16="http://schemas.microsoft.com/office/drawing/2014/main" id="{9966B0CF-5051-47EA-B175-F7CB27611844}"/>
              </a:ext>
            </a:extLst>
          </p:cNvPr>
          <p:cNvSpPr/>
          <p:nvPr/>
        </p:nvSpPr>
        <p:spPr>
          <a:xfrm>
            <a:off x="8472568" y="5607095"/>
            <a:ext cx="590554" cy="293581"/>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ja-JP" altLang="en-US" sz="1400" b="1" dirty="0">
                <a:solidFill>
                  <a:srgbClr val="0070C0"/>
                </a:solidFill>
              </a:rPr>
              <a:t>維持</a:t>
            </a:r>
            <a:endParaRPr kumimoji="1" lang="en-US" altLang="ja-JP" sz="1400" b="1" dirty="0">
              <a:solidFill>
                <a:srgbClr val="0070C0"/>
              </a:solidFill>
            </a:endParaRPr>
          </a:p>
        </p:txBody>
      </p:sp>
      <p:grpSp>
        <p:nvGrpSpPr>
          <p:cNvPr id="9" name="グループ化 8">
            <a:extLst>
              <a:ext uri="{FF2B5EF4-FFF2-40B4-BE49-F238E27FC236}">
                <a16:creationId xmlns:a16="http://schemas.microsoft.com/office/drawing/2014/main" id="{A952C012-86B0-458C-B5F1-AE3EED72794E}"/>
              </a:ext>
            </a:extLst>
          </p:cNvPr>
          <p:cNvGrpSpPr/>
          <p:nvPr/>
        </p:nvGrpSpPr>
        <p:grpSpPr>
          <a:xfrm>
            <a:off x="254033" y="713719"/>
            <a:ext cx="8650811" cy="1127376"/>
            <a:chOff x="157909" y="720000"/>
            <a:chExt cx="8518177" cy="1127376"/>
          </a:xfrm>
        </p:grpSpPr>
        <p:sp>
          <p:nvSpPr>
            <p:cNvPr id="135" name="フリーフォーム: 図形 134">
              <a:extLst>
                <a:ext uri="{FF2B5EF4-FFF2-40B4-BE49-F238E27FC236}">
                  <a16:creationId xmlns:a16="http://schemas.microsoft.com/office/drawing/2014/main" id="{640F3CCD-67F1-45C8-8F41-EF4576C1D12F}"/>
                </a:ext>
              </a:extLst>
            </p:cNvPr>
            <p:cNvSpPr/>
            <p:nvPr/>
          </p:nvSpPr>
          <p:spPr>
            <a:xfrm>
              <a:off x="3283576" y="720000"/>
              <a:ext cx="1041917" cy="112126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17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endParaRPr lang="en-US" altLang="ja-JP" sz="1400" dirty="0"/>
            </a:p>
          </p:txBody>
        </p:sp>
        <p:sp>
          <p:nvSpPr>
            <p:cNvPr id="144" name="フリーフォーム: 図形 143">
              <a:extLst>
                <a:ext uri="{FF2B5EF4-FFF2-40B4-BE49-F238E27FC236}">
                  <a16:creationId xmlns:a16="http://schemas.microsoft.com/office/drawing/2014/main" id="{AFBD601A-0589-47C2-AFA1-F52847DE3D89}"/>
                </a:ext>
              </a:extLst>
            </p:cNvPr>
            <p:cNvSpPr/>
            <p:nvPr/>
          </p:nvSpPr>
          <p:spPr>
            <a:xfrm>
              <a:off x="2202011" y="720000"/>
              <a:ext cx="811457" cy="1127205"/>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600" dirty="0"/>
                <a:t>衛星姿勢</a:t>
              </a:r>
              <a:endParaRPr kumimoji="1" lang="ja-JP" altLang="en-US" sz="1600" kern="1200" dirty="0"/>
            </a:p>
          </p:txBody>
        </p:sp>
        <p:sp>
          <p:nvSpPr>
            <p:cNvPr id="159" name="フリーフォーム: 図形 158">
              <a:extLst>
                <a:ext uri="{FF2B5EF4-FFF2-40B4-BE49-F238E27FC236}">
                  <a16:creationId xmlns:a16="http://schemas.microsoft.com/office/drawing/2014/main" id="{05AB1462-3DF3-4A64-BABA-CF79769D0BE5}"/>
                </a:ext>
              </a:extLst>
            </p:cNvPr>
            <p:cNvSpPr/>
            <p:nvPr/>
          </p:nvSpPr>
          <p:spPr>
            <a:xfrm>
              <a:off x="1135005" y="720000"/>
              <a:ext cx="811457" cy="1127205"/>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600" dirty="0"/>
                <a:t>雲粒降水</a:t>
              </a:r>
              <a:endParaRPr kumimoji="1" lang="ja-JP" altLang="en-US" sz="1600" kern="1200" dirty="0"/>
            </a:p>
          </p:txBody>
        </p:sp>
        <p:grpSp>
          <p:nvGrpSpPr>
            <p:cNvPr id="20" name="グループ化 19">
              <a:extLst>
                <a:ext uri="{FF2B5EF4-FFF2-40B4-BE49-F238E27FC236}">
                  <a16:creationId xmlns:a16="http://schemas.microsoft.com/office/drawing/2014/main" id="{E95B7132-1EB4-4A78-9E17-0C86592BF499}"/>
                </a:ext>
              </a:extLst>
            </p:cNvPr>
            <p:cNvGrpSpPr/>
            <p:nvPr/>
          </p:nvGrpSpPr>
          <p:grpSpPr>
            <a:xfrm>
              <a:off x="5162742" y="720000"/>
              <a:ext cx="953748" cy="1122245"/>
              <a:chOff x="5086436" y="729583"/>
              <a:chExt cx="953748" cy="1122245"/>
            </a:xfrm>
          </p:grpSpPr>
          <p:sp>
            <p:nvSpPr>
              <p:cNvPr id="174" name="フリーフォーム: 図形 173">
                <a:extLst>
                  <a:ext uri="{FF2B5EF4-FFF2-40B4-BE49-F238E27FC236}">
                    <a16:creationId xmlns:a16="http://schemas.microsoft.com/office/drawing/2014/main" id="{B7FF68C1-61B7-4F7E-A3C6-D296A7ADDC6F}"/>
                  </a:ext>
                </a:extLst>
              </p:cNvPr>
              <p:cNvSpPr/>
              <p:nvPr/>
            </p:nvSpPr>
            <p:spPr>
              <a:xfrm>
                <a:off x="5086436" y="729583"/>
                <a:ext cx="948031" cy="47315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lang="ja-JP" altLang="en-US" sz="1400" dirty="0"/>
                  <a:t>パワー</a:t>
                </a:r>
                <a:endParaRPr lang="en-US" altLang="ja-JP" sz="1400" dirty="0"/>
              </a:p>
              <a:p>
                <a:pPr marL="0" lvl="0" indent="0" algn="ctr" defTabSz="755650">
                  <a:lnSpc>
                    <a:spcPct val="90000"/>
                  </a:lnSpc>
                  <a:spcBef>
                    <a:spcPct val="0"/>
                  </a:spcBef>
                  <a:spcAft>
                    <a:spcPct val="35000"/>
                  </a:spcAft>
                  <a:buNone/>
                </a:pPr>
                <a:r>
                  <a:rPr lang="ja-JP" altLang="en-US" sz="1400" dirty="0"/>
                  <a:t>アンプ</a:t>
                </a:r>
                <a:endParaRPr lang="en-US" altLang="ja-JP" sz="1400" dirty="0"/>
              </a:p>
            </p:txBody>
          </p:sp>
          <p:sp>
            <p:nvSpPr>
              <p:cNvPr id="176" name="フリーフォーム: 図形 175">
                <a:extLst>
                  <a:ext uri="{FF2B5EF4-FFF2-40B4-BE49-F238E27FC236}">
                    <a16:creationId xmlns:a16="http://schemas.microsoft.com/office/drawing/2014/main" id="{E3A1F7D3-8D4E-43B6-8402-F11ADDDFDA47}"/>
                  </a:ext>
                </a:extLst>
              </p:cNvPr>
              <p:cNvSpPr/>
              <p:nvPr/>
            </p:nvSpPr>
            <p:spPr>
              <a:xfrm>
                <a:off x="5092153" y="1366292"/>
                <a:ext cx="948031" cy="485536"/>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635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200" kern="1200" dirty="0"/>
                  <a:t>プリアンプ</a:t>
                </a:r>
                <a:endParaRPr kumimoji="1" lang="en-US" altLang="ja-JP" sz="1200" kern="1200" dirty="0"/>
              </a:p>
            </p:txBody>
          </p:sp>
        </p:grpSp>
        <p:grpSp>
          <p:nvGrpSpPr>
            <p:cNvPr id="18" name="グループ化 17">
              <a:extLst>
                <a:ext uri="{FF2B5EF4-FFF2-40B4-BE49-F238E27FC236}">
                  <a16:creationId xmlns:a16="http://schemas.microsoft.com/office/drawing/2014/main" id="{A58F7FA5-1846-42D6-BDFA-A35D064EDA85}"/>
                </a:ext>
              </a:extLst>
            </p:cNvPr>
            <p:cNvGrpSpPr/>
            <p:nvPr/>
          </p:nvGrpSpPr>
          <p:grpSpPr>
            <a:xfrm>
              <a:off x="6375848" y="720000"/>
              <a:ext cx="953748" cy="1127376"/>
              <a:chOff x="6294318" y="724452"/>
              <a:chExt cx="953748" cy="1127376"/>
            </a:xfrm>
          </p:grpSpPr>
          <p:sp>
            <p:nvSpPr>
              <p:cNvPr id="180" name="フリーフォーム: 図形 179">
                <a:extLst>
                  <a:ext uri="{FF2B5EF4-FFF2-40B4-BE49-F238E27FC236}">
                    <a16:creationId xmlns:a16="http://schemas.microsoft.com/office/drawing/2014/main" id="{65DC545D-905F-42C8-9D43-AB67ECC2149B}"/>
                  </a:ext>
                </a:extLst>
              </p:cNvPr>
              <p:cNvSpPr/>
              <p:nvPr/>
            </p:nvSpPr>
            <p:spPr>
              <a:xfrm>
                <a:off x="6294318" y="724452"/>
                <a:ext cx="948031" cy="47315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17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algn="ctr" defTabSz="755650">
                  <a:lnSpc>
                    <a:spcPct val="90000"/>
                  </a:lnSpc>
                  <a:spcBef>
                    <a:spcPct val="0"/>
                  </a:spcBef>
                  <a:spcAft>
                    <a:spcPct val="35000"/>
                  </a:spcAft>
                </a:pPr>
                <a:r>
                  <a:rPr kumimoji="1" lang="ja-JP" altLang="en-US" sz="1600" kern="1200" dirty="0"/>
                  <a:t>発振器</a:t>
                </a:r>
              </a:p>
            </p:txBody>
          </p:sp>
          <p:sp>
            <p:nvSpPr>
              <p:cNvPr id="185" name="フリーフォーム: 図形 184">
                <a:extLst>
                  <a:ext uri="{FF2B5EF4-FFF2-40B4-BE49-F238E27FC236}">
                    <a16:creationId xmlns:a16="http://schemas.microsoft.com/office/drawing/2014/main" id="{1377F36E-D6ED-4FFB-9D9D-8938CC038439}"/>
                  </a:ext>
                </a:extLst>
              </p:cNvPr>
              <p:cNvSpPr/>
              <p:nvPr/>
            </p:nvSpPr>
            <p:spPr>
              <a:xfrm>
                <a:off x="6300035" y="1366292"/>
                <a:ext cx="948031" cy="485536"/>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17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600" kern="1200" dirty="0"/>
                  <a:t>検出器</a:t>
                </a:r>
                <a:endParaRPr kumimoji="1" lang="en-US" altLang="ja-JP" sz="1600" kern="1200" dirty="0"/>
              </a:p>
            </p:txBody>
          </p:sp>
        </p:grpSp>
        <p:sp>
          <p:nvSpPr>
            <p:cNvPr id="188" name="フリーフォーム: 図形 187">
              <a:extLst>
                <a:ext uri="{FF2B5EF4-FFF2-40B4-BE49-F238E27FC236}">
                  <a16:creationId xmlns:a16="http://schemas.microsoft.com/office/drawing/2014/main" id="{70A9C13B-D7B0-43B5-8834-9816CD101247}"/>
                </a:ext>
              </a:extLst>
            </p:cNvPr>
            <p:cNvSpPr/>
            <p:nvPr/>
          </p:nvSpPr>
          <p:spPr>
            <a:xfrm>
              <a:off x="7584173" y="720000"/>
              <a:ext cx="1091913" cy="1127205"/>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635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600" dirty="0"/>
                <a:t>信号制御</a:t>
              </a:r>
              <a:endParaRPr lang="en-US" altLang="ja-JP" sz="1600" dirty="0"/>
            </a:p>
            <a:p>
              <a:pPr marL="0" lvl="0" indent="0" algn="ctr" defTabSz="1111250">
                <a:lnSpc>
                  <a:spcPct val="90000"/>
                </a:lnSpc>
                <a:spcBef>
                  <a:spcPct val="0"/>
                </a:spcBef>
                <a:spcAft>
                  <a:spcPct val="35000"/>
                </a:spcAft>
                <a:buNone/>
              </a:pPr>
              <a:r>
                <a:rPr lang="ja-JP" altLang="en-US" sz="1600" dirty="0"/>
                <a:t>処理部</a:t>
              </a:r>
              <a:endParaRPr kumimoji="1" lang="ja-JP" altLang="en-US" sz="1600" kern="1200" dirty="0"/>
            </a:p>
          </p:txBody>
        </p:sp>
        <p:sp>
          <p:nvSpPr>
            <p:cNvPr id="189" name="フリーフォーム: 図形 188">
              <a:extLst>
                <a:ext uri="{FF2B5EF4-FFF2-40B4-BE49-F238E27FC236}">
                  <a16:creationId xmlns:a16="http://schemas.microsoft.com/office/drawing/2014/main" id="{5B36A19B-70B2-43AD-AAAE-793C7AFB23C9}"/>
                </a:ext>
              </a:extLst>
            </p:cNvPr>
            <p:cNvSpPr/>
            <p:nvPr/>
          </p:nvSpPr>
          <p:spPr>
            <a:xfrm>
              <a:off x="3293277" y="948217"/>
              <a:ext cx="811457" cy="755892"/>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285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lang="ja-JP" altLang="en-US" sz="1600" dirty="0"/>
                <a:t>走査系</a:t>
              </a:r>
              <a:endParaRPr lang="en-US" altLang="ja-JP" sz="1600" dirty="0"/>
            </a:p>
          </p:txBody>
        </p:sp>
        <p:sp>
          <p:nvSpPr>
            <p:cNvPr id="191" name="フリーフォーム: 図形 190">
              <a:extLst>
                <a:ext uri="{FF2B5EF4-FFF2-40B4-BE49-F238E27FC236}">
                  <a16:creationId xmlns:a16="http://schemas.microsoft.com/office/drawing/2014/main" id="{CD631E71-4D8A-4A83-A388-CAD52F3066AB}"/>
                </a:ext>
              </a:extLst>
            </p:cNvPr>
            <p:cNvSpPr/>
            <p:nvPr/>
          </p:nvSpPr>
          <p:spPr>
            <a:xfrm>
              <a:off x="3959950" y="720000"/>
              <a:ext cx="948031" cy="11232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17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marL="0" lvl="0" indent="0" algn="ctr" defTabSz="755650">
                <a:lnSpc>
                  <a:spcPct val="90000"/>
                </a:lnSpc>
                <a:spcBef>
                  <a:spcPct val="0"/>
                </a:spcBef>
                <a:spcAft>
                  <a:spcPct val="35000"/>
                </a:spcAft>
                <a:buNone/>
              </a:pPr>
              <a:r>
                <a:rPr kumimoji="1" lang="ja-JP" altLang="en-US" sz="1400" kern="1200" dirty="0"/>
                <a:t>送信</a:t>
              </a:r>
              <a:endParaRPr kumimoji="1" lang="en-US" altLang="ja-JP" sz="1400" kern="1200" dirty="0"/>
            </a:p>
            <a:p>
              <a:pPr marL="0" lvl="0" indent="0" algn="ctr" defTabSz="755650">
                <a:lnSpc>
                  <a:spcPct val="90000"/>
                </a:lnSpc>
                <a:spcBef>
                  <a:spcPct val="0"/>
                </a:spcBef>
                <a:spcAft>
                  <a:spcPct val="35000"/>
                </a:spcAft>
                <a:buNone/>
              </a:pPr>
              <a:r>
                <a:rPr lang="ja-JP" altLang="en-US" sz="1400" dirty="0"/>
                <a:t>アンテナ</a:t>
              </a:r>
              <a:endParaRPr lang="en-US" altLang="ja-JP" sz="1400" dirty="0"/>
            </a:p>
            <a:p>
              <a:pPr marL="0" lvl="0" indent="0" algn="ctr" defTabSz="755650">
                <a:lnSpc>
                  <a:spcPct val="90000"/>
                </a:lnSpc>
                <a:spcBef>
                  <a:spcPct val="0"/>
                </a:spcBef>
                <a:spcAft>
                  <a:spcPct val="35000"/>
                </a:spcAft>
                <a:buNone/>
              </a:pPr>
              <a:r>
                <a:rPr lang="ja-JP" altLang="en-US" sz="1400" dirty="0"/>
                <a:t>受信</a:t>
              </a:r>
              <a:endParaRPr lang="en-US" altLang="ja-JP" sz="1400" dirty="0"/>
            </a:p>
            <a:p>
              <a:pPr marL="0" lvl="0" indent="0" algn="ctr" defTabSz="755650">
                <a:lnSpc>
                  <a:spcPct val="90000"/>
                </a:lnSpc>
                <a:spcBef>
                  <a:spcPct val="0"/>
                </a:spcBef>
                <a:spcAft>
                  <a:spcPct val="35000"/>
                </a:spcAft>
                <a:buNone/>
              </a:pPr>
              <a:r>
                <a:rPr lang="ja-JP" altLang="en-US" sz="1400" dirty="0"/>
                <a:t>アンテナ</a:t>
              </a:r>
              <a:endParaRPr lang="en-US" altLang="ja-JP" sz="1400" dirty="0"/>
            </a:p>
          </p:txBody>
        </p:sp>
        <p:sp>
          <p:nvSpPr>
            <p:cNvPr id="151" name="フリーフォーム: 図形 150">
              <a:extLst>
                <a:ext uri="{FF2B5EF4-FFF2-40B4-BE49-F238E27FC236}">
                  <a16:creationId xmlns:a16="http://schemas.microsoft.com/office/drawing/2014/main" id="{F2E911A2-82A4-4628-A445-E6772279F0B0}"/>
                </a:ext>
              </a:extLst>
            </p:cNvPr>
            <p:cNvSpPr/>
            <p:nvPr/>
          </p:nvSpPr>
          <p:spPr>
            <a:xfrm>
              <a:off x="157909" y="720000"/>
              <a:ext cx="717245" cy="112680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noFill/>
            <a:ln>
              <a:solidFill>
                <a:schemeClr val="tx1"/>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marL="0" lvl="0" indent="0" algn="ctr" defTabSz="1111250">
                <a:lnSpc>
                  <a:spcPct val="90000"/>
                </a:lnSpc>
                <a:spcBef>
                  <a:spcPct val="0"/>
                </a:spcBef>
                <a:spcAft>
                  <a:spcPct val="35000"/>
                </a:spcAft>
                <a:buNone/>
              </a:pPr>
              <a:r>
                <a:rPr kumimoji="1" lang="ja-JP" altLang="en-US" sz="1600" kern="1200" dirty="0">
                  <a:solidFill>
                    <a:schemeClr val="accent1">
                      <a:lumMod val="75000"/>
                    </a:schemeClr>
                  </a:solidFill>
                </a:rPr>
                <a:t>地表</a:t>
              </a:r>
              <a:endParaRPr lang="en-US" altLang="ja-JP" sz="1600" dirty="0">
                <a:solidFill>
                  <a:schemeClr val="accent1">
                    <a:lumMod val="75000"/>
                  </a:schemeClr>
                </a:solidFill>
              </a:endParaRPr>
            </a:p>
            <a:p>
              <a:pPr marL="0" lvl="0" indent="0" algn="ctr" defTabSz="1111250">
                <a:lnSpc>
                  <a:spcPct val="90000"/>
                </a:lnSpc>
                <a:spcBef>
                  <a:spcPct val="0"/>
                </a:spcBef>
                <a:spcAft>
                  <a:spcPct val="35000"/>
                </a:spcAft>
                <a:buNone/>
              </a:pPr>
              <a:r>
                <a:rPr kumimoji="1" lang="en-US" altLang="ja-JP" sz="1600" kern="1200" dirty="0">
                  <a:solidFill>
                    <a:schemeClr val="accent1">
                      <a:lumMod val="75000"/>
                    </a:schemeClr>
                  </a:solidFill>
                </a:rPr>
                <a:t>(NA)</a:t>
              </a:r>
            </a:p>
          </p:txBody>
        </p:sp>
        <p:sp>
          <p:nvSpPr>
            <p:cNvPr id="310" name="フリーフォーム: 図形 309">
              <a:extLst>
                <a:ext uri="{FF2B5EF4-FFF2-40B4-BE49-F238E27FC236}">
                  <a16:creationId xmlns:a16="http://schemas.microsoft.com/office/drawing/2014/main" id="{C60B7971-BAA3-4CC9-83A9-9E34442615CC}"/>
                </a:ext>
              </a:extLst>
            </p:cNvPr>
            <p:cNvSpPr/>
            <p:nvPr/>
          </p:nvSpPr>
          <p:spPr>
            <a:xfrm>
              <a:off x="932001" y="1494937"/>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11" name="フリーフォーム: 図形 310">
              <a:extLst>
                <a:ext uri="{FF2B5EF4-FFF2-40B4-BE49-F238E27FC236}">
                  <a16:creationId xmlns:a16="http://schemas.microsoft.com/office/drawing/2014/main" id="{57D814D1-CA6F-47C1-8A3F-7344870A1FEC}"/>
                </a:ext>
              </a:extLst>
            </p:cNvPr>
            <p:cNvSpPr/>
            <p:nvPr/>
          </p:nvSpPr>
          <p:spPr>
            <a:xfrm>
              <a:off x="1988094" y="1467338"/>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12" name="フリーフォーム: 図形 311">
              <a:extLst>
                <a:ext uri="{FF2B5EF4-FFF2-40B4-BE49-F238E27FC236}">
                  <a16:creationId xmlns:a16="http://schemas.microsoft.com/office/drawing/2014/main" id="{D5EA1676-40DC-46AF-8BE4-4F4B59D3BFDD}"/>
                </a:ext>
              </a:extLst>
            </p:cNvPr>
            <p:cNvSpPr/>
            <p:nvPr/>
          </p:nvSpPr>
          <p:spPr>
            <a:xfrm>
              <a:off x="3059987" y="1475883"/>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13" name="フリーフォーム: 図形 312">
              <a:extLst>
                <a:ext uri="{FF2B5EF4-FFF2-40B4-BE49-F238E27FC236}">
                  <a16:creationId xmlns:a16="http://schemas.microsoft.com/office/drawing/2014/main" id="{617BF9AB-EB89-4EE8-B828-171336D13BD7}"/>
                </a:ext>
              </a:extLst>
            </p:cNvPr>
            <p:cNvSpPr/>
            <p:nvPr/>
          </p:nvSpPr>
          <p:spPr>
            <a:xfrm>
              <a:off x="4951835" y="1475883"/>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14" name="フリーフォーム: 図形 313">
              <a:extLst>
                <a:ext uri="{FF2B5EF4-FFF2-40B4-BE49-F238E27FC236}">
                  <a16:creationId xmlns:a16="http://schemas.microsoft.com/office/drawing/2014/main" id="{319C8DAF-96B3-4645-9521-FD044DD831A3}"/>
                </a:ext>
              </a:extLst>
            </p:cNvPr>
            <p:cNvSpPr/>
            <p:nvPr/>
          </p:nvSpPr>
          <p:spPr>
            <a:xfrm>
              <a:off x="6160344" y="1463692"/>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15" name="フリーフォーム: 図形 314">
              <a:extLst>
                <a:ext uri="{FF2B5EF4-FFF2-40B4-BE49-F238E27FC236}">
                  <a16:creationId xmlns:a16="http://schemas.microsoft.com/office/drawing/2014/main" id="{52F4F3B9-5EFB-4E1C-AD65-AE774D432130}"/>
                </a:ext>
              </a:extLst>
            </p:cNvPr>
            <p:cNvSpPr/>
            <p:nvPr/>
          </p:nvSpPr>
          <p:spPr>
            <a:xfrm>
              <a:off x="7376880" y="1466271"/>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16" name="フリーフォーム: 図形 315">
              <a:extLst>
                <a:ext uri="{FF2B5EF4-FFF2-40B4-BE49-F238E27FC236}">
                  <a16:creationId xmlns:a16="http://schemas.microsoft.com/office/drawing/2014/main" id="{5215AE98-DCF0-4BB9-8A9A-26672A4D1823}"/>
                </a:ext>
              </a:extLst>
            </p:cNvPr>
            <p:cNvSpPr/>
            <p:nvPr/>
          </p:nvSpPr>
          <p:spPr>
            <a:xfrm flipH="1">
              <a:off x="7360638" y="820856"/>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18" name="フリーフォーム: 図形 317">
              <a:extLst>
                <a:ext uri="{FF2B5EF4-FFF2-40B4-BE49-F238E27FC236}">
                  <a16:creationId xmlns:a16="http://schemas.microsoft.com/office/drawing/2014/main" id="{D4CBF173-CBBC-4C85-B344-7777C8F0A1D7}"/>
                </a:ext>
              </a:extLst>
            </p:cNvPr>
            <p:cNvSpPr/>
            <p:nvPr/>
          </p:nvSpPr>
          <p:spPr>
            <a:xfrm flipH="1">
              <a:off x="6130864" y="816325"/>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24" name="フリーフォーム: 図形 323">
              <a:extLst>
                <a:ext uri="{FF2B5EF4-FFF2-40B4-BE49-F238E27FC236}">
                  <a16:creationId xmlns:a16="http://schemas.microsoft.com/office/drawing/2014/main" id="{1ED3DC8E-A0D4-4BD0-B4AA-538124DF0A06}"/>
                </a:ext>
              </a:extLst>
            </p:cNvPr>
            <p:cNvSpPr/>
            <p:nvPr/>
          </p:nvSpPr>
          <p:spPr>
            <a:xfrm flipH="1">
              <a:off x="4947836" y="816325"/>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25" name="フリーフォーム: 図形 324">
              <a:extLst>
                <a:ext uri="{FF2B5EF4-FFF2-40B4-BE49-F238E27FC236}">
                  <a16:creationId xmlns:a16="http://schemas.microsoft.com/office/drawing/2014/main" id="{980989B5-B398-47CB-87D2-F628AFE45547}"/>
                </a:ext>
              </a:extLst>
            </p:cNvPr>
            <p:cNvSpPr/>
            <p:nvPr/>
          </p:nvSpPr>
          <p:spPr>
            <a:xfrm flipH="1">
              <a:off x="3038592" y="826006"/>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26" name="フリーフォーム: 図形 325">
              <a:extLst>
                <a:ext uri="{FF2B5EF4-FFF2-40B4-BE49-F238E27FC236}">
                  <a16:creationId xmlns:a16="http://schemas.microsoft.com/office/drawing/2014/main" id="{EEBA31EA-7DBA-4537-8DF6-8690933C4F74}"/>
                </a:ext>
              </a:extLst>
            </p:cNvPr>
            <p:cNvSpPr/>
            <p:nvPr/>
          </p:nvSpPr>
          <p:spPr>
            <a:xfrm flipH="1">
              <a:off x="1966553" y="805750"/>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sp>
          <p:nvSpPr>
            <p:cNvPr id="327" name="フリーフォーム: 図形 326">
              <a:extLst>
                <a:ext uri="{FF2B5EF4-FFF2-40B4-BE49-F238E27FC236}">
                  <a16:creationId xmlns:a16="http://schemas.microsoft.com/office/drawing/2014/main" id="{4B3B4E2E-C700-4309-A25F-3A641869C7AE}"/>
                </a:ext>
              </a:extLst>
            </p:cNvPr>
            <p:cNvSpPr/>
            <p:nvPr/>
          </p:nvSpPr>
          <p:spPr>
            <a:xfrm flipH="1">
              <a:off x="899547" y="811550"/>
              <a:ext cx="182149" cy="249410"/>
            </a:xfrm>
            <a:custGeom>
              <a:avLst/>
              <a:gdLst>
                <a:gd name="connsiteX0" fmla="*/ 0 w 258783"/>
                <a:gd name="connsiteY0" fmla="*/ 60545 h 302727"/>
                <a:gd name="connsiteX1" fmla="*/ 129392 w 258783"/>
                <a:gd name="connsiteY1" fmla="*/ 60545 h 302727"/>
                <a:gd name="connsiteX2" fmla="*/ 129392 w 258783"/>
                <a:gd name="connsiteY2" fmla="*/ 0 h 302727"/>
                <a:gd name="connsiteX3" fmla="*/ 258783 w 258783"/>
                <a:gd name="connsiteY3" fmla="*/ 151364 h 302727"/>
                <a:gd name="connsiteX4" fmla="*/ 129392 w 258783"/>
                <a:gd name="connsiteY4" fmla="*/ 302727 h 302727"/>
                <a:gd name="connsiteX5" fmla="*/ 129392 w 258783"/>
                <a:gd name="connsiteY5" fmla="*/ 242182 h 302727"/>
                <a:gd name="connsiteX6" fmla="*/ 0 w 258783"/>
                <a:gd name="connsiteY6" fmla="*/ 242182 h 302727"/>
                <a:gd name="connsiteX7" fmla="*/ 0 w 258783"/>
                <a:gd name="connsiteY7" fmla="*/ 60545 h 3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83" h="302727">
                  <a:moveTo>
                    <a:pt x="0" y="60545"/>
                  </a:moveTo>
                  <a:lnTo>
                    <a:pt x="129392" y="60545"/>
                  </a:lnTo>
                  <a:lnTo>
                    <a:pt x="129392" y="0"/>
                  </a:lnTo>
                  <a:lnTo>
                    <a:pt x="258783" y="151364"/>
                  </a:lnTo>
                  <a:lnTo>
                    <a:pt x="129392" y="302727"/>
                  </a:lnTo>
                  <a:lnTo>
                    <a:pt x="129392" y="242182"/>
                  </a:lnTo>
                  <a:lnTo>
                    <a:pt x="0" y="242182"/>
                  </a:lnTo>
                  <a:lnTo>
                    <a:pt x="0" y="60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0545" rIns="77635" bIns="60545" numCol="1" spcCol="1270" anchor="ctr" anchorCtr="0">
              <a:noAutofit/>
            </a:bodyPr>
            <a:lstStyle/>
            <a:p>
              <a:pPr marL="0" lvl="0" indent="0" algn="ctr" defTabSz="488950">
                <a:lnSpc>
                  <a:spcPct val="90000"/>
                </a:lnSpc>
                <a:spcBef>
                  <a:spcPct val="0"/>
                </a:spcBef>
                <a:spcAft>
                  <a:spcPct val="35000"/>
                </a:spcAft>
                <a:buNone/>
              </a:pPr>
              <a:endParaRPr kumimoji="1" lang="ja-JP" altLang="en-US" sz="1600" kern="1200"/>
            </a:p>
          </p:txBody>
        </p:sp>
      </p:grpSp>
      <p:sp>
        <p:nvSpPr>
          <p:cNvPr id="6" name="正方形/長方形 5">
            <a:extLst>
              <a:ext uri="{FF2B5EF4-FFF2-40B4-BE49-F238E27FC236}">
                <a16:creationId xmlns:a16="http://schemas.microsoft.com/office/drawing/2014/main" id="{918FF6BE-382A-4CA4-B5AD-ED18134496BD}"/>
              </a:ext>
            </a:extLst>
          </p:cNvPr>
          <p:cNvSpPr/>
          <p:nvPr/>
        </p:nvSpPr>
        <p:spPr>
          <a:xfrm>
            <a:off x="5856950" y="5200650"/>
            <a:ext cx="909156" cy="11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a:extLst>
              <a:ext uri="{FF2B5EF4-FFF2-40B4-BE49-F238E27FC236}">
                <a16:creationId xmlns:a16="http://schemas.microsoft.com/office/drawing/2014/main" id="{62846473-76E1-4159-8BA7-8062845E82E2}"/>
              </a:ext>
            </a:extLst>
          </p:cNvPr>
          <p:cNvSpPr/>
          <p:nvPr/>
        </p:nvSpPr>
        <p:spPr>
          <a:xfrm>
            <a:off x="7639048" y="5215890"/>
            <a:ext cx="935624" cy="10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8D9A78F-C778-413D-8FD9-B46A7A63155B}"/>
              </a:ext>
            </a:extLst>
          </p:cNvPr>
          <p:cNvSpPr txBox="1"/>
          <p:nvPr/>
        </p:nvSpPr>
        <p:spPr>
          <a:xfrm>
            <a:off x="6047684" y="5098115"/>
            <a:ext cx="506870" cy="276999"/>
          </a:xfrm>
          <a:prstGeom prst="rect">
            <a:avLst/>
          </a:prstGeom>
          <a:noFill/>
        </p:spPr>
        <p:txBody>
          <a:bodyPr wrap="none" rtlCol="0">
            <a:spAutoFit/>
          </a:bodyPr>
          <a:lstStyle/>
          <a:p>
            <a:r>
              <a:rPr lang="en-US" altLang="ja-JP" sz="1200" dirty="0"/>
              <a:t>τ[</a:t>
            </a:r>
            <a:r>
              <a:rPr lang="en-US" altLang="ja-JP" sz="1200" dirty="0" err="1"/>
              <a:t>μs</a:t>
            </a:r>
            <a:r>
              <a:rPr lang="en-US" altLang="ja-JP" sz="1200" dirty="0"/>
              <a:t>]</a:t>
            </a:r>
            <a:endParaRPr kumimoji="1" lang="ja-JP" altLang="en-US" sz="1200" dirty="0"/>
          </a:p>
        </p:txBody>
      </p:sp>
      <p:sp>
        <p:nvSpPr>
          <p:cNvPr id="184" name="テキスト ボックス 183">
            <a:extLst>
              <a:ext uri="{FF2B5EF4-FFF2-40B4-BE49-F238E27FC236}">
                <a16:creationId xmlns:a16="http://schemas.microsoft.com/office/drawing/2014/main" id="{CB6B42B7-84C5-44D7-8A73-54D649A50CB2}"/>
              </a:ext>
            </a:extLst>
          </p:cNvPr>
          <p:cNvSpPr txBox="1"/>
          <p:nvPr/>
        </p:nvSpPr>
        <p:spPr>
          <a:xfrm>
            <a:off x="7919241" y="5101902"/>
            <a:ext cx="506870" cy="276999"/>
          </a:xfrm>
          <a:prstGeom prst="rect">
            <a:avLst/>
          </a:prstGeom>
          <a:noFill/>
        </p:spPr>
        <p:txBody>
          <a:bodyPr wrap="none" rtlCol="0">
            <a:spAutoFit/>
          </a:bodyPr>
          <a:lstStyle/>
          <a:p>
            <a:r>
              <a:rPr lang="en-US" altLang="ja-JP" sz="1200" dirty="0"/>
              <a:t>τ[</a:t>
            </a:r>
            <a:r>
              <a:rPr lang="en-US" altLang="ja-JP" sz="1200" dirty="0" err="1"/>
              <a:t>μs</a:t>
            </a:r>
            <a:r>
              <a:rPr lang="en-US" altLang="ja-JP" sz="1200" dirty="0"/>
              <a:t>]</a:t>
            </a:r>
            <a:endParaRPr kumimoji="1" lang="ja-JP" altLang="en-US" sz="1200" dirty="0"/>
          </a:p>
        </p:txBody>
      </p:sp>
      <p:sp>
        <p:nvSpPr>
          <p:cNvPr id="186" name="矢印: 右 185">
            <a:extLst>
              <a:ext uri="{FF2B5EF4-FFF2-40B4-BE49-F238E27FC236}">
                <a16:creationId xmlns:a16="http://schemas.microsoft.com/office/drawing/2014/main" id="{0E367DAE-0038-477C-891B-FA1C903EF840}"/>
              </a:ext>
            </a:extLst>
          </p:cNvPr>
          <p:cNvSpPr/>
          <p:nvPr/>
        </p:nvSpPr>
        <p:spPr>
          <a:xfrm rot="1959371">
            <a:off x="7885680" y="4017651"/>
            <a:ext cx="488699" cy="186364"/>
          </a:xfrm>
          <a:prstGeom prst="rightArrow">
            <a:avLst/>
          </a:prstGeom>
          <a:noFill/>
          <a:ln w="63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965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5B59F3F9-1CC7-4398-998A-B327754AF329}"/>
              </a:ext>
            </a:extLst>
          </p:cNvPr>
          <p:cNvSpPr>
            <a:spLocks noGrp="1"/>
          </p:cNvSpPr>
          <p:nvPr>
            <p:ph type="body" sz="quarter" idx="11"/>
          </p:nvPr>
        </p:nvSpPr>
        <p:spPr/>
        <p:txBody>
          <a:bodyPr/>
          <a:lstStyle/>
          <a:p>
            <a:r>
              <a:rPr kumimoji="1" lang="ja-JP" altLang="en-US" dirty="0"/>
              <a:t>社会実装について</a:t>
            </a:r>
          </a:p>
        </p:txBody>
      </p:sp>
      <p:sp>
        <p:nvSpPr>
          <p:cNvPr id="8" name="フリーフォーム: 図形 7">
            <a:extLst>
              <a:ext uri="{FF2B5EF4-FFF2-40B4-BE49-F238E27FC236}">
                <a16:creationId xmlns:a16="http://schemas.microsoft.com/office/drawing/2014/main" id="{412EAE75-02EA-478C-8A6A-367889C4D228}"/>
              </a:ext>
            </a:extLst>
          </p:cNvPr>
          <p:cNvSpPr/>
          <p:nvPr/>
        </p:nvSpPr>
        <p:spPr>
          <a:xfrm>
            <a:off x="391381" y="3278529"/>
            <a:ext cx="2722048" cy="2439793"/>
          </a:xfrm>
          <a:custGeom>
            <a:avLst/>
            <a:gdLst>
              <a:gd name="connsiteX0" fmla="*/ 225197 w 2144732"/>
              <a:gd name="connsiteY0" fmla="*/ 0 h 2701336"/>
              <a:gd name="connsiteX1" fmla="*/ 1919535 w 2144732"/>
              <a:gd name="connsiteY1" fmla="*/ 0 h 2701336"/>
              <a:gd name="connsiteX2" fmla="*/ 2144732 w 2144732"/>
              <a:gd name="connsiteY2" fmla="*/ 225197 h 2701336"/>
              <a:gd name="connsiteX3" fmla="*/ 2144732 w 2144732"/>
              <a:gd name="connsiteY3" fmla="*/ 2701336 h 2701336"/>
              <a:gd name="connsiteX4" fmla="*/ 2144732 w 2144732"/>
              <a:gd name="connsiteY4" fmla="*/ 2701336 h 2701336"/>
              <a:gd name="connsiteX5" fmla="*/ 0 w 2144732"/>
              <a:gd name="connsiteY5" fmla="*/ 2701336 h 2701336"/>
              <a:gd name="connsiteX6" fmla="*/ 0 w 2144732"/>
              <a:gd name="connsiteY6" fmla="*/ 2701336 h 2701336"/>
              <a:gd name="connsiteX7" fmla="*/ 0 w 2144732"/>
              <a:gd name="connsiteY7" fmla="*/ 225197 h 2701336"/>
              <a:gd name="connsiteX8" fmla="*/ 225197 w 2144732"/>
              <a:gd name="connsiteY8" fmla="*/ 0 h 270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4732" h="2701336">
                <a:moveTo>
                  <a:pt x="1919535" y="2701336"/>
                </a:moveTo>
                <a:lnTo>
                  <a:pt x="225197" y="2701336"/>
                </a:lnTo>
                <a:cubicBezTo>
                  <a:pt x="100824" y="2701336"/>
                  <a:pt x="0" y="2600512"/>
                  <a:pt x="0" y="2476139"/>
                </a:cubicBezTo>
                <a:lnTo>
                  <a:pt x="0" y="0"/>
                </a:lnTo>
                <a:lnTo>
                  <a:pt x="0" y="0"/>
                </a:lnTo>
                <a:lnTo>
                  <a:pt x="2144732" y="0"/>
                </a:lnTo>
                <a:lnTo>
                  <a:pt x="2144732" y="0"/>
                </a:lnTo>
                <a:lnTo>
                  <a:pt x="2144732" y="2476139"/>
                </a:lnTo>
                <a:cubicBezTo>
                  <a:pt x="2144732" y="2600512"/>
                  <a:pt x="2043908" y="2701336"/>
                  <a:pt x="1919535" y="270133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982" tIns="192024" rIns="257982" bIns="257982" numCol="1" spcCol="1270" anchor="t" anchorCtr="0">
            <a:noAutofit/>
          </a:bodyPr>
          <a:lstStyle/>
          <a:p>
            <a:pPr lvl="0" defTabSz="1200150">
              <a:lnSpc>
                <a:spcPct val="90000"/>
              </a:lnSpc>
              <a:spcBef>
                <a:spcPct val="0"/>
              </a:spcBef>
              <a:spcAft>
                <a:spcPct val="35000"/>
              </a:spcAft>
            </a:pPr>
            <a:r>
              <a:rPr kumimoji="1" lang="en-US" altLang="ja-JP" kern="1200" dirty="0"/>
              <a:t>100</a:t>
            </a:r>
            <a:r>
              <a:rPr kumimoji="1" lang="ja-JP" altLang="en-US" kern="1200" dirty="0"/>
              <a:t>機以上のコンステレーション観測</a:t>
            </a:r>
            <a:r>
              <a:rPr lang="ja-JP" altLang="en-US" dirty="0"/>
              <a:t>で</a:t>
            </a:r>
            <a:r>
              <a:rPr kumimoji="1" lang="ja-JP" altLang="en-US" kern="1200" dirty="0"/>
              <a:t>毎日の観測実現。</a:t>
            </a:r>
            <a:endParaRPr kumimoji="1" lang="en-US" altLang="ja-JP" kern="1200" dirty="0"/>
          </a:p>
          <a:p>
            <a:pPr lvl="0" defTabSz="1200150">
              <a:lnSpc>
                <a:spcPct val="90000"/>
              </a:lnSpc>
              <a:spcBef>
                <a:spcPct val="0"/>
              </a:spcBef>
              <a:spcAft>
                <a:spcPct val="35000"/>
              </a:spcAft>
            </a:pPr>
            <a:r>
              <a:rPr kumimoji="1" lang="ja-JP" altLang="en-US" kern="1200" dirty="0"/>
              <a:t>月、砂漠</a:t>
            </a:r>
            <a:r>
              <a:rPr lang="ja-JP" altLang="en-US" dirty="0"/>
              <a:t>等による校正</a:t>
            </a:r>
            <a:r>
              <a:rPr kumimoji="1" lang="ja-JP" altLang="en-US" kern="1200" dirty="0"/>
              <a:t>自動化。</a:t>
            </a:r>
            <a:endParaRPr kumimoji="1" lang="en-US" altLang="ja-JP" kern="1200" dirty="0"/>
          </a:p>
          <a:p>
            <a:pPr defTabSz="1200150">
              <a:lnSpc>
                <a:spcPct val="90000"/>
              </a:lnSpc>
              <a:spcBef>
                <a:spcPct val="0"/>
              </a:spcBef>
              <a:spcAft>
                <a:spcPct val="35000"/>
              </a:spcAft>
            </a:pPr>
            <a:r>
              <a:rPr lang="ja-JP" altLang="en-US" dirty="0"/>
              <a:t>ニッチな</a:t>
            </a:r>
            <a:r>
              <a:rPr kumimoji="1" lang="ja-JP" altLang="en-US" dirty="0"/>
              <a:t>分解能</a:t>
            </a:r>
            <a:r>
              <a:rPr kumimoji="1" lang="en-US" altLang="ja-JP" dirty="0"/>
              <a:t>4</a:t>
            </a:r>
            <a:r>
              <a:rPr lang="en-US" altLang="ja-JP" dirty="0"/>
              <a:t>m</a:t>
            </a:r>
            <a:r>
              <a:rPr lang="ja-JP" altLang="en-US" dirty="0"/>
              <a:t>級</a:t>
            </a:r>
            <a:r>
              <a:rPr kumimoji="1" lang="ja-JP" altLang="en-US" dirty="0"/>
              <a:t>グローバル観測網とのポジション確立</a:t>
            </a:r>
            <a:r>
              <a:rPr kumimoji="1" lang="ja-JP" altLang="en-US" kern="1200" dirty="0"/>
              <a:t>。</a:t>
            </a:r>
            <a:endParaRPr kumimoji="1" lang="en-US" altLang="ja-JP" kern="1200" dirty="0"/>
          </a:p>
          <a:p>
            <a:pPr defTabSz="1200150">
              <a:lnSpc>
                <a:spcPct val="90000"/>
              </a:lnSpc>
              <a:spcBef>
                <a:spcPct val="0"/>
              </a:spcBef>
              <a:spcAft>
                <a:spcPct val="35000"/>
              </a:spcAft>
            </a:pPr>
            <a:endParaRPr kumimoji="1" lang="en-US" altLang="ja-JP" kern="1200" dirty="0"/>
          </a:p>
          <a:p>
            <a:pPr lvl="0" algn="ctr" defTabSz="1200150">
              <a:lnSpc>
                <a:spcPct val="90000"/>
              </a:lnSpc>
              <a:spcBef>
                <a:spcPct val="0"/>
              </a:spcBef>
              <a:spcAft>
                <a:spcPct val="35000"/>
              </a:spcAft>
            </a:pPr>
            <a:endParaRPr kumimoji="1" lang="ja-JP" altLang="en-US" kern="1200" dirty="0"/>
          </a:p>
        </p:txBody>
      </p:sp>
      <p:pic>
        <p:nvPicPr>
          <p:cNvPr id="9" name="図 8">
            <a:extLst>
              <a:ext uri="{FF2B5EF4-FFF2-40B4-BE49-F238E27FC236}">
                <a16:creationId xmlns:a16="http://schemas.microsoft.com/office/drawing/2014/main" id="{6D81BB0C-DD53-498B-B00C-CAE4301D5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808" y="1284128"/>
            <a:ext cx="2496820" cy="1483556"/>
          </a:xfrm>
          <a:prstGeom prst="rect">
            <a:avLst/>
          </a:prstGeom>
        </p:spPr>
      </p:pic>
      <p:sp>
        <p:nvSpPr>
          <p:cNvPr id="11" name="テキスト ボックス 10">
            <a:extLst>
              <a:ext uri="{FF2B5EF4-FFF2-40B4-BE49-F238E27FC236}">
                <a16:creationId xmlns:a16="http://schemas.microsoft.com/office/drawing/2014/main" id="{3A563AFD-AB54-4494-BB43-5D3001D35566}"/>
              </a:ext>
            </a:extLst>
          </p:cNvPr>
          <p:cNvSpPr txBox="1"/>
          <p:nvPr/>
        </p:nvSpPr>
        <p:spPr>
          <a:xfrm>
            <a:off x="400431" y="2800705"/>
            <a:ext cx="1922321" cy="307777"/>
          </a:xfrm>
          <a:prstGeom prst="rect">
            <a:avLst/>
          </a:prstGeom>
          <a:noFill/>
        </p:spPr>
        <p:txBody>
          <a:bodyPr wrap="none" rtlCol="0">
            <a:spAutoFit/>
          </a:bodyPr>
          <a:lstStyle/>
          <a:p>
            <a:r>
              <a:rPr kumimoji="1" lang="en-US" altLang="ja-JP" sz="1400" dirty="0"/>
              <a:t>2015</a:t>
            </a:r>
            <a:r>
              <a:rPr kumimoji="1" lang="ja-JP" altLang="en-US" sz="1400" dirty="0"/>
              <a:t>年</a:t>
            </a:r>
            <a:r>
              <a:rPr kumimoji="1" lang="en-US" altLang="ja-JP" sz="1400" dirty="0"/>
              <a:t>6</a:t>
            </a:r>
            <a:r>
              <a:rPr kumimoji="1" lang="ja-JP" altLang="en-US" sz="1400" dirty="0"/>
              <a:t>月の観測頻度</a:t>
            </a:r>
            <a:endParaRPr kumimoji="1" lang="en-US" altLang="ja-JP" sz="1400" dirty="0"/>
          </a:p>
        </p:txBody>
      </p:sp>
      <p:sp>
        <p:nvSpPr>
          <p:cNvPr id="12" name="フリーフォーム: 図形 11">
            <a:extLst>
              <a:ext uri="{FF2B5EF4-FFF2-40B4-BE49-F238E27FC236}">
                <a16:creationId xmlns:a16="http://schemas.microsoft.com/office/drawing/2014/main" id="{ECC9B3E1-4D3C-4BBF-9F62-560F06EC1F94}"/>
              </a:ext>
            </a:extLst>
          </p:cNvPr>
          <p:cNvSpPr/>
          <p:nvPr/>
        </p:nvSpPr>
        <p:spPr>
          <a:xfrm>
            <a:off x="758629" y="890567"/>
            <a:ext cx="1992153" cy="31542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algn="ctr"/>
            <a:r>
              <a:rPr kumimoji="1" lang="en-US" altLang="ja-JP" sz="1600" dirty="0"/>
              <a:t>Planet Dove-R</a:t>
            </a:r>
          </a:p>
        </p:txBody>
      </p:sp>
      <p:sp>
        <p:nvSpPr>
          <p:cNvPr id="13" name="フリーフォーム: 図形 12">
            <a:extLst>
              <a:ext uri="{FF2B5EF4-FFF2-40B4-BE49-F238E27FC236}">
                <a16:creationId xmlns:a16="http://schemas.microsoft.com/office/drawing/2014/main" id="{4EF7DAB1-9354-4EA1-A6C1-B8BD89094718}"/>
              </a:ext>
            </a:extLst>
          </p:cNvPr>
          <p:cNvSpPr/>
          <p:nvPr/>
        </p:nvSpPr>
        <p:spPr>
          <a:xfrm>
            <a:off x="3794715" y="873689"/>
            <a:ext cx="1706300" cy="31542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algn="ctr"/>
            <a:r>
              <a:rPr kumimoji="1" lang="en-US" altLang="ja-JP" sz="1600" dirty="0"/>
              <a:t>TEMPEST-D</a:t>
            </a:r>
          </a:p>
        </p:txBody>
      </p:sp>
      <p:sp>
        <p:nvSpPr>
          <p:cNvPr id="14" name="フリーフォーム: 図形 13">
            <a:extLst>
              <a:ext uri="{FF2B5EF4-FFF2-40B4-BE49-F238E27FC236}">
                <a16:creationId xmlns:a16="http://schemas.microsoft.com/office/drawing/2014/main" id="{69B3F41F-A197-4542-9053-68162A81AD5A}"/>
              </a:ext>
            </a:extLst>
          </p:cNvPr>
          <p:cNvSpPr/>
          <p:nvPr/>
        </p:nvSpPr>
        <p:spPr>
          <a:xfrm>
            <a:off x="3208160" y="3269739"/>
            <a:ext cx="2722048" cy="2448583"/>
          </a:xfrm>
          <a:custGeom>
            <a:avLst/>
            <a:gdLst>
              <a:gd name="connsiteX0" fmla="*/ 225197 w 2144732"/>
              <a:gd name="connsiteY0" fmla="*/ 0 h 2701336"/>
              <a:gd name="connsiteX1" fmla="*/ 1919535 w 2144732"/>
              <a:gd name="connsiteY1" fmla="*/ 0 h 2701336"/>
              <a:gd name="connsiteX2" fmla="*/ 2144732 w 2144732"/>
              <a:gd name="connsiteY2" fmla="*/ 225197 h 2701336"/>
              <a:gd name="connsiteX3" fmla="*/ 2144732 w 2144732"/>
              <a:gd name="connsiteY3" fmla="*/ 2701336 h 2701336"/>
              <a:gd name="connsiteX4" fmla="*/ 2144732 w 2144732"/>
              <a:gd name="connsiteY4" fmla="*/ 2701336 h 2701336"/>
              <a:gd name="connsiteX5" fmla="*/ 0 w 2144732"/>
              <a:gd name="connsiteY5" fmla="*/ 2701336 h 2701336"/>
              <a:gd name="connsiteX6" fmla="*/ 0 w 2144732"/>
              <a:gd name="connsiteY6" fmla="*/ 2701336 h 2701336"/>
              <a:gd name="connsiteX7" fmla="*/ 0 w 2144732"/>
              <a:gd name="connsiteY7" fmla="*/ 225197 h 2701336"/>
              <a:gd name="connsiteX8" fmla="*/ 225197 w 2144732"/>
              <a:gd name="connsiteY8" fmla="*/ 0 h 270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4732" h="2701336">
                <a:moveTo>
                  <a:pt x="1919535" y="2701336"/>
                </a:moveTo>
                <a:lnTo>
                  <a:pt x="225197" y="2701336"/>
                </a:lnTo>
                <a:cubicBezTo>
                  <a:pt x="100824" y="2701336"/>
                  <a:pt x="0" y="2600512"/>
                  <a:pt x="0" y="2476139"/>
                </a:cubicBezTo>
                <a:lnTo>
                  <a:pt x="0" y="0"/>
                </a:lnTo>
                <a:lnTo>
                  <a:pt x="0" y="0"/>
                </a:lnTo>
                <a:lnTo>
                  <a:pt x="2144732" y="0"/>
                </a:lnTo>
                <a:lnTo>
                  <a:pt x="2144732" y="0"/>
                </a:lnTo>
                <a:lnTo>
                  <a:pt x="2144732" y="2476139"/>
                </a:lnTo>
                <a:cubicBezTo>
                  <a:pt x="2144732" y="2600512"/>
                  <a:pt x="2043908" y="2701336"/>
                  <a:pt x="1919535" y="270133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982" tIns="192024" rIns="257982" bIns="257982" numCol="1" spcCol="1270" anchor="t" anchorCtr="0">
            <a:noAutofit/>
          </a:bodyPr>
          <a:lstStyle/>
          <a:p>
            <a:pPr lvl="0" defTabSz="1200150">
              <a:lnSpc>
                <a:spcPct val="90000"/>
              </a:lnSpc>
              <a:spcBef>
                <a:spcPct val="0"/>
              </a:spcBef>
              <a:spcAft>
                <a:spcPct val="35000"/>
              </a:spcAft>
            </a:pPr>
            <a:r>
              <a:rPr lang="ja-JP" altLang="en-US" dirty="0"/>
              <a:t>デモンストレーションとして</a:t>
            </a:r>
            <a:r>
              <a:rPr kumimoji="1" lang="ja-JP" altLang="en-US" kern="1200" dirty="0"/>
              <a:t>水蒸気分布観測成功。</a:t>
            </a:r>
            <a:endParaRPr kumimoji="1" lang="en-US" altLang="ja-JP" kern="1200" dirty="0"/>
          </a:p>
          <a:p>
            <a:pPr lvl="0" defTabSz="1200150">
              <a:lnSpc>
                <a:spcPct val="90000"/>
              </a:lnSpc>
              <a:spcBef>
                <a:spcPct val="0"/>
              </a:spcBef>
              <a:spcAft>
                <a:spcPct val="35000"/>
              </a:spcAft>
            </a:pPr>
            <a:r>
              <a:rPr lang="en-US" altLang="ja-JP" dirty="0"/>
              <a:t>MHS</a:t>
            </a:r>
            <a:r>
              <a:rPr lang="ja-JP" altLang="en-US" dirty="0"/>
              <a:t>との相互校正により精度を検証。</a:t>
            </a:r>
            <a:endParaRPr lang="en-US" altLang="ja-JP" dirty="0"/>
          </a:p>
          <a:p>
            <a:pPr lvl="0" defTabSz="1200150">
              <a:lnSpc>
                <a:spcPct val="90000"/>
              </a:lnSpc>
              <a:spcBef>
                <a:spcPct val="0"/>
              </a:spcBef>
              <a:spcAft>
                <a:spcPct val="35000"/>
              </a:spcAft>
            </a:pPr>
            <a:r>
              <a:rPr kumimoji="1" lang="ja-JP" altLang="en-US" kern="1200" dirty="0"/>
              <a:t>基幹衛星との異種コンステレーションが想定される。</a:t>
            </a:r>
          </a:p>
        </p:txBody>
      </p:sp>
      <p:sp>
        <p:nvSpPr>
          <p:cNvPr id="15" name="フリーフォーム: 図形 14">
            <a:extLst>
              <a:ext uri="{FF2B5EF4-FFF2-40B4-BE49-F238E27FC236}">
                <a16:creationId xmlns:a16="http://schemas.microsoft.com/office/drawing/2014/main" id="{1CEA5273-AC57-4FA0-8778-1E8775F06BEF}"/>
              </a:ext>
            </a:extLst>
          </p:cNvPr>
          <p:cNvSpPr/>
          <p:nvPr/>
        </p:nvSpPr>
        <p:spPr>
          <a:xfrm>
            <a:off x="6542662" y="850627"/>
            <a:ext cx="1706300" cy="315420"/>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algn="ctr"/>
            <a:r>
              <a:rPr lang="en-US" altLang="ja-JP" sz="1600" dirty="0" err="1"/>
              <a:t>RainCube</a:t>
            </a:r>
            <a:endParaRPr kumimoji="1" lang="en-US" altLang="ja-JP" sz="1600" dirty="0"/>
          </a:p>
        </p:txBody>
      </p:sp>
      <p:sp>
        <p:nvSpPr>
          <p:cNvPr id="16" name="テキスト ボックス 15">
            <a:extLst>
              <a:ext uri="{FF2B5EF4-FFF2-40B4-BE49-F238E27FC236}">
                <a16:creationId xmlns:a16="http://schemas.microsoft.com/office/drawing/2014/main" id="{AD20002B-05F7-4516-81CA-C672D2035CB5}"/>
              </a:ext>
            </a:extLst>
          </p:cNvPr>
          <p:cNvSpPr txBox="1"/>
          <p:nvPr/>
        </p:nvSpPr>
        <p:spPr>
          <a:xfrm>
            <a:off x="3255475" y="2766064"/>
            <a:ext cx="2377574" cy="523220"/>
          </a:xfrm>
          <a:prstGeom prst="rect">
            <a:avLst/>
          </a:prstGeom>
          <a:noFill/>
        </p:spPr>
        <p:txBody>
          <a:bodyPr wrap="none" rtlCol="0">
            <a:spAutoFit/>
          </a:bodyPr>
          <a:lstStyle/>
          <a:p>
            <a:r>
              <a:rPr kumimoji="1" lang="en-US" altLang="ja-JP" sz="1400" dirty="0"/>
              <a:t>2019</a:t>
            </a:r>
            <a:r>
              <a:rPr kumimoji="1" lang="ja-JP" altLang="en-US" sz="1400" dirty="0"/>
              <a:t>年</a:t>
            </a:r>
            <a:r>
              <a:rPr kumimoji="1" lang="en-US" altLang="ja-JP" sz="1400" dirty="0"/>
              <a:t>9</a:t>
            </a:r>
            <a:r>
              <a:rPr kumimoji="1" lang="ja-JP" altLang="en-US" sz="1400" dirty="0"/>
              <a:t>月</a:t>
            </a:r>
            <a:r>
              <a:rPr kumimoji="1" lang="en-US" altLang="ja-JP" sz="1400" dirty="0"/>
              <a:t>3</a:t>
            </a:r>
            <a:r>
              <a:rPr kumimoji="1" lang="ja-JP" altLang="en-US" sz="1400" dirty="0"/>
              <a:t>日　ハリケーン</a:t>
            </a:r>
            <a:endParaRPr kumimoji="1" lang="en-US" altLang="ja-JP" sz="1400" dirty="0"/>
          </a:p>
          <a:p>
            <a:r>
              <a:rPr kumimoji="1" lang="ja-JP" altLang="en-US" sz="1400" dirty="0"/>
              <a:t>ドリアン　水蒸気鉛直分布</a:t>
            </a:r>
          </a:p>
        </p:txBody>
      </p:sp>
      <p:sp>
        <p:nvSpPr>
          <p:cNvPr id="17" name="フリーフォーム: 図形 16">
            <a:extLst>
              <a:ext uri="{FF2B5EF4-FFF2-40B4-BE49-F238E27FC236}">
                <a16:creationId xmlns:a16="http://schemas.microsoft.com/office/drawing/2014/main" id="{1AC38F56-AF5A-4A37-B818-D5B5581C2D26}"/>
              </a:ext>
            </a:extLst>
          </p:cNvPr>
          <p:cNvSpPr/>
          <p:nvPr/>
        </p:nvSpPr>
        <p:spPr>
          <a:xfrm>
            <a:off x="6034788" y="3266917"/>
            <a:ext cx="2722048" cy="2471726"/>
          </a:xfrm>
          <a:custGeom>
            <a:avLst/>
            <a:gdLst>
              <a:gd name="connsiteX0" fmla="*/ 225197 w 2144732"/>
              <a:gd name="connsiteY0" fmla="*/ 0 h 2701336"/>
              <a:gd name="connsiteX1" fmla="*/ 1919535 w 2144732"/>
              <a:gd name="connsiteY1" fmla="*/ 0 h 2701336"/>
              <a:gd name="connsiteX2" fmla="*/ 2144732 w 2144732"/>
              <a:gd name="connsiteY2" fmla="*/ 225197 h 2701336"/>
              <a:gd name="connsiteX3" fmla="*/ 2144732 w 2144732"/>
              <a:gd name="connsiteY3" fmla="*/ 2701336 h 2701336"/>
              <a:gd name="connsiteX4" fmla="*/ 2144732 w 2144732"/>
              <a:gd name="connsiteY4" fmla="*/ 2701336 h 2701336"/>
              <a:gd name="connsiteX5" fmla="*/ 0 w 2144732"/>
              <a:gd name="connsiteY5" fmla="*/ 2701336 h 2701336"/>
              <a:gd name="connsiteX6" fmla="*/ 0 w 2144732"/>
              <a:gd name="connsiteY6" fmla="*/ 2701336 h 2701336"/>
              <a:gd name="connsiteX7" fmla="*/ 0 w 2144732"/>
              <a:gd name="connsiteY7" fmla="*/ 225197 h 2701336"/>
              <a:gd name="connsiteX8" fmla="*/ 225197 w 2144732"/>
              <a:gd name="connsiteY8" fmla="*/ 0 h 270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4732" h="2701336">
                <a:moveTo>
                  <a:pt x="1919535" y="2701336"/>
                </a:moveTo>
                <a:lnTo>
                  <a:pt x="225197" y="2701336"/>
                </a:lnTo>
                <a:cubicBezTo>
                  <a:pt x="100824" y="2701336"/>
                  <a:pt x="0" y="2600512"/>
                  <a:pt x="0" y="2476139"/>
                </a:cubicBezTo>
                <a:lnTo>
                  <a:pt x="0" y="0"/>
                </a:lnTo>
                <a:lnTo>
                  <a:pt x="0" y="0"/>
                </a:lnTo>
                <a:lnTo>
                  <a:pt x="2144732" y="0"/>
                </a:lnTo>
                <a:lnTo>
                  <a:pt x="2144732" y="0"/>
                </a:lnTo>
                <a:lnTo>
                  <a:pt x="2144732" y="2476139"/>
                </a:lnTo>
                <a:cubicBezTo>
                  <a:pt x="2144732" y="2600512"/>
                  <a:pt x="2043908" y="2701336"/>
                  <a:pt x="1919535" y="270133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982" tIns="192024" rIns="257982" bIns="257982" numCol="1" spcCol="1270" anchor="t" anchorCtr="0">
            <a:noAutofit/>
          </a:bodyPr>
          <a:lstStyle/>
          <a:p>
            <a:pPr lvl="0" defTabSz="1200150">
              <a:lnSpc>
                <a:spcPct val="90000"/>
              </a:lnSpc>
              <a:spcBef>
                <a:spcPct val="0"/>
              </a:spcBef>
              <a:spcAft>
                <a:spcPct val="35000"/>
              </a:spcAft>
            </a:pPr>
            <a:r>
              <a:rPr kumimoji="1" lang="ja-JP" altLang="en-US" kern="1200" dirty="0"/>
              <a:t>デモンストレーションとして降水からの高い反射率を観測。</a:t>
            </a:r>
            <a:endParaRPr kumimoji="1" lang="en-US" altLang="ja-JP" kern="1200" dirty="0"/>
          </a:p>
          <a:p>
            <a:pPr lvl="0" defTabSz="1200150">
              <a:lnSpc>
                <a:spcPct val="90000"/>
              </a:lnSpc>
              <a:spcBef>
                <a:spcPct val="0"/>
              </a:spcBef>
              <a:spcAft>
                <a:spcPct val="35000"/>
              </a:spcAft>
            </a:pPr>
            <a:r>
              <a:rPr lang="ja-JP" altLang="en-US" dirty="0"/>
              <a:t>降水強度の精度検証は未実施。</a:t>
            </a:r>
            <a:endParaRPr lang="en-US" altLang="ja-JP" dirty="0"/>
          </a:p>
          <a:p>
            <a:pPr lvl="0" defTabSz="1200150">
              <a:lnSpc>
                <a:spcPct val="90000"/>
              </a:lnSpc>
              <a:spcBef>
                <a:spcPct val="0"/>
              </a:spcBef>
              <a:spcAft>
                <a:spcPct val="35000"/>
              </a:spcAft>
            </a:pPr>
            <a:r>
              <a:rPr kumimoji="1" lang="ja-JP" altLang="en-US" kern="1200" dirty="0"/>
              <a:t>基幹衛星への技術応用が期待される。</a:t>
            </a:r>
            <a:endParaRPr kumimoji="1" lang="en-US" altLang="ja-JP" kern="1200" dirty="0"/>
          </a:p>
          <a:p>
            <a:pPr lvl="0" algn="ctr" defTabSz="1200150">
              <a:lnSpc>
                <a:spcPct val="90000"/>
              </a:lnSpc>
              <a:spcBef>
                <a:spcPct val="0"/>
              </a:spcBef>
              <a:spcAft>
                <a:spcPct val="35000"/>
              </a:spcAft>
            </a:pPr>
            <a:endParaRPr kumimoji="1" lang="ja-JP" altLang="en-US" kern="1200" dirty="0"/>
          </a:p>
        </p:txBody>
      </p:sp>
      <p:pic>
        <p:nvPicPr>
          <p:cNvPr id="18" name="Picture 4">
            <a:extLst>
              <a:ext uri="{FF2B5EF4-FFF2-40B4-BE49-F238E27FC236}">
                <a16:creationId xmlns:a16="http://schemas.microsoft.com/office/drawing/2014/main" id="{7E3F5062-B4AF-4EFE-8863-61EB577ECA9D}"/>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5474" y="1254396"/>
            <a:ext cx="2627421" cy="14761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aInCube_Auto3">
            <a:extLst>
              <a:ext uri="{FF2B5EF4-FFF2-40B4-BE49-F238E27FC236}">
                <a16:creationId xmlns:a16="http://schemas.microsoft.com/office/drawing/2014/main" id="{96306C61-4E50-4399-88B0-B71881435E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62330" y="1436185"/>
            <a:ext cx="2794506" cy="1308469"/>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F4D8A2CF-1E68-43EA-8D95-DD0DC02DA829}"/>
              </a:ext>
            </a:extLst>
          </p:cNvPr>
          <p:cNvSpPr txBox="1"/>
          <p:nvPr/>
        </p:nvSpPr>
        <p:spPr>
          <a:xfrm>
            <a:off x="5882895" y="2781222"/>
            <a:ext cx="3371436" cy="523220"/>
          </a:xfrm>
          <a:prstGeom prst="rect">
            <a:avLst/>
          </a:prstGeom>
          <a:noFill/>
        </p:spPr>
        <p:txBody>
          <a:bodyPr wrap="square" rtlCol="0">
            <a:spAutoFit/>
          </a:bodyPr>
          <a:lstStyle/>
          <a:p>
            <a:r>
              <a:rPr kumimoji="1" lang="en-US" altLang="ja-JP" sz="1400" dirty="0"/>
              <a:t>2018</a:t>
            </a:r>
            <a:r>
              <a:rPr kumimoji="1" lang="ja-JP" altLang="en-US" sz="1400" dirty="0"/>
              <a:t>年</a:t>
            </a:r>
            <a:r>
              <a:rPr kumimoji="1" lang="en-US" altLang="ja-JP" sz="1400" dirty="0"/>
              <a:t>8</a:t>
            </a:r>
            <a:r>
              <a:rPr kumimoji="1" lang="ja-JP" altLang="en-US" sz="1400" dirty="0"/>
              <a:t>月</a:t>
            </a:r>
            <a:r>
              <a:rPr lang="en-US" altLang="ja-JP" sz="1400" dirty="0"/>
              <a:t>27</a:t>
            </a:r>
            <a:r>
              <a:rPr kumimoji="1" lang="ja-JP" altLang="en-US" sz="1400" dirty="0"/>
              <a:t>日　メキシコ上空に</a:t>
            </a:r>
            <a:endParaRPr kumimoji="1" lang="en-US" altLang="ja-JP" sz="1400" dirty="0"/>
          </a:p>
          <a:p>
            <a:r>
              <a:rPr kumimoji="1" lang="ja-JP" altLang="en-US" sz="1400" dirty="0"/>
              <a:t>おける</a:t>
            </a:r>
            <a:r>
              <a:rPr lang="ja-JP" altLang="en-US" sz="1400" dirty="0"/>
              <a:t>レーダ散乱率</a:t>
            </a:r>
            <a:r>
              <a:rPr lang="en-US" altLang="ja-JP" sz="1400" dirty="0"/>
              <a:t>(Ze)</a:t>
            </a:r>
            <a:endParaRPr kumimoji="1" lang="en-US" altLang="ja-JP" sz="1400" dirty="0"/>
          </a:p>
        </p:txBody>
      </p:sp>
      <p:sp>
        <p:nvSpPr>
          <p:cNvPr id="30" name="フリーフォーム: 図形 29">
            <a:extLst>
              <a:ext uri="{FF2B5EF4-FFF2-40B4-BE49-F238E27FC236}">
                <a16:creationId xmlns:a16="http://schemas.microsoft.com/office/drawing/2014/main" id="{67DCB1D6-3CDB-423E-B666-39B26E91BD46}"/>
              </a:ext>
            </a:extLst>
          </p:cNvPr>
          <p:cNvSpPr/>
          <p:nvPr/>
        </p:nvSpPr>
        <p:spPr>
          <a:xfrm>
            <a:off x="391381" y="5811234"/>
            <a:ext cx="2398692" cy="312397"/>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rgbClr val="FBFDD5"/>
          </a:solidFill>
          <a:ln w="12700">
            <a:solidFill>
              <a:schemeClr val="accent1">
                <a:shade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r>
              <a:rPr kumimoji="1" lang="ja-JP" altLang="en-US" dirty="0">
                <a:solidFill>
                  <a:schemeClr val="accent1">
                    <a:lumMod val="75000"/>
                  </a:schemeClr>
                </a:solidFill>
              </a:rPr>
              <a:t>超小型衛星の役割</a:t>
            </a:r>
            <a:endParaRPr kumimoji="1" lang="en-US" altLang="ja-JP" dirty="0">
              <a:solidFill>
                <a:schemeClr val="accent1">
                  <a:lumMod val="75000"/>
                </a:schemeClr>
              </a:solidFill>
            </a:endParaRPr>
          </a:p>
        </p:txBody>
      </p:sp>
      <p:sp>
        <p:nvSpPr>
          <p:cNvPr id="31" name="フリーフォーム: 図形 30">
            <a:extLst>
              <a:ext uri="{FF2B5EF4-FFF2-40B4-BE49-F238E27FC236}">
                <a16:creationId xmlns:a16="http://schemas.microsoft.com/office/drawing/2014/main" id="{6B888F03-49E0-4ABF-82BC-4404DFB8A20C}"/>
              </a:ext>
            </a:extLst>
          </p:cNvPr>
          <p:cNvSpPr/>
          <p:nvPr/>
        </p:nvSpPr>
        <p:spPr>
          <a:xfrm>
            <a:off x="392869" y="6196146"/>
            <a:ext cx="2720560" cy="528929"/>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r>
              <a:rPr kumimoji="1" lang="ja-JP" altLang="en-US" sz="2400" dirty="0"/>
              <a:t>中大型衛星と共存</a:t>
            </a:r>
          </a:p>
        </p:txBody>
      </p:sp>
      <p:sp>
        <p:nvSpPr>
          <p:cNvPr id="32" name="フリーフォーム: 図形 31">
            <a:extLst>
              <a:ext uri="{FF2B5EF4-FFF2-40B4-BE49-F238E27FC236}">
                <a16:creationId xmlns:a16="http://schemas.microsoft.com/office/drawing/2014/main" id="{D83473B1-FE2A-46D6-AF3C-358FBCE9D98D}"/>
              </a:ext>
            </a:extLst>
          </p:cNvPr>
          <p:cNvSpPr/>
          <p:nvPr/>
        </p:nvSpPr>
        <p:spPr>
          <a:xfrm>
            <a:off x="3204161" y="6196146"/>
            <a:ext cx="2722048" cy="528929"/>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r>
              <a:rPr kumimoji="1" lang="ja-JP" altLang="en-US" sz="2400" dirty="0"/>
              <a:t>中大型衛星の補完</a:t>
            </a:r>
          </a:p>
        </p:txBody>
      </p:sp>
      <p:sp>
        <p:nvSpPr>
          <p:cNvPr id="33" name="フリーフォーム: 図形 32">
            <a:extLst>
              <a:ext uri="{FF2B5EF4-FFF2-40B4-BE49-F238E27FC236}">
                <a16:creationId xmlns:a16="http://schemas.microsoft.com/office/drawing/2014/main" id="{AF74E203-2267-48CD-A3CB-9722550E6A12}"/>
              </a:ext>
            </a:extLst>
          </p:cNvPr>
          <p:cNvSpPr/>
          <p:nvPr/>
        </p:nvSpPr>
        <p:spPr>
          <a:xfrm>
            <a:off x="6034788" y="6196146"/>
            <a:ext cx="2722048" cy="528929"/>
          </a:xfrm>
          <a:custGeom>
            <a:avLst/>
            <a:gdLst>
              <a:gd name="connsiteX0" fmla="*/ 0 w 1220675"/>
              <a:gd name="connsiteY0" fmla="*/ 73241 h 732405"/>
              <a:gd name="connsiteX1" fmla="*/ 73241 w 1220675"/>
              <a:gd name="connsiteY1" fmla="*/ 0 h 732405"/>
              <a:gd name="connsiteX2" fmla="*/ 1147435 w 1220675"/>
              <a:gd name="connsiteY2" fmla="*/ 0 h 732405"/>
              <a:gd name="connsiteX3" fmla="*/ 1220676 w 1220675"/>
              <a:gd name="connsiteY3" fmla="*/ 73241 h 732405"/>
              <a:gd name="connsiteX4" fmla="*/ 1220675 w 1220675"/>
              <a:gd name="connsiteY4" fmla="*/ 659165 h 732405"/>
              <a:gd name="connsiteX5" fmla="*/ 1147434 w 1220675"/>
              <a:gd name="connsiteY5" fmla="*/ 732406 h 732405"/>
              <a:gd name="connsiteX6" fmla="*/ 73241 w 1220675"/>
              <a:gd name="connsiteY6" fmla="*/ 732405 h 732405"/>
              <a:gd name="connsiteX7" fmla="*/ 0 w 1220675"/>
              <a:gd name="connsiteY7" fmla="*/ 659164 h 732405"/>
              <a:gd name="connsiteX8" fmla="*/ 0 w 1220675"/>
              <a:gd name="connsiteY8" fmla="*/ 73241 h 73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75" h="732405">
                <a:moveTo>
                  <a:pt x="0" y="73241"/>
                </a:moveTo>
                <a:cubicBezTo>
                  <a:pt x="0" y="32791"/>
                  <a:pt x="32791" y="0"/>
                  <a:pt x="73241" y="0"/>
                </a:cubicBezTo>
                <a:lnTo>
                  <a:pt x="1147435" y="0"/>
                </a:lnTo>
                <a:cubicBezTo>
                  <a:pt x="1187885" y="0"/>
                  <a:pt x="1220676" y="32791"/>
                  <a:pt x="1220676" y="73241"/>
                </a:cubicBezTo>
                <a:cubicBezTo>
                  <a:pt x="1220676" y="268549"/>
                  <a:pt x="1220675" y="463857"/>
                  <a:pt x="1220675" y="659165"/>
                </a:cubicBezTo>
                <a:cubicBezTo>
                  <a:pt x="1220675" y="699615"/>
                  <a:pt x="1187884" y="732406"/>
                  <a:pt x="1147434" y="732406"/>
                </a:cubicBezTo>
                <a:lnTo>
                  <a:pt x="73241" y="732405"/>
                </a:lnTo>
                <a:cubicBezTo>
                  <a:pt x="32791" y="732405"/>
                  <a:pt x="0" y="699614"/>
                  <a:pt x="0" y="659164"/>
                </a:cubicBezTo>
                <a:lnTo>
                  <a:pt x="0" y="7324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21" tIns="86221" rIns="86221" bIns="86221" numCol="1" spcCol="1270" anchor="ctr" anchorCtr="0">
            <a:noAutofit/>
          </a:bodyPr>
          <a:lstStyle/>
          <a:p>
            <a:pPr algn="ctr"/>
            <a:r>
              <a:rPr kumimoji="1" lang="ja-JP" altLang="en-US" sz="2400" dirty="0"/>
              <a:t>先行技術の実証</a:t>
            </a:r>
          </a:p>
        </p:txBody>
      </p:sp>
    </p:spTree>
    <p:extLst>
      <p:ext uri="{BB962C8B-B14F-4D97-AF65-F5344CB8AC3E}">
        <p14:creationId xmlns:p14="http://schemas.microsoft.com/office/powerpoint/2010/main" val="249078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4970E725-EB44-47AE-B6E8-09EC5B5B8D9E}"/>
              </a:ext>
            </a:extLst>
          </p:cNvPr>
          <p:cNvSpPr/>
          <p:nvPr/>
        </p:nvSpPr>
        <p:spPr>
          <a:xfrm>
            <a:off x="280117" y="4262040"/>
            <a:ext cx="8706683" cy="2448664"/>
          </a:xfrm>
          <a:prstGeom prst="roundRect">
            <a:avLst>
              <a:gd name="adj" fmla="val 8387"/>
            </a:avLst>
          </a:prstGeom>
          <a:solidFill>
            <a:srgbClr val="FBFDD5">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Y</a:t>
            </a:r>
            <a:endParaRPr kumimoji="1" lang="ja-JP" altLang="en-US" dirty="0"/>
          </a:p>
        </p:txBody>
      </p:sp>
      <p:pic>
        <p:nvPicPr>
          <p:cNvPr id="45" name="図 44">
            <a:extLst>
              <a:ext uri="{FF2B5EF4-FFF2-40B4-BE49-F238E27FC236}">
                <a16:creationId xmlns:a16="http://schemas.microsoft.com/office/drawing/2014/main" id="{32A2D647-CD71-4F74-82AF-0CAFBD5F9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351" y="4013174"/>
            <a:ext cx="6146770" cy="2907702"/>
          </a:xfrm>
          <a:prstGeom prst="rect">
            <a:avLst/>
          </a:prstGeom>
        </p:spPr>
      </p:pic>
      <p:pic>
        <p:nvPicPr>
          <p:cNvPr id="40" name="図 39">
            <a:extLst>
              <a:ext uri="{FF2B5EF4-FFF2-40B4-BE49-F238E27FC236}">
                <a16:creationId xmlns:a16="http://schemas.microsoft.com/office/drawing/2014/main" id="{B5479049-94C0-462D-A918-BFFBACF9B6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5295" y="4097250"/>
            <a:ext cx="5251856" cy="2762402"/>
          </a:xfrm>
          <a:prstGeom prst="rect">
            <a:avLst/>
          </a:prstGeom>
        </p:spPr>
      </p:pic>
      <p:pic>
        <p:nvPicPr>
          <p:cNvPr id="41" name="図 40">
            <a:extLst>
              <a:ext uri="{FF2B5EF4-FFF2-40B4-BE49-F238E27FC236}">
                <a16:creationId xmlns:a16="http://schemas.microsoft.com/office/drawing/2014/main" id="{E08CC22C-A441-4308-82C0-03BF9105F7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7757" y="4127994"/>
            <a:ext cx="4018788" cy="2641702"/>
          </a:xfrm>
          <a:prstGeom prst="rect">
            <a:avLst/>
          </a:prstGeom>
        </p:spPr>
      </p:pic>
      <p:sp>
        <p:nvSpPr>
          <p:cNvPr id="42" name="テキスト ボックス 41">
            <a:extLst>
              <a:ext uri="{FF2B5EF4-FFF2-40B4-BE49-F238E27FC236}">
                <a16:creationId xmlns:a16="http://schemas.microsoft.com/office/drawing/2014/main" id="{1A6E4EE2-3A8D-497C-BE90-7B5CB5AB3630}"/>
              </a:ext>
            </a:extLst>
          </p:cNvPr>
          <p:cNvSpPr txBox="1"/>
          <p:nvPr/>
        </p:nvSpPr>
        <p:spPr>
          <a:xfrm>
            <a:off x="1085743" y="6415797"/>
            <a:ext cx="7095433" cy="307777"/>
          </a:xfrm>
          <a:prstGeom prst="rect">
            <a:avLst/>
          </a:prstGeom>
          <a:noFill/>
        </p:spPr>
        <p:txBody>
          <a:bodyPr wrap="square" rtlCol="0">
            <a:spAutoFit/>
          </a:bodyPr>
          <a:lstStyle/>
          <a:p>
            <a:r>
              <a:rPr lang="ja-JP" altLang="en-US" sz="1400" dirty="0">
                <a:solidFill>
                  <a:schemeClr val="accent1">
                    <a:lumMod val="75000"/>
                  </a:schemeClr>
                </a:solidFill>
              </a:rPr>
              <a:t>スコアの意味　</a:t>
            </a:r>
            <a:r>
              <a:rPr lang="en-US" altLang="ja-JP" sz="1400" dirty="0">
                <a:solidFill>
                  <a:schemeClr val="accent1">
                    <a:lumMod val="75000"/>
                  </a:schemeClr>
                </a:solidFill>
              </a:rPr>
              <a:t>0: </a:t>
            </a:r>
            <a:r>
              <a:rPr lang="ja-JP" altLang="en-US" sz="1400" dirty="0">
                <a:solidFill>
                  <a:schemeClr val="accent1">
                    <a:lumMod val="75000"/>
                  </a:schemeClr>
                </a:solidFill>
              </a:rPr>
              <a:t>無、 </a:t>
            </a:r>
            <a:r>
              <a:rPr lang="en-US" altLang="ja-JP" sz="1400" dirty="0">
                <a:solidFill>
                  <a:schemeClr val="accent1">
                    <a:lumMod val="75000"/>
                  </a:schemeClr>
                </a:solidFill>
              </a:rPr>
              <a:t>1</a:t>
            </a:r>
            <a:r>
              <a:rPr lang="ja-JP" altLang="en-US" sz="1400" dirty="0">
                <a:solidFill>
                  <a:schemeClr val="accent1">
                    <a:lumMod val="75000"/>
                  </a:schemeClr>
                </a:solidFill>
              </a:rPr>
              <a:t>および</a:t>
            </a:r>
            <a:r>
              <a:rPr lang="en-US" altLang="ja-JP" sz="1400" dirty="0">
                <a:solidFill>
                  <a:schemeClr val="accent1">
                    <a:lumMod val="75000"/>
                  </a:schemeClr>
                </a:solidFill>
              </a:rPr>
              <a:t>5:</a:t>
            </a:r>
            <a:r>
              <a:rPr lang="ja-JP" altLang="en-US" sz="1400" dirty="0">
                <a:solidFill>
                  <a:schemeClr val="accent1">
                    <a:lumMod val="75000"/>
                  </a:schemeClr>
                </a:solidFill>
              </a:rPr>
              <a:t> </a:t>
            </a:r>
            <a:r>
              <a:rPr lang="en-US" altLang="ja-JP" sz="1400" dirty="0">
                <a:solidFill>
                  <a:schemeClr val="accent1">
                    <a:lumMod val="75000"/>
                  </a:schemeClr>
                </a:solidFill>
              </a:rPr>
              <a:t>1</a:t>
            </a:r>
            <a:r>
              <a:rPr lang="ja-JP" altLang="en-US" sz="1400" dirty="0">
                <a:solidFill>
                  <a:schemeClr val="accent1">
                    <a:lumMod val="75000"/>
                  </a:schemeClr>
                </a:solidFill>
              </a:rPr>
              <a:t>桁以上の違い、</a:t>
            </a:r>
            <a:r>
              <a:rPr lang="en-US" altLang="ja-JP" sz="1400" dirty="0">
                <a:solidFill>
                  <a:schemeClr val="accent1">
                    <a:lumMod val="75000"/>
                  </a:schemeClr>
                </a:solidFill>
              </a:rPr>
              <a:t>2</a:t>
            </a:r>
            <a:r>
              <a:rPr lang="ja-JP" altLang="en-US" sz="1400" dirty="0">
                <a:solidFill>
                  <a:schemeClr val="accent1">
                    <a:lumMod val="75000"/>
                  </a:schemeClr>
                </a:solidFill>
              </a:rPr>
              <a:t>および</a:t>
            </a:r>
            <a:r>
              <a:rPr lang="en-US" altLang="ja-JP" sz="1400" dirty="0">
                <a:solidFill>
                  <a:schemeClr val="accent1">
                    <a:lumMod val="75000"/>
                  </a:schemeClr>
                </a:solidFill>
              </a:rPr>
              <a:t>4:  1</a:t>
            </a:r>
            <a:r>
              <a:rPr lang="ja-JP" altLang="en-US" sz="1400" dirty="0">
                <a:solidFill>
                  <a:schemeClr val="accent1">
                    <a:lumMod val="75000"/>
                  </a:schemeClr>
                </a:solidFill>
              </a:rPr>
              <a:t>桁以内、</a:t>
            </a:r>
            <a:r>
              <a:rPr lang="en-US" altLang="ja-JP" sz="1400" dirty="0">
                <a:solidFill>
                  <a:schemeClr val="accent1">
                    <a:lumMod val="75000"/>
                  </a:schemeClr>
                </a:solidFill>
              </a:rPr>
              <a:t>3:</a:t>
            </a:r>
            <a:r>
              <a:rPr lang="ja-JP" altLang="en-US" sz="1400" dirty="0">
                <a:solidFill>
                  <a:schemeClr val="accent1">
                    <a:lumMod val="75000"/>
                  </a:schemeClr>
                </a:solidFill>
              </a:rPr>
              <a:t> </a:t>
            </a:r>
            <a:r>
              <a:rPr lang="en-US" altLang="ja-JP" sz="1400" dirty="0">
                <a:solidFill>
                  <a:schemeClr val="accent1">
                    <a:lumMod val="75000"/>
                  </a:schemeClr>
                </a:solidFill>
              </a:rPr>
              <a:t>+/-50%</a:t>
            </a:r>
            <a:r>
              <a:rPr lang="ja-JP" altLang="en-US" sz="1400" dirty="0">
                <a:solidFill>
                  <a:schemeClr val="accent1">
                    <a:lumMod val="75000"/>
                  </a:schemeClr>
                </a:solidFill>
              </a:rPr>
              <a:t>以内</a:t>
            </a:r>
            <a:r>
              <a:rPr lang="ja-JP" altLang="en-US" sz="1400" dirty="0">
                <a:solidFill>
                  <a:schemeClr val="accent1">
                    <a:lumMod val="75000"/>
                  </a:schemeClr>
                </a:solidFill>
                <a:latin typeface="+mn-ea"/>
              </a:rPr>
              <a:t>　</a:t>
            </a:r>
            <a:endParaRPr lang="en-US" altLang="ja-JP" sz="1400" dirty="0">
              <a:solidFill>
                <a:schemeClr val="accent1">
                  <a:lumMod val="75000"/>
                </a:schemeClr>
              </a:solidFill>
              <a:latin typeface="+mn-ea"/>
            </a:endParaRPr>
          </a:p>
        </p:txBody>
      </p:sp>
      <p:sp>
        <p:nvSpPr>
          <p:cNvPr id="4" name="テキスト プレースホルダー 3">
            <a:extLst>
              <a:ext uri="{FF2B5EF4-FFF2-40B4-BE49-F238E27FC236}">
                <a16:creationId xmlns:a16="http://schemas.microsoft.com/office/drawing/2014/main" id="{5B59F3F9-1CC7-4398-998A-B327754AF329}"/>
              </a:ext>
            </a:extLst>
          </p:cNvPr>
          <p:cNvSpPr>
            <a:spLocks noGrp="1"/>
          </p:cNvSpPr>
          <p:nvPr>
            <p:ph type="body" sz="quarter" idx="11"/>
          </p:nvPr>
        </p:nvSpPr>
        <p:spPr/>
        <p:txBody>
          <a:bodyPr/>
          <a:lstStyle/>
          <a:p>
            <a:r>
              <a:rPr kumimoji="1" lang="ja-JP" altLang="en-US" dirty="0"/>
              <a:t>センサ小型化 分析結果</a:t>
            </a:r>
            <a:r>
              <a:rPr lang="ja-JP" altLang="en-US" dirty="0"/>
              <a:t>サマリ</a:t>
            </a:r>
            <a:endParaRPr kumimoji="1" lang="ja-JP" altLang="en-US" dirty="0"/>
          </a:p>
        </p:txBody>
      </p:sp>
      <p:graphicFrame>
        <p:nvGraphicFramePr>
          <p:cNvPr id="30" name="表 37">
            <a:extLst>
              <a:ext uri="{FF2B5EF4-FFF2-40B4-BE49-F238E27FC236}">
                <a16:creationId xmlns:a16="http://schemas.microsoft.com/office/drawing/2014/main" id="{C78B1228-70A8-462D-98D9-99C91A8ADF22}"/>
              </a:ext>
            </a:extLst>
          </p:cNvPr>
          <p:cNvGraphicFramePr>
            <a:graphicFrameLocks noGrp="1"/>
          </p:cNvGraphicFramePr>
          <p:nvPr>
            <p:extLst>
              <p:ext uri="{D42A27DB-BD31-4B8C-83A1-F6EECF244321}">
                <p14:modId xmlns:p14="http://schemas.microsoft.com/office/powerpoint/2010/main" val="15182447"/>
              </p:ext>
            </p:extLst>
          </p:nvPr>
        </p:nvGraphicFramePr>
        <p:xfrm>
          <a:off x="280117" y="821507"/>
          <a:ext cx="8706684" cy="3510280"/>
        </p:xfrm>
        <a:graphic>
          <a:graphicData uri="http://schemas.openxmlformats.org/drawingml/2006/table">
            <a:tbl>
              <a:tblPr firstRow="1" bandRow="1">
                <a:tableStyleId>{5C22544A-7EE6-4342-B048-85BDC9FD1C3A}</a:tableStyleId>
              </a:tblPr>
              <a:tblGrid>
                <a:gridCol w="1161219">
                  <a:extLst>
                    <a:ext uri="{9D8B030D-6E8A-4147-A177-3AD203B41FA5}">
                      <a16:colId xmlns:a16="http://schemas.microsoft.com/office/drawing/2014/main" val="1975774937"/>
                    </a:ext>
                  </a:extLst>
                </a:gridCol>
                <a:gridCol w="2368663">
                  <a:extLst>
                    <a:ext uri="{9D8B030D-6E8A-4147-A177-3AD203B41FA5}">
                      <a16:colId xmlns:a16="http://schemas.microsoft.com/office/drawing/2014/main" val="3985882482"/>
                    </a:ext>
                  </a:extLst>
                </a:gridCol>
                <a:gridCol w="2661647">
                  <a:extLst>
                    <a:ext uri="{9D8B030D-6E8A-4147-A177-3AD203B41FA5}">
                      <a16:colId xmlns:a16="http://schemas.microsoft.com/office/drawing/2014/main" val="1463880315"/>
                    </a:ext>
                  </a:extLst>
                </a:gridCol>
                <a:gridCol w="2515155">
                  <a:extLst>
                    <a:ext uri="{9D8B030D-6E8A-4147-A177-3AD203B41FA5}">
                      <a16:colId xmlns:a16="http://schemas.microsoft.com/office/drawing/2014/main" val="2549883017"/>
                    </a:ext>
                  </a:extLst>
                </a:gridCol>
              </a:tblGrid>
              <a:tr h="370840">
                <a:tc>
                  <a:txBody>
                    <a:bodyPr/>
                    <a:lstStyle/>
                    <a:p>
                      <a:endParaRPr kumimoji="1" lang="ja-JP" altLang="en-US" sz="1400" dirty="0"/>
                    </a:p>
                  </a:txBody>
                  <a:tcPr/>
                </a:tc>
                <a:tc>
                  <a:txBody>
                    <a:bodyPr/>
                    <a:lstStyle/>
                    <a:p>
                      <a:r>
                        <a:rPr kumimoji="1" lang="en-US" altLang="ja-JP" sz="1400" dirty="0"/>
                        <a:t>Planet Dove-R</a:t>
                      </a:r>
                      <a:endParaRPr kumimoji="1" lang="ja-JP" altLang="en-US" sz="1400" dirty="0"/>
                    </a:p>
                  </a:txBody>
                  <a:tcPr/>
                </a:tc>
                <a:tc>
                  <a:txBody>
                    <a:bodyPr/>
                    <a:lstStyle/>
                    <a:p>
                      <a:r>
                        <a:rPr kumimoji="1" lang="en-US" altLang="ja-JP" sz="1400" dirty="0"/>
                        <a:t>TEMPEST-D</a:t>
                      </a:r>
                      <a:endParaRPr kumimoji="1" lang="ja-JP" altLang="en-US" sz="1400" dirty="0"/>
                    </a:p>
                  </a:txBody>
                  <a:tcPr/>
                </a:tc>
                <a:tc>
                  <a:txBody>
                    <a:bodyPr/>
                    <a:lstStyle/>
                    <a:p>
                      <a:r>
                        <a:rPr kumimoji="1" lang="en-US" altLang="ja-JP" sz="1400" dirty="0" err="1"/>
                        <a:t>RainCube</a:t>
                      </a:r>
                      <a:endParaRPr kumimoji="1" lang="ja-JP" altLang="en-US" sz="1400" dirty="0"/>
                    </a:p>
                  </a:txBody>
                  <a:tcPr/>
                </a:tc>
                <a:extLst>
                  <a:ext uri="{0D108BD9-81ED-4DB2-BD59-A6C34878D82A}">
                    <a16:rowId xmlns:a16="http://schemas.microsoft.com/office/drawing/2014/main" val="2002351330"/>
                  </a:ext>
                </a:extLst>
              </a:tr>
              <a:tr h="370840">
                <a:tc>
                  <a:txBody>
                    <a:bodyPr/>
                    <a:lstStyle/>
                    <a:p>
                      <a:r>
                        <a:rPr kumimoji="1" lang="ja-JP" altLang="en-US" sz="1400" b="1" dirty="0">
                          <a:latin typeface="+mn-ea"/>
                          <a:ea typeface="+mn-ea"/>
                        </a:rPr>
                        <a:t>ミッションコンセプト</a:t>
                      </a:r>
                    </a:p>
                  </a:txBody>
                  <a:tcPr/>
                </a:tc>
                <a:tc>
                  <a:txBody>
                    <a:bodyPr/>
                    <a:lstStyle/>
                    <a:p>
                      <a:r>
                        <a:rPr kumimoji="1" lang="ja-JP" altLang="en-US" sz="1400" b="1" dirty="0">
                          <a:solidFill>
                            <a:srgbClr val="FF0000"/>
                          </a:solidFill>
                          <a:latin typeface="+mn-ea"/>
                          <a:ea typeface="+mn-ea"/>
                        </a:rPr>
                        <a:t>ニッチ</a:t>
                      </a:r>
                      <a:r>
                        <a:rPr kumimoji="1" lang="ja-JP" altLang="en-US" sz="1400" b="1" dirty="0">
                          <a:latin typeface="+mn-ea"/>
                          <a:ea typeface="+mn-ea"/>
                        </a:rPr>
                        <a:t>の空間分解能</a:t>
                      </a:r>
                      <a:r>
                        <a:rPr kumimoji="1" lang="en-US" altLang="ja-JP" sz="1400" b="1" dirty="0">
                          <a:latin typeface="+mn-ea"/>
                          <a:ea typeface="+mn-ea"/>
                        </a:rPr>
                        <a:t> (3.7m)</a:t>
                      </a:r>
                    </a:p>
                    <a:p>
                      <a:r>
                        <a:rPr kumimoji="1" lang="ja-JP" altLang="en-US" sz="1400" b="1" dirty="0">
                          <a:latin typeface="+mn-ea"/>
                          <a:ea typeface="+mn-ea"/>
                        </a:rPr>
                        <a:t>高時間分解能</a:t>
                      </a:r>
                      <a:r>
                        <a:rPr kumimoji="1" lang="en-US" altLang="ja-JP" sz="1400" b="1" dirty="0">
                          <a:latin typeface="+mn-ea"/>
                          <a:ea typeface="+mn-ea"/>
                        </a:rPr>
                        <a:t>(</a:t>
                      </a:r>
                      <a:r>
                        <a:rPr kumimoji="1" lang="ja-JP" altLang="en-US" sz="1400" b="1" dirty="0">
                          <a:latin typeface="+mn-ea"/>
                          <a:ea typeface="+mn-ea"/>
                        </a:rPr>
                        <a:t>毎日観測）</a:t>
                      </a:r>
                      <a:endParaRPr kumimoji="1" lang="en-US" altLang="ja-JP" sz="1400" b="1" dirty="0">
                        <a:latin typeface="+mn-ea"/>
                        <a:ea typeface="+mn-ea"/>
                      </a:endParaRPr>
                    </a:p>
                    <a:p>
                      <a:r>
                        <a:rPr kumimoji="1" lang="ja-JP" altLang="en-US" sz="1400" b="1" dirty="0">
                          <a:latin typeface="+mn-ea"/>
                          <a:ea typeface="+mn-ea"/>
                        </a:rPr>
                        <a:t>中大型衛星と</a:t>
                      </a:r>
                      <a:r>
                        <a:rPr kumimoji="1" lang="ja-JP" altLang="en-US" sz="1400" b="1" dirty="0">
                          <a:solidFill>
                            <a:srgbClr val="FF0000"/>
                          </a:solidFill>
                          <a:latin typeface="+mn-ea"/>
                          <a:ea typeface="+mn-ea"/>
                        </a:rPr>
                        <a:t>共存型</a:t>
                      </a:r>
                      <a:endParaRPr kumimoji="1" lang="ja-JP" altLang="en-US" sz="1400" b="1" dirty="0">
                        <a:latin typeface="+mn-ea"/>
                        <a:ea typeface="+mn-ea"/>
                      </a:endParaRPr>
                    </a:p>
                  </a:txBody>
                  <a:tcPr/>
                </a:tc>
                <a:tc>
                  <a:txBody>
                    <a:bodyPr/>
                    <a:lstStyle/>
                    <a:p>
                      <a:r>
                        <a:rPr kumimoji="1" lang="ja-JP" altLang="en-US" sz="1400" b="1" dirty="0">
                          <a:latin typeface="+mn-ea"/>
                          <a:ea typeface="+mn-ea"/>
                        </a:rPr>
                        <a:t>水蒸気等、</a:t>
                      </a:r>
                      <a:r>
                        <a:rPr kumimoji="1" lang="ja-JP" altLang="en-US" sz="1400" b="1" dirty="0">
                          <a:solidFill>
                            <a:srgbClr val="FF0000"/>
                          </a:solidFill>
                          <a:latin typeface="+mn-ea"/>
                          <a:ea typeface="+mn-ea"/>
                        </a:rPr>
                        <a:t>物理量観測</a:t>
                      </a:r>
                      <a:r>
                        <a:rPr kumimoji="1" lang="ja-JP" altLang="en-US" sz="1400" b="1" dirty="0">
                          <a:latin typeface="+mn-ea"/>
                          <a:ea typeface="+mn-ea"/>
                        </a:rPr>
                        <a:t>重視</a:t>
                      </a:r>
                      <a:endParaRPr kumimoji="1" lang="en-US" altLang="ja-JP" sz="1400" b="1" dirty="0">
                        <a:latin typeface="+mn-ea"/>
                        <a:ea typeface="+mn-ea"/>
                      </a:endParaRPr>
                    </a:p>
                    <a:p>
                      <a:r>
                        <a:rPr kumimoji="1" lang="ja-JP" altLang="en-US" sz="1400" b="1" dirty="0">
                          <a:latin typeface="+mn-ea"/>
                          <a:ea typeface="+mn-ea"/>
                        </a:rPr>
                        <a:t>中大型衛星のスペックを意識した</a:t>
                      </a:r>
                      <a:r>
                        <a:rPr kumimoji="1" lang="ja-JP" altLang="en-US" sz="1400" b="1" dirty="0">
                          <a:solidFill>
                            <a:srgbClr val="FF0000"/>
                          </a:solidFill>
                          <a:latin typeface="+mn-ea"/>
                          <a:ea typeface="+mn-ea"/>
                        </a:rPr>
                        <a:t>補完型</a:t>
                      </a:r>
                      <a:endParaRPr kumimoji="1" lang="ja-JP" altLang="en-US" sz="1400" b="1" dirty="0">
                        <a:latin typeface="+mn-ea"/>
                        <a:ea typeface="+mn-ea"/>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dirty="0">
                          <a:latin typeface="+mn-ea"/>
                          <a:ea typeface="+mn-ea"/>
                        </a:rPr>
                        <a:t>降水強度等、</a:t>
                      </a:r>
                      <a:r>
                        <a:rPr kumimoji="1" lang="ja-JP" altLang="en-US" sz="1400" b="1" dirty="0">
                          <a:solidFill>
                            <a:srgbClr val="FF0000"/>
                          </a:solidFill>
                          <a:latin typeface="+mn-ea"/>
                          <a:ea typeface="+mn-ea"/>
                        </a:rPr>
                        <a:t>物理量観測</a:t>
                      </a:r>
                      <a:r>
                        <a:rPr kumimoji="1" lang="ja-JP" altLang="en-US" sz="1400" b="1" dirty="0">
                          <a:latin typeface="+mn-ea"/>
                          <a:ea typeface="+mn-ea"/>
                        </a:rPr>
                        <a:t>重視</a:t>
                      </a:r>
                      <a:endParaRPr kumimoji="1" lang="en-US" altLang="ja-JP" sz="1400" b="1" dirty="0">
                        <a:latin typeface="+mn-ea"/>
                        <a:ea typeface="+mn-ea"/>
                      </a:endParaRPr>
                    </a:p>
                    <a:p>
                      <a:r>
                        <a:rPr kumimoji="1" lang="ja-JP" altLang="en-US" sz="1400" b="1" dirty="0">
                          <a:latin typeface="+mn-ea"/>
                          <a:ea typeface="+mn-ea"/>
                        </a:rPr>
                        <a:t>中大型衛星から観測手法を変える</a:t>
                      </a:r>
                      <a:r>
                        <a:rPr kumimoji="1" lang="ja-JP" altLang="en-US" sz="1400" b="1" dirty="0">
                          <a:solidFill>
                            <a:srgbClr val="FF0000"/>
                          </a:solidFill>
                          <a:latin typeface="+mn-ea"/>
                          <a:ea typeface="+mn-ea"/>
                        </a:rPr>
                        <a:t>先行技術検証型</a:t>
                      </a:r>
                      <a:endParaRPr kumimoji="1" lang="ja-JP" altLang="en-US" sz="1400" b="1" dirty="0">
                        <a:latin typeface="+mn-ea"/>
                        <a:ea typeface="+mn-ea"/>
                      </a:endParaRPr>
                    </a:p>
                  </a:txBody>
                  <a:tcPr/>
                </a:tc>
                <a:extLst>
                  <a:ext uri="{0D108BD9-81ED-4DB2-BD59-A6C34878D82A}">
                    <a16:rowId xmlns:a16="http://schemas.microsoft.com/office/drawing/2014/main" val="2422705792"/>
                  </a:ext>
                </a:extLst>
              </a:tr>
              <a:tr h="370840">
                <a:tc>
                  <a:txBody>
                    <a:bodyPr/>
                    <a:lstStyle/>
                    <a:p>
                      <a:r>
                        <a:rPr kumimoji="1" lang="ja-JP" altLang="en-US" sz="1400" b="1" dirty="0">
                          <a:latin typeface="+mn-ea"/>
                          <a:ea typeface="+mn-ea"/>
                        </a:rPr>
                        <a:t>システム</a:t>
                      </a:r>
                      <a:endParaRPr kumimoji="1" lang="en-US" altLang="ja-JP" sz="1400" b="1" dirty="0">
                        <a:latin typeface="+mn-ea"/>
                        <a:ea typeface="+mn-ea"/>
                      </a:endParaRPr>
                    </a:p>
                    <a:p>
                      <a:r>
                        <a:rPr kumimoji="1" lang="ja-JP" altLang="en-US" sz="1400" b="1" dirty="0">
                          <a:latin typeface="+mn-ea"/>
                          <a:ea typeface="+mn-ea"/>
                        </a:rPr>
                        <a:t>最適化</a:t>
                      </a:r>
                      <a:endParaRPr kumimoji="1" lang="en-US" altLang="ja-JP" sz="1400" b="1" dirty="0">
                        <a:latin typeface="+mn-ea"/>
                        <a:ea typeface="+mn-ea"/>
                      </a:endParaRPr>
                    </a:p>
                  </a:txBody>
                  <a:tcPr/>
                </a:tc>
                <a:tc>
                  <a:txBody>
                    <a:bodyPr/>
                    <a:lstStyle/>
                    <a:p>
                      <a:r>
                        <a:rPr kumimoji="1" lang="ja-JP" altLang="en-US" sz="1400" b="1" dirty="0">
                          <a:latin typeface="+mn-ea"/>
                          <a:ea typeface="+mn-ea"/>
                        </a:rPr>
                        <a:t>プッシュフレームと地上デジタル加算により、センサ側の負荷を軽減。</a:t>
                      </a:r>
                      <a:endParaRPr kumimoji="1" lang="en-US" altLang="ja-JP" sz="1400" b="1" dirty="0">
                        <a:latin typeface="+mn-ea"/>
                        <a:ea typeface="+mn-ea"/>
                      </a:endParaRPr>
                    </a:p>
                  </a:txBody>
                  <a:tcPr/>
                </a:tc>
                <a:tc>
                  <a:txBody>
                    <a:bodyPr/>
                    <a:lstStyle/>
                    <a:p>
                      <a:r>
                        <a:rPr kumimoji="1" lang="ja-JP" altLang="en-US" sz="1400" b="1" dirty="0">
                          <a:latin typeface="+mn-ea"/>
                          <a:ea typeface="+mn-ea"/>
                        </a:rPr>
                        <a:t>アンテナ小型化による空間分解能低下を高度低下で補う。</a:t>
                      </a:r>
                      <a:endParaRPr kumimoji="1" lang="en-US" altLang="ja-JP" sz="1400" b="1" dirty="0">
                        <a:latin typeface="+mn-ea"/>
                        <a:ea typeface="+mn-ea"/>
                      </a:endParaRPr>
                    </a:p>
                    <a:p>
                      <a:r>
                        <a:rPr kumimoji="1" lang="ja-JP" altLang="en-US" sz="1400" b="1" dirty="0">
                          <a:latin typeface="+mn-ea"/>
                          <a:ea typeface="+mn-ea"/>
                        </a:rPr>
                        <a:t>走査系の簡素化。</a:t>
                      </a:r>
                    </a:p>
                  </a:txBody>
                  <a:tcPr/>
                </a:tc>
                <a:tc>
                  <a:txBody>
                    <a:bodyPr/>
                    <a:lstStyle/>
                    <a:p>
                      <a:r>
                        <a:rPr kumimoji="1" lang="ja-JP" altLang="en-US" sz="1400" b="1" dirty="0">
                          <a:latin typeface="+mn-ea"/>
                          <a:ea typeface="+mn-ea"/>
                        </a:rPr>
                        <a:t>パルス圧縮採用により低送信出力において</a:t>
                      </a:r>
                      <a:r>
                        <a:rPr kumimoji="1" lang="en-US" altLang="ja-JP" sz="1400" b="1" dirty="0">
                          <a:latin typeface="+mn-ea"/>
                          <a:ea typeface="+mn-ea"/>
                        </a:rPr>
                        <a:t>Ze</a:t>
                      </a:r>
                      <a:r>
                        <a:rPr kumimoji="1" lang="ja-JP" altLang="en-US" sz="1400" b="1" dirty="0">
                          <a:latin typeface="+mn-ea"/>
                          <a:ea typeface="+mn-ea"/>
                        </a:rPr>
                        <a:t>と</a:t>
                      </a:r>
                      <a:r>
                        <a:rPr kumimoji="1" lang="en-US" altLang="ja-JP" sz="1400" b="1" dirty="0">
                          <a:latin typeface="+mn-ea"/>
                          <a:ea typeface="+mn-ea"/>
                        </a:rPr>
                        <a:t>ΔZ</a:t>
                      </a:r>
                      <a:r>
                        <a:rPr kumimoji="1" lang="ja-JP" altLang="en-US" sz="1400" b="1" dirty="0">
                          <a:latin typeface="+mn-ea"/>
                          <a:ea typeface="+mn-ea"/>
                        </a:rPr>
                        <a:t>を維持。</a:t>
                      </a:r>
                    </a:p>
                  </a:txBody>
                  <a:tcPr/>
                </a:tc>
                <a:extLst>
                  <a:ext uri="{0D108BD9-81ED-4DB2-BD59-A6C34878D82A}">
                    <a16:rowId xmlns:a16="http://schemas.microsoft.com/office/drawing/2014/main" val="3927742037"/>
                  </a:ext>
                </a:extLst>
              </a:tr>
              <a:tr h="370840">
                <a:tc>
                  <a:txBody>
                    <a:bodyPr/>
                    <a:lstStyle/>
                    <a:p>
                      <a:r>
                        <a:rPr kumimoji="1" lang="ja-JP" altLang="en-US" sz="1400" b="1" dirty="0">
                          <a:latin typeface="+mn-ea"/>
                          <a:ea typeface="+mn-ea"/>
                        </a:rPr>
                        <a:t>要素技術</a:t>
                      </a:r>
                    </a:p>
                  </a:txBody>
                  <a:tcPr/>
                </a:tc>
                <a:tc>
                  <a:txBody>
                    <a:bodyPr/>
                    <a:lstStyle/>
                    <a:p>
                      <a:r>
                        <a:rPr kumimoji="1" lang="ja-JP" altLang="en-US" sz="1400" b="1" dirty="0">
                          <a:latin typeface="+mn-ea"/>
                          <a:ea typeface="+mn-ea"/>
                        </a:rPr>
                        <a:t>細ピッチ民生検出器搭載化、</a:t>
                      </a:r>
                      <a:endParaRPr kumimoji="1" lang="en-US" altLang="ja-JP" sz="1400" b="1" dirty="0">
                        <a:latin typeface="+mn-ea"/>
                        <a:ea typeface="+mn-ea"/>
                      </a:endParaRPr>
                    </a:p>
                    <a:p>
                      <a:r>
                        <a:rPr kumimoji="1" lang="ja-JP" altLang="en-US" sz="1400" b="1" dirty="0">
                          <a:latin typeface="+mn-ea"/>
                          <a:ea typeface="+mn-ea"/>
                        </a:rPr>
                        <a:t>ダウンリンクレート高速化</a:t>
                      </a:r>
                    </a:p>
                  </a:txBody>
                  <a:tcPr/>
                </a:tc>
                <a:tc>
                  <a:txBody>
                    <a:bodyPr/>
                    <a:lstStyle/>
                    <a:p>
                      <a:r>
                        <a:rPr kumimoji="1" lang="en-US" altLang="ja-JP" sz="1400" b="1" dirty="0">
                          <a:latin typeface="+mn-ea"/>
                          <a:ea typeface="+mn-ea"/>
                        </a:rPr>
                        <a:t>HEMT</a:t>
                      </a:r>
                      <a:r>
                        <a:rPr kumimoji="1" lang="ja-JP" altLang="en-US" sz="1400" b="1" dirty="0">
                          <a:latin typeface="+mn-ea"/>
                          <a:ea typeface="+mn-ea"/>
                        </a:rPr>
                        <a:t>採用によるプリアンプ</a:t>
                      </a:r>
                      <a:endParaRPr kumimoji="1" lang="en-US" altLang="ja-JP" sz="1400" b="1" dirty="0">
                        <a:latin typeface="+mn-ea"/>
                        <a:ea typeface="+mn-ea"/>
                      </a:endParaRPr>
                    </a:p>
                    <a:p>
                      <a:r>
                        <a:rPr kumimoji="1" lang="ja-JP" altLang="en-US" sz="1400" b="1" dirty="0">
                          <a:latin typeface="+mn-ea"/>
                          <a:ea typeface="+mn-ea"/>
                        </a:rPr>
                        <a:t>低雑音化</a:t>
                      </a:r>
                    </a:p>
                  </a:txBody>
                  <a:tcPr/>
                </a:tc>
                <a:tc>
                  <a:txBody>
                    <a:bodyPr/>
                    <a:lstStyle/>
                    <a:p>
                      <a:r>
                        <a:rPr kumimoji="1" lang="ja-JP" altLang="en-US" sz="1400" b="1" dirty="0">
                          <a:latin typeface="+mn-ea"/>
                          <a:ea typeface="+mn-ea"/>
                        </a:rPr>
                        <a:t>展開メッシュアンテナ、</a:t>
                      </a:r>
                      <a:endParaRPr kumimoji="1" lang="en-US" altLang="ja-JP" sz="1400" b="1" dirty="0">
                        <a:latin typeface="+mn-ea"/>
                        <a:ea typeface="+mn-ea"/>
                      </a:endParaRPr>
                    </a:p>
                    <a:p>
                      <a:r>
                        <a:rPr kumimoji="1" lang="ja-JP" altLang="en-US" sz="1400" b="1" dirty="0">
                          <a:latin typeface="+mn-ea"/>
                          <a:ea typeface="+mn-ea"/>
                        </a:rPr>
                        <a:t>パルス圧縮技術の応用</a:t>
                      </a:r>
                    </a:p>
                  </a:txBody>
                  <a:tcPr/>
                </a:tc>
                <a:extLst>
                  <a:ext uri="{0D108BD9-81ED-4DB2-BD59-A6C34878D82A}">
                    <a16:rowId xmlns:a16="http://schemas.microsoft.com/office/drawing/2014/main" val="2337567905"/>
                  </a:ext>
                </a:extLst>
              </a:tr>
              <a:tr h="370840">
                <a:tc>
                  <a:txBody>
                    <a:bodyPr/>
                    <a:lstStyle/>
                    <a:p>
                      <a:r>
                        <a:rPr kumimoji="1" lang="ja-JP" altLang="en-US" sz="1400" b="1" dirty="0">
                          <a:latin typeface="+mn-ea"/>
                          <a:ea typeface="+mn-ea"/>
                        </a:rPr>
                        <a:t>センサ性能</a:t>
                      </a:r>
                    </a:p>
                  </a:txBody>
                  <a:tcPr/>
                </a:tc>
                <a:tc>
                  <a:txBody>
                    <a:bodyPr/>
                    <a:lstStyle/>
                    <a:p>
                      <a:r>
                        <a:rPr kumimoji="1" lang="ja-JP" altLang="en-US" sz="1400" b="1" dirty="0">
                          <a:latin typeface="+mn-ea"/>
                          <a:ea typeface="+mn-ea"/>
                        </a:rPr>
                        <a:t>重視：時間分解能</a:t>
                      </a:r>
                      <a:endParaRPr kumimoji="1" lang="en-US" altLang="ja-JP" sz="1400" b="1" dirty="0">
                        <a:latin typeface="+mn-ea"/>
                        <a:ea typeface="+mn-ea"/>
                      </a:endParaRPr>
                    </a:p>
                    <a:p>
                      <a:r>
                        <a:rPr kumimoji="1" lang="ja-JP" altLang="en-US" sz="1400" b="1" dirty="0">
                          <a:latin typeface="+mn-ea"/>
                          <a:ea typeface="+mn-ea"/>
                        </a:rPr>
                        <a:t>　　　</a:t>
                      </a:r>
                      <a:r>
                        <a:rPr kumimoji="1" lang="en-US" altLang="ja-JP" sz="1400" b="1" dirty="0">
                          <a:latin typeface="+mn-ea"/>
                          <a:ea typeface="+mn-ea"/>
                        </a:rPr>
                        <a:t>(</a:t>
                      </a:r>
                      <a:r>
                        <a:rPr kumimoji="1" lang="ja-JP" altLang="en-US" sz="1400" b="1" dirty="0">
                          <a:latin typeface="+mn-ea"/>
                          <a:ea typeface="+mn-ea"/>
                        </a:rPr>
                        <a:t>多数機観測前提）</a:t>
                      </a:r>
                      <a:endParaRPr kumimoji="1" lang="en-US" altLang="ja-JP" sz="1400" b="1" dirty="0">
                        <a:latin typeface="+mn-ea"/>
                        <a:ea typeface="+mn-ea"/>
                      </a:endParaRPr>
                    </a:p>
                    <a:p>
                      <a:r>
                        <a:rPr kumimoji="1" lang="ja-JP" altLang="en-US" sz="1400" b="1" dirty="0">
                          <a:latin typeface="+mn-ea"/>
                          <a:ea typeface="+mn-ea"/>
                        </a:rPr>
                        <a:t>維持：</a:t>
                      </a:r>
                      <a:r>
                        <a:rPr kumimoji="1" lang="en-US" altLang="ja-JP" sz="1400" b="1" dirty="0">
                          <a:latin typeface="+mn-ea"/>
                          <a:ea typeface="+mn-ea"/>
                        </a:rPr>
                        <a:t>SNR</a:t>
                      </a:r>
                      <a:r>
                        <a:rPr kumimoji="1" lang="ja-JP" altLang="en-US" sz="1400" b="1" dirty="0">
                          <a:latin typeface="+mn-ea"/>
                          <a:ea typeface="+mn-ea"/>
                        </a:rPr>
                        <a:t>、刈幅</a:t>
                      </a:r>
                      <a:endParaRPr kumimoji="1" lang="en-US" altLang="ja-JP" sz="1400" b="1" dirty="0">
                        <a:latin typeface="+mn-ea"/>
                        <a:ea typeface="+mn-ea"/>
                      </a:endParaRPr>
                    </a:p>
                    <a:p>
                      <a:r>
                        <a:rPr kumimoji="1" lang="ja-JP" altLang="en-US" sz="1400" b="1" dirty="0">
                          <a:solidFill>
                            <a:srgbClr val="FF0000"/>
                          </a:solidFill>
                          <a:latin typeface="+mn-ea"/>
                          <a:ea typeface="+mn-ea"/>
                        </a:rPr>
                        <a:t>許容</a:t>
                      </a:r>
                      <a:r>
                        <a:rPr kumimoji="1" lang="ja-JP" altLang="en-US" sz="1400" b="1" dirty="0">
                          <a:latin typeface="+mn-ea"/>
                          <a:ea typeface="+mn-ea"/>
                        </a:rPr>
                        <a:t>：波長域</a:t>
                      </a:r>
                      <a:r>
                        <a:rPr kumimoji="1" lang="en-US" altLang="ja-JP" sz="1400" b="1" dirty="0">
                          <a:latin typeface="+mn-ea"/>
                          <a:ea typeface="+mn-ea"/>
                        </a:rPr>
                        <a:t>(PAN</a:t>
                      </a:r>
                      <a:r>
                        <a:rPr kumimoji="1" lang="ja-JP" altLang="en-US" sz="1400" b="1" dirty="0">
                          <a:latin typeface="+mn-ea"/>
                          <a:ea typeface="+mn-ea"/>
                        </a:rPr>
                        <a:t>無）</a:t>
                      </a:r>
                      <a:endParaRPr kumimoji="1" lang="en-US" altLang="ja-JP" sz="1400" b="1" dirty="0">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dirty="0">
                          <a:latin typeface="+mn-ea"/>
                          <a:ea typeface="+mn-ea"/>
                        </a:rPr>
                        <a:t>　　　空間分解能低下</a:t>
                      </a:r>
                      <a:endParaRPr kumimoji="1" lang="en-US" altLang="ja-JP" sz="1400" b="1" dirty="0">
                        <a:latin typeface="+mn-ea"/>
                        <a:ea typeface="+mn-ea"/>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dirty="0">
                          <a:latin typeface="+mn-ea"/>
                          <a:ea typeface="+mn-ea"/>
                        </a:rPr>
                        <a:t>重視：</a:t>
                      </a:r>
                      <a:r>
                        <a:rPr kumimoji="1" lang="en-US" altLang="ja-JP" sz="1400" b="1" dirty="0">
                          <a:latin typeface="+mn-ea"/>
                          <a:ea typeface="+mn-ea"/>
                        </a:rPr>
                        <a:t>N/A</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dirty="0">
                          <a:latin typeface="+mn-ea"/>
                          <a:ea typeface="+mn-ea"/>
                        </a:rPr>
                        <a:t>維持：空間分解能、</a:t>
                      </a:r>
                      <a:endParaRPr kumimoji="1" lang="en-US" altLang="ja-JP" sz="1400" b="1" dirty="0">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dirty="0">
                          <a:latin typeface="+mn-ea"/>
                          <a:ea typeface="+mn-ea"/>
                        </a:rPr>
                        <a:t>　　　</a:t>
                      </a:r>
                      <a:r>
                        <a:rPr kumimoji="1" lang="en-US" altLang="ja-JP" sz="1400" b="1" dirty="0">
                          <a:latin typeface="+mn-ea"/>
                          <a:ea typeface="+mn-ea"/>
                        </a:rPr>
                        <a:t>NEΔT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FF0000"/>
                          </a:solidFill>
                          <a:latin typeface="+mn-ea"/>
                          <a:ea typeface="+mn-ea"/>
                        </a:rPr>
                        <a:t>許容</a:t>
                      </a:r>
                      <a:r>
                        <a:rPr kumimoji="1" lang="ja-JP" altLang="en-US" sz="1400" b="1" dirty="0">
                          <a:latin typeface="+mn-ea"/>
                          <a:ea typeface="+mn-ea"/>
                        </a:rPr>
                        <a:t>：刈幅低下</a:t>
                      </a:r>
                      <a:endParaRPr kumimoji="1" lang="en-US" altLang="ja-JP" sz="1400" b="1" dirty="0">
                        <a:latin typeface="+mn-ea"/>
                        <a:ea typeface="+mn-ea"/>
                      </a:endParaRPr>
                    </a:p>
                    <a:p>
                      <a:endParaRPr kumimoji="1" lang="ja-JP" altLang="en-US" sz="1400" b="1" dirty="0">
                        <a:latin typeface="+mn-ea"/>
                        <a:ea typeface="+mn-ea"/>
                      </a:endParaRPr>
                    </a:p>
                  </a:txBody>
                  <a:tcPr/>
                </a:tc>
                <a:tc>
                  <a:txBody>
                    <a:bodyPr/>
                    <a:lstStyle/>
                    <a:p>
                      <a:r>
                        <a:rPr kumimoji="1" lang="ja-JP" altLang="en-US" sz="1400" b="1" dirty="0">
                          <a:latin typeface="+mn-ea"/>
                          <a:ea typeface="+mn-ea"/>
                        </a:rPr>
                        <a:t>重視：</a:t>
                      </a:r>
                      <a:r>
                        <a:rPr kumimoji="1" lang="en-US" altLang="ja-JP" sz="1400" b="1" dirty="0">
                          <a:latin typeface="+mn-ea"/>
                          <a:ea typeface="+mn-ea"/>
                        </a:rPr>
                        <a:t>N/A</a:t>
                      </a:r>
                    </a:p>
                    <a:p>
                      <a:r>
                        <a:rPr kumimoji="1" lang="ja-JP" altLang="en-US" sz="1400" b="1" dirty="0">
                          <a:latin typeface="+mn-ea"/>
                          <a:ea typeface="+mn-ea"/>
                        </a:rPr>
                        <a:t>維持：空間・鉛直分解能、</a:t>
                      </a:r>
                      <a:endParaRPr kumimoji="1" lang="en-US" altLang="ja-JP" sz="1400" b="1" dirty="0">
                        <a:latin typeface="+mn-ea"/>
                        <a:ea typeface="+mn-ea"/>
                      </a:endParaRPr>
                    </a:p>
                    <a:p>
                      <a:r>
                        <a:rPr kumimoji="1" lang="ja-JP" altLang="en-US" sz="1400" b="1" dirty="0">
                          <a:latin typeface="+mn-ea"/>
                          <a:ea typeface="+mn-ea"/>
                        </a:rPr>
                        <a:t>　　　最小散乱率</a:t>
                      </a:r>
                      <a:r>
                        <a:rPr kumimoji="1" lang="en-US" altLang="ja-JP" sz="1400" b="1" dirty="0">
                          <a:latin typeface="+mn-ea"/>
                          <a:ea typeface="+mn-ea"/>
                        </a:rPr>
                        <a:t>(Ze)</a:t>
                      </a:r>
                    </a:p>
                    <a:p>
                      <a:r>
                        <a:rPr kumimoji="1" lang="ja-JP" altLang="en-US" sz="1400" b="1" dirty="0">
                          <a:solidFill>
                            <a:srgbClr val="FF0000"/>
                          </a:solidFill>
                          <a:latin typeface="+mn-ea"/>
                          <a:ea typeface="+mn-ea"/>
                        </a:rPr>
                        <a:t>許容</a:t>
                      </a:r>
                      <a:r>
                        <a:rPr kumimoji="1" lang="ja-JP" altLang="en-US" sz="1400" b="1" dirty="0">
                          <a:latin typeface="+mn-ea"/>
                          <a:ea typeface="+mn-ea"/>
                        </a:rPr>
                        <a:t>：周波数域</a:t>
                      </a:r>
                      <a:r>
                        <a:rPr kumimoji="1" lang="en-US" altLang="ja-JP" sz="1400" b="1" dirty="0">
                          <a:latin typeface="+mn-ea"/>
                          <a:ea typeface="+mn-ea"/>
                        </a:rPr>
                        <a:t>(Ka</a:t>
                      </a:r>
                      <a:r>
                        <a:rPr kumimoji="1" lang="ja-JP" altLang="en-US" sz="1400" b="1" dirty="0">
                          <a:latin typeface="+mn-ea"/>
                          <a:ea typeface="+mn-ea"/>
                        </a:rPr>
                        <a:t>帯のみ</a:t>
                      </a:r>
                      <a:r>
                        <a:rPr kumimoji="1" lang="en-US" altLang="ja-JP" sz="1400" b="1" dirty="0">
                          <a:latin typeface="+mn-ea"/>
                          <a:ea typeface="+mn-ea"/>
                        </a:rPr>
                        <a:t>)</a:t>
                      </a:r>
                    </a:p>
                    <a:p>
                      <a:r>
                        <a:rPr kumimoji="1" lang="ja-JP" altLang="en-US" sz="1400" b="1" dirty="0">
                          <a:latin typeface="+mn-ea"/>
                          <a:ea typeface="+mn-ea"/>
                        </a:rPr>
                        <a:t>　　　刈幅</a:t>
                      </a:r>
                      <a:r>
                        <a:rPr kumimoji="1" lang="en-US" altLang="ja-JP" sz="1400" b="1" dirty="0">
                          <a:latin typeface="+mn-ea"/>
                          <a:ea typeface="+mn-ea"/>
                        </a:rPr>
                        <a:t>(</a:t>
                      </a:r>
                      <a:r>
                        <a:rPr kumimoji="1" lang="ja-JP" altLang="en-US" sz="1400" b="1" dirty="0">
                          <a:latin typeface="+mn-ea"/>
                          <a:ea typeface="+mn-ea"/>
                        </a:rPr>
                        <a:t>直下のみ</a:t>
                      </a:r>
                      <a:r>
                        <a:rPr kumimoji="1" lang="en-US" altLang="ja-JP" sz="1400" b="1" dirty="0">
                          <a:latin typeface="+mn-ea"/>
                          <a:ea typeface="+mn-ea"/>
                        </a:rPr>
                        <a:t>)</a:t>
                      </a:r>
                      <a:endParaRPr kumimoji="1" lang="ja-JP" altLang="en-US" sz="1400" b="1" dirty="0">
                        <a:latin typeface="+mn-ea"/>
                        <a:ea typeface="+mn-ea"/>
                      </a:endParaRPr>
                    </a:p>
                  </a:txBody>
                  <a:tcPr/>
                </a:tc>
                <a:extLst>
                  <a:ext uri="{0D108BD9-81ED-4DB2-BD59-A6C34878D82A}">
                    <a16:rowId xmlns:a16="http://schemas.microsoft.com/office/drawing/2014/main" val="1033937172"/>
                  </a:ext>
                </a:extLst>
              </a:tr>
            </a:tbl>
          </a:graphicData>
        </a:graphic>
      </p:graphicFrame>
      <p:cxnSp>
        <p:nvCxnSpPr>
          <p:cNvPr id="3" name="直線矢印コネクタ 2">
            <a:extLst>
              <a:ext uri="{FF2B5EF4-FFF2-40B4-BE49-F238E27FC236}">
                <a16:creationId xmlns:a16="http://schemas.microsoft.com/office/drawing/2014/main" id="{2DFB02EE-4161-4647-B5E9-6C982B732638}"/>
              </a:ext>
            </a:extLst>
          </p:cNvPr>
          <p:cNvCxnSpPr>
            <a:cxnSpLocks/>
          </p:cNvCxnSpPr>
          <p:nvPr/>
        </p:nvCxnSpPr>
        <p:spPr>
          <a:xfrm>
            <a:off x="2621701" y="4724400"/>
            <a:ext cx="314539" cy="0"/>
          </a:xfrm>
          <a:prstGeom prst="straightConnector1">
            <a:avLst/>
          </a:prstGeom>
          <a:ln w="15875">
            <a:prstDash val="dash"/>
            <a:tailEnd type="non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3A4433CD-EB5B-4626-804B-2D28B970F09C}"/>
              </a:ext>
            </a:extLst>
          </p:cNvPr>
          <p:cNvSpPr txBox="1"/>
          <p:nvPr/>
        </p:nvSpPr>
        <p:spPr>
          <a:xfrm>
            <a:off x="2865120" y="4615745"/>
            <a:ext cx="889987" cy="261610"/>
          </a:xfrm>
          <a:prstGeom prst="rect">
            <a:avLst/>
          </a:prstGeom>
          <a:noFill/>
        </p:spPr>
        <p:txBody>
          <a:bodyPr wrap="none" rtlCol="0">
            <a:spAutoFit/>
          </a:bodyPr>
          <a:lstStyle/>
          <a:p>
            <a:r>
              <a:rPr kumimoji="1" lang="ja-JP" altLang="en-US" sz="1100" dirty="0">
                <a:solidFill>
                  <a:schemeClr val="accent1">
                    <a:lumMod val="75000"/>
                  </a:schemeClr>
                </a:solidFill>
              </a:rPr>
              <a:t>多数機観測</a:t>
            </a:r>
          </a:p>
        </p:txBody>
      </p:sp>
    </p:spTree>
    <p:extLst>
      <p:ext uri="{BB962C8B-B14F-4D97-AF65-F5344CB8AC3E}">
        <p14:creationId xmlns:p14="http://schemas.microsoft.com/office/powerpoint/2010/main" val="3388465485"/>
      </p:ext>
    </p:extLst>
  </p:cSld>
  <p:clrMapOvr>
    <a:masterClrMapping/>
  </p:clrMapOvr>
</p:sld>
</file>

<file path=ppt/theme/theme1.xml><?xml version="1.0" encoding="utf-8"?>
<a:theme xmlns:a="http://schemas.openxmlformats.org/drawingml/2006/main" name="Office テーマ">
  <a:themeElements>
    <a:clrScheme name="ユーザー定義 8">
      <a:dk1>
        <a:srgbClr val="4D4D4D"/>
      </a:dk1>
      <a:lt1>
        <a:srgbClr val="F8F8F8"/>
      </a:lt1>
      <a:dk2>
        <a:srgbClr val="7F7F7F"/>
      </a:dk2>
      <a:lt2>
        <a:srgbClr val="B2B2B2"/>
      </a:lt2>
      <a:accent1>
        <a:srgbClr val="2E5B96"/>
      </a:accent1>
      <a:accent2>
        <a:srgbClr val="C03936"/>
      </a:accent2>
      <a:accent3>
        <a:srgbClr val="ED7D31"/>
      </a:accent3>
      <a:accent4>
        <a:srgbClr val="3E9288"/>
      </a:accent4>
      <a:accent5>
        <a:srgbClr val="4747C1"/>
      </a:accent5>
      <a:accent6>
        <a:srgbClr val="70AD47"/>
      </a:accent6>
      <a:hlink>
        <a:srgbClr val="0563C1"/>
      </a:hlink>
      <a:folHlink>
        <a:srgbClr val="954F72"/>
      </a:folHlink>
    </a:clrScheme>
    <a:fontScheme name="ユーザー定義 2">
      <a:majorFont>
        <a:latin typeface="Segoe UI"/>
        <a:ea typeface="游ゴシック Medium"/>
        <a:cs typeface=""/>
      </a:majorFont>
      <a:minorFont>
        <a:latin typeface="Segoe UI"/>
        <a:ea typeface="游ゴシック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研究発表用テンプレート2018版.potx" id="{A469081F-64EF-4CF6-91D3-5B6940AC2E8C}" vid="{E103DA89-B06B-4F94-A5A3-B576187FA3F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23774F2162240468EE0D240EBB0A99F" ma:contentTypeVersion="7" ma:contentTypeDescription="新しいドキュメントを作成します。" ma:contentTypeScope="" ma:versionID="c0e6d7958ebfb1afdf66de3c81f612aa">
  <xsd:schema xmlns:xsd="http://www.w3.org/2001/XMLSchema" xmlns:xs="http://www.w3.org/2001/XMLSchema" xmlns:p="http://schemas.microsoft.com/office/2006/metadata/properties" xmlns:ns2="0ee932dc-2e11-4cde-b3a6-272f30dce50d" targetNamespace="http://schemas.microsoft.com/office/2006/metadata/properties" ma:root="true" ma:fieldsID="1cfad4c921093cfdd107b8fb3ae2ad8c" ns2:_="">
    <xsd:import namespace="0ee932dc-2e11-4cde-b3a6-272f30dce5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932dc-2e11-4cde-b3a6-272f30dce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819A2E-484D-4545-B21C-BBD8885C7101}"/>
</file>

<file path=customXml/itemProps2.xml><?xml version="1.0" encoding="utf-8"?>
<ds:datastoreItem xmlns:ds="http://schemas.openxmlformats.org/officeDocument/2006/customXml" ds:itemID="{C5778E07-F879-4BB9-BEBF-2B09848CF38A}"/>
</file>

<file path=customXml/itemProps3.xml><?xml version="1.0" encoding="utf-8"?>
<ds:datastoreItem xmlns:ds="http://schemas.openxmlformats.org/officeDocument/2006/customXml" ds:itemID="{A5A1F80F-5913-439F-A206-4F82C01D5F03}"/>
</file>

<file path=docProps/app.xml><?xml version="1.0" encoding="utf-8"?>
<Properties xmlns="http://schemas.openxmlformats.org/officeDocument/2006/extended-properties" xmlns:vt="http://schemas.openxmlformats.org/officeDocument/2006/docPropsVTypes">
  <Template/>
  <TotalTime>0</TotalTime>
  <Words>1709</Words>
  <Application>Microsoft Office PowerPoint</Application>
  <PresentationFormat>画面に合わせる (4:3)</PresentationFormat>
  <Paragraphs>456</Paragraphs>
  <Slides>12</Slides>
  <Notes>12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20" baseType="lpstr">
      <vt:lpstr>Meiryo UI</vt:lpstr>
      <vt:lpstr>游ゴシック</vt:lpstr>
      <vt:lpstr>游ゴシック Medium</vt:lpstr>
      <vt:lpstr>Arial</vt:lpstr>
      <vt:lpstr>Segoe UI</vt:lpstr>
      <vt:lpstr>Wingdings</vt:lpstr>
      <vt:lpstr>Office テーマ</vt:lpstr>
      <vt:lpstr>ビットマップ イメージ</vt:lpstr>
      <vt:lpstr>PowerPoint プレゼンテーション</vt:lpstr>
      <vt:lpstr>リソース制約下で相応の品質のデータを多数機により高時間分解能で取得すること</vt:lpstr>
      <vt:lpstr>⇒超小型衛星搭載センサ検討に応用</vt:lpstr>
      <vt:lpstr>⇒黒枠センサを対象に設計を検証。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システムシミュレーションに基づき超小型衛星搭載地球観測センサの実現性を検証した。得られたビジョンを以下に示す。</vt:lpstr>
      <vt:lpstr>基幹衛星による地球観測と共存し補完する超小型衛星の実現のために以下をお願いしたい。</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2022-01-16T12:44:51Z</dcterms:created>
  <dcterms:modified xsi:type="dcterms:W3CDTF">2022-01-16T12:45:34Z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0x010100023774F2162240468EE0D240EBB0A99F</vt:lpwstr>
  </property>
</Properties>
</file>