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0" r:id="rId3"/>
    <p:sldId id="287" r:id="rId4"/>
    <p:sldId id="290" r:id="rId5"/>
    <p:sldId id="311" r:id="rId6"/>
    <p:sldId id="338" r:id="rId7"/>
    <p:sldId id="337" r:id="rId8"/>
    <p:sldId id="260" r:id="rId9"/>
    <p:sldId id="262" r:id="rId10"/>
    <p:sldId id="339" r:id="rId11"/>
    <p:sldId id="259" r:id="rId12"/>
    <p:sldId id="34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3" autoAdjust="0"/>
    <p:restoredTop sz="94660"/>
  </p:normalViewPr>
  <p:slideViewPr>
    <p:cSldViewPr snapToGrid="0">
      <p:cViewPr varScale="1">
        <p:scale>
          <a:sx n="76" d="100"/>
          <a:sy n="76" d="100"/>
        </p:scale>
        <p:origin x="3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726F6-E2DA-45B7-8464-CEA93816CF7A}" type="datetimeFigureOut">
              <a:rPr kumimoji="1" lang="ja-JP" altLang="en-US" smtClean="0"/>
              <a:t>2022/1/29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4AC44-8067-483C-88E1-4B516F18AF09}" type="slidenum">
              <a:rPr kumimoji="1" lang="ja-JP" altLang="en-US" smtClean="0"/>
              <a:t>‹#›</a:t>
            </a:fld>
            <a:endParaRPr kumimoji="1" lang="ja-JP" altLang="en-US"/>
          </a:p>
        </p:txBody>
      </p:sp>
    </p:spTree>
    <p:extLst>
      <p:ext uri="{BB962C8B-B14F-4D97-AF65-F5344CB8AC3E}">
        <p14:creationId xmlns:p14="http://schemas.microsoft.com/office/powerpoint/2010/main" val="5796229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中島</a:t>
            </a:r>
            <a:r>
              <a:rPr kumimoji="1" lang="en-US" altLang="ja-JP" dirty="0"/>
              <a:t>PB</a:t>
            </a:r>
          </a:p>
          <a:p>
            <a:r>
              <a:rPr kumimoji="1" lang="ja-JP" altLang="en-US" dirty="0"/>
              <a:t>防災科学研究所　林理事長</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6C76959-D1B8-442A-BBD6-EC3849765DA7}" type="slidenum">
              <a:rPr lang="ja-JP" altLang="en-US" smtClean="0"/>
              <a:pPr>
                <a:defRPr/>
              </a:pPr>
              <a:t>3</a:t>
            </a:fld>
            <a:endParaRPr lang="ja-JP" altLang="en-US"/>
          </a:p>
        </p:txBody>
      </p:sp>
    </p:spTree>
    <p:extLst>
      <p:ext uri="{BB962C8B-B14F-4D97-AF65-F5344CB8AC3E}">
        <p14:creationId xmlns:p14="http://schemas.microsoft.com/office/powerpoint/2010/main" val="75315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6C76959-D1B8-442A-BBD6-EC3849765DA7}" type="slidenum">
              <a:rPr lang="ja-JP" altLang="en-US" smtClean="0"/>
              <a:pPr>
                <a:defRPr/>
              </a:pPr>
              <a:t>5</a:t>
            </a:fld>
            <a:endParaRPr lang="ja-JP" altLang="en-US"/>
          </a:p>
        </p:txBody>
      </p:sp>
    </p:spTree>
    <p:extLst>
      <p:ext uri="{BB962C8B-B14F-4D97-AF65-F5344CB8AC3E}">
        <p14:creationId xmlns:p14="http://schemas.microsoft.com/office/powerpoint/2010/main" val="418360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324865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261272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326453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130198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7726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91383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328078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343889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186764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76652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6346A5-B9FE-4764-8FAB-881743483260}" type="datetimeFigureOut">
              <a:rPr kumimoji="1" lang="ja-JP" altLang="en-US" smtClean="0"/>
              <a:t>2022/1/29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49822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346A5-B9FE-4764-8FAB-881743483260}" type="datetimeFigureOut">
              <a:rPr kumimoji="1" lang="ja-JP" altLang="en-US" smtClean="0"/>
              <a:t>2022/1/29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FB662-43E0-4D15-A5AD-4FBD2054F50C}" type="slidenum">
              <a:rPr kumimoji="1" lang="ja-JP" altLang="en-US" smtClean="0"/>
              <a:t>‹#›</a:t>
            </a:fld>
            <a:endParaRPr kumimoji="1" lang="ja-JP" altLang="en-US"/>
          </a:p>
        </p:txBody>
      </p:sp>
    </p:spTree>
    <p:extLst>
      <p:ext uri="{BB962C8B-B14F-4D97-AF65-F5344CB8AC3E}">
        <p14:creationId xmlns:p14="http://schemas.microsoft.com/office/powerpoint/2010/main" val="330010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jpeg"/><Relationship Id="rId5" Type="http://schemas.microsoft.com/office/2007/relationships/hdphoto" Target="../media/hdphoto2.wdp"/><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jpeg"/><Relationship Id="rId5" Type="http://schemas.microsoft.com/office/2007/relationships/hdphoto" Target="../media/hdphoto2.wdp"/><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B3CFD46-EAC7-4ABB-97F0-24EDE278B430}"/>
              </a:ext>
            </a:extLst>
          </p:cNvPr>
          <p:cNvSpPr txBox="1"/>
          <p:nvPr/>
        </p:nvSpPr>
        <p:spPr>
          <a:xfrm>
            <a:off x="1574800" y="741681"/>
            <a:ext cx="6553200" cy="707886"/>
          </a:xfrm>
          <a:prstGeom prst="rect">
            <a:avLst/>
          </a:prstGeom>
          <a:noFill/>
        </p:spPr>
        <p:txBody>
          <a:bodyPr wrap="square" rtlCol="0">
            <a:spAutoFit/>
          </a:bodyPr>
          <a:lstStyle/>
          <a:p>
            <a:r>
              <a:rPr kumimoji="1" lang="ja-JP" altLang="en-US" sz="4000" dirty="0"/>
              <a:t>小型</a:t>
            </a:r>
            <a:r>
              <a:rPr kumimoji="1" lang="en-US" altLang="ja-JP" sz="4000" dirty="0"/>
              <a:t>SAR</a:t>
            </a:r>
            <a:r>
              <a:rPr kumimoji="1" lang="ja-JP" altLang="en-US" sz="4000" dirty="0"/>
              <a:t>衛星の今後の進化</a:t>
            </a:r>
          </a:p>
        </p:txBody>
      </p:sp>
      <p:sp>
        <p:nvSpPr>
          <p:cNvPr id="4" name="テキスト ボックス 3">
            <a:extLst>
              <a:ext uri="{FF2B5EF4-FFF2-40B4-BE49-F238E27FC236}">
                <a16:creationId xmlns:a16="http://schemas.microsoft.com/office/drawing/2014/main" id="{E139194F-37F2-4680-BEDB-5D93810355AD}"/>
              </a:ext>
            </a:extLst>
          </p:cNvPr>
          <p:cNvSpPr txBox="1"/>
          <p:nvPr/>
        </p:nvSpPr>
        <p:spPr>
          <a:xfrm>
            <a:off x="4978400" y="106681"/>
            <a:ext cx="4292600" cy="369332"/>
          </a:xfrm>
          <a:prstGeom prst="rect">
            <a:avLst/>
          </a:prstGeom>
          <a:noFill/>
        </p:spPr>
        <p:txBody>
          <a:bodyPr wrap="square" rtlCol="0">
            <a:spAutoFit/>
          </a:bodyPr>
          <a:lstStyle/>
          <a:p>
            <a:r>
              <a:rPr kumimoji="1" lang="ja-JP" altLang="en-US" dirty="0"/>
              <a:t>超小型衛星利用シンポジウム</a:t>
            </a:r>
            <a:r>
              <a:rPr kumimoji="1" lang="en-US" altLang="ja-JP" dirty="0"/>
              <a:t>20220218</a:t>
            </a:r>
            <a:endParaRPr kumimoji="1" lang="ja-JP" altLang="en-US" dirty="0"/>
          </a:p>
        </p:txBody>
      </p:sp>
      <p:sp>
        <p:nvSpPr>
          <p:cNvPr id="5" name="テキスト ボックス 4">
            <a:extLst>
              <a:ext uri="{FF2B5EF4-FFF2-40B4-BE49-F238E27FC236}">
                <a16:creationId xmlns:a16="http://schemas.microsoft.com/office/drawing/2014/main" id="{3B40CC75-B2F9-4CD4-9925-1C28E6271316}"/>
              </a:ext>
            </a:extLst>
          </p:cNvPr>
          <p:cNvSpPr txBox="1"/>
          <p:nvPr/>
        </p:nvSpPr>
        <p:spPr>
          <a:xfrm>
            <a:off x="1518465" y="4922923"/>
            <a:ext cx="6553200" cy="1200329"/>
          </a:xfrm>
          <a:prstGeom prst="rect">
            <a:avLst/>
          </a:prstGeom>
          <a:noFill/>
        </p:spPr>
        <p:txBody>
          <a:bodyPr wrap="square" rtlCol="0">
            <a:spAutoFit/>
          </a:bodyPr>
          <a:lstStyle/>
          <a:p>
            <a:r>
              <a:rPr kumimoji="1" lang="ja-JP" altLang="en-US" sz="2400" dirty="0"/>
              <a:t>早稲田大学　齋藤宏文、石村康生</a:t>
            </a:r>
            <a:endParaRPr kumimoji="1" lang="en-US" altLang="ja-JP" sz="2400" dirty="0"/>
          </a:p>
          <a:p>
            <a:r>
              <a:rPr kumimoji="1" lang="ja-JP" altLang="en-US" sz="2400" dirty="0"/>
              <a:t>宇宙研　　　田中孝治</a:t>
            </a:r>
            <a:endParaRPr kumimoji="1" lang="en-US" altLang="ja-JP" sz="2400" dirty="0"/>
          </a:p>
          <a:p>
            <a:r>
              <a:rPr kumimoji="1" lang="ja-JP" altLang="en-US" sz="2400" dirty="0"/>
              <a:t>東工大　　　広川二郎、戸村崇</a:t>
            </a:r>
            <a:endParaRPr kumimoji="1" lang="en-US" altLang="ja-JP" sz="2400" dirty="0"/>
          </a:p>
        </p:txBody>
      </p:sp>
      <p:grpSp>
        <p:nvGrpSpPr>
          <p:cNvPr id="6" name="グループ化 5">
            <a:extLst>
              <a:ext uri="{FF2B5EF4-FFF2-40B4-BE49-F238E27FC236}">
                <a16:creationId xmlns:a16="http://schemas.microsoft.com/office/drawing/2014/main" id="{E1FE9060-C095-41F0-BD7E-9D4D7F0C84A6}"/>
              </a:ext>
            </a:extLst>
          </p:cNvPr>
          <p:cNvGrpSpPr/>
          <p:nvPr/>
        </p:nvGrpSpPr>
        <p:grpSpPr>
          <a:xfrm>
            <a:off x="1518465" y="2730010"/>
            <a:ext cx="1573355" cy="1397977"/>
            <a:chOff x="507462" y="1791182"/>
            <a:chExt cx="1374494" cy="1257193"/>
          </a:xfrm>
        </p:grpSpPr>
        <p:pic>
          <p:nvPicPr>
            <p:cNvPr id="7" name="図 6">
              <a:extLst>
                <a:ext uri="{FF2B5EF4-FFF2-40B4-BE49-F238E27FC236}">
                  <a16:creationId xmlns:a16="http://schemas.microsoft.com/office/drawing/2014/main" id="{56576013-F905-40BD-8A15-B1600155668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81" l="0" r="100000">
                          <a14:foregroundMark x1="19408" y1="36102" x2="20395" y2="64537"/>
                          <a14:foregroundMark x1="20395" y1="70288" x2="0" y2="75719"/>
                          <a14:foregroundMark x1="3289" y1="96805" x2="99013" y2="59425"/>
                          <a14:foregroundMark x1="68421" y1="56550" x2="80921" y2="52396"/>
                          <a14:foregroundMark x1="84211" y1="52396" x2="98355" y2="56230"/>
                          <a14:foregroundMark x1="45724" y1="1278" x2="47039" y2="92332"/>
                          <a14:foregroundMark x1="46382" y1="93610" x2="30592" y2="99361"/>
                          <a14:foregroundMark x1="48355" y1="93930" x2="65461" y2="99681"/>
                          <a14:foregroundMark x1="46711" y1="68051" x2="67434" y2="99681"/>
                          <a14:foregroundMark x1="82895" y1="56869" x2="99671" y2="79553"/>
                          <a14:foregroundMark x1="83553" y1="1278" x2="81908" y2="76677"/>
                          <a14:foregroundMark x1="83224" y1="75080" x2="99671" y2="67093"/>
                          <a14:foregroundMark x1="84211" y1="76997" x2="99671" y2="81789"/>
                          <a14:foregroundMark x1="60526" y1="80511" x2="72368" y2="84665"/>
                          <a14:foregroundMark x1="62500" y1="75080" x2="62500" y2="80831"/>
                          <a14:foregroundMark x1="59868" y1="79553" x2="56250" y2="77955"/>
                          <a14:foregroundMark x1="20066" y1="34505" x2="42434" y2="31310"/>
                          <a14:foregroundMark x1="41776" y1="31629" x2="65132" y2="34505"/>
                          <a14:foregroundMark x1="65461" y1="35783" x2="65789" y2="62939"/>
                          <a14:foregroundMark x1="65789" y1="63898" x2="61513" y2="65495"/>
                          <a14:foregroundMark x1="61184" y1="65176" x2="60855" y2="71565"/>
                          <a14:foregroundMark x1="60526" y1="71246" x2="64474" y2="71885"/>
                          <a14:foregroundMark x1="48355" y1="74441" x2="59868" y2="69968"/>
                          <a14:foregroundMark x1="18750" y1="62620" x2="15132" y2="63898"/>
                          <a14:foregroundMark x1="14803" y1="63898" x2="33224" y2="70927"/>
                          <a14:backgroundMark x1="14474" y1="38339" x2="14474" y2="38339"/>
                          <a14:backgroundMark x1="12171" y1="37700" x2="12171" y2="37700"/>
                          <a14:backgroundMark x1="9539" y1="48243" x2="9539" y2="48243"/>
                          <a14:backgroundMark x1="11842" y1="56869" x2="11842" y2="56869"/>
                          <a14:backgroundMark x1="11842" y1="56869" x2="11842" y2="56869"/>
                          <a14:backgroundMark x1="8553" y1="52716" x2="8553" y2="52716"/>
                          <a14:backgroundMark x1="13158" y1="52077" x2="13158" y2="52077"/>
                          <a14:backgroundMark x1="13487" y1="55911" x2="13487" y2="55911"/>
                          <a14:backgroundMark x1="10197" y1="62939" x2="10197" y2="62939"/>
                          <a14:backgroundMark x1="7566" y1="64856" x2="7566" y2="64856"/>
                          <a14:backgroundMark x1="7895" y1="67093" x2="7895" y2="67093"/>
                          <a14:backgroundMark x1="8224" y1="68051" x2="8224" y2="68051"/>
                          <a14:backgroundMark x1="15789" y1="67732" x2="15789" y2="67732"/>
                          <a14:backgroundMark x1="3618" y1="41214" x2="3618" y2="41214"/>
                          <a14:backgroundMark x1="2632" y1="47284" x2="2632" y2="47284"/>
                          <a14:backgroundMark x1="1645" y1="32588" x2="1645" y2="32588"/>
                          <a14:backgroundMark x1="1974" y1="25879" x2="1974" y2="25879"/>
                          <a14:backgroundMark x1="1974" y1="25879" x2="1974" y2="25879"/>
                          <a14:backgroundMark x1="2632" y1="40575" x2="2632" y2="40575"/>
                          <a14:backgroundMark x1="2632" y1="40575" x2="2632" y2="40575"/>
                          <a14:backgroundMark x1="4605" y1="30351" x2="4605" y2="30351"/>
                          <a14:backgroundMark x1="4605" y1="30351" x2="4605" y2="30351"/>
                          <a14:backgroundMark x1="10197" y1="27157" x2="10197" y2="27157"/>
                          <a14:backgroundMark x1="10197" y1="27157" x2="10197" y2="27157"/>
                          <a14:backgroundMark x1="6908" y1="24281" x2="6908" y2="24281"/>
                          <a14:backgroundMark x1="6908" y1="24281" x2="6908" y2="24281"/>
                          <a14:backgroundMark x1="15789" y1="25240" x2="15789" y2="25240"/>
                          <a14:backgroundMark x1="15789" y1="25240" x2="15789" y2="25240"/>
                          <a14:backgroundMark x1="28618" y1="23323" x2="28618" y2="23323"/>
                          <a14:backgroundMark x1="28618" y1="23323" x2="28618" y2="23323"/>
                          <a14:backgroundMark x1="24342" y1="25240" x2="24342" y2="25240"/>
                          <a14:backgroundMark x1="22368" y1="24920" x2="22368" y2="24920"/>
                          <a14:backgroundMark x1="24671" y1="23962" x2="24671" y2="23962"/>
                          <a14:backgroundMark x1="32566" y1="23323" x2="32566" y2="23323"/>
                          <a14:backgroundMark x1="10855" y1="12460" x2="10855" y2="12460"/>
                          <a14:backgroundMark x1="25658" y1="12780" x2="25658" y2="12780"/>
                          <a14:backgroundMark x1="17105" y1="15335" x2="17105" y2="15335"/>
                          <a14:backgroundMark x1="10526" y1="12780" x2="10526" y2="12780"/>
                          <a14:backgroundMark x1="6579" y1="11502" x2="6579" y2="11502"/>
                          <a14:backgroundMark x1="9868" y1="6390" x2="9868" y2="6390"/>
                          <a14:backgroundMark x1="6908" y1="19489" x2="6908" y2="19489"/>
                          <a14:backgroundMark x1="5921" y1="20767" x2="5921" y2="20767"/>
                          <a14:backgroundMark x1="11842" y1="20447" x2="11842" y2="20447"/>
                          <a14:backgroundMark x1="10855" y1="17572" x2="10855" y2="17572"/>
                          <a14:backgroundMark x1="39145" y1="24281" x2="39145" y2="24281"/>
                          <a14:backgroundMark x1="27632" y1="29712" x2="27632" y2="29712"/>
                          <a14:backgroundMark x1="32566" y1="28115" x2="32566" y2="28115"/>
                          <a14:backgroundMark x1="39145" y1="25879" x2="39145" y2="25879"/>
                          <a14:backgroundMark x1="36184" y1="30351" x2="36184" y2="30351"/>
                          <a14:backgroundMark x1="23684" y1="20767" x2="23684" y2="20767"/>
                          <a14:backgroundMark x1="18750" y1="10543" x2="18750" y2="10543"/>
                          <a14:backgroundMark x1="24013" y1="5751" x2="24013" y2="5751"/>
                          <a14:backgroundMark x1="30592" y1="4473" x2="30592" y2="4473"/>
                          <a14:backgroundMark x1="32566" y1="3514" x2="32566" y2="3514"/>
                          <a14:backgroundMark x1="37829" y1="9585" x2="37829" y2="9585"/>
                          <a14:backgroundMark x1="37171" y1="13738" x2="37171" y2="13738"/>
                          <a14:backgroundMark x1="35197" y1="10543" x2="35197" y2="10543"/>
                          <a14:backgroundMark x1="27632" y1="8307" x2="27632" y2="8307"/>
                          <a14:backgroundMark x1="39474" y1="13738" x2="39474" y2="13738"/>
                          <a14:backgroundMark x1="42434" y1="3514" x2="42434" y2="3514"/>
                          <a14:backgroundMark x1="40132" y1="18850" x2="40132" y2="18850"/>
                          <a14:backgroundMark x1="41118" y1="25240" x2="41118" y2="25240"/>
                          <a14:backgroundMark x1="41776" y1="17252" x2="41776" y2="17252"/>
                          <a14:backgroundMark x1="42763" y1="15016" x2="42763" y2="15016"/>
                          <a14:backgroundMark x1="43750" y1="10863" x2="43750" y2="10863"/>
                          <a14:backgroundMark x1="42763" y1="29393" x2="42763" y2="29393"/>
                          <a14:backgroundMark x1="40132" y1="30351" x2="40132" y2="30351"/>
                          <a14:backgroundMark x1="56579" y1="9265" x2="56579" y2="9265"/>
                          <a14:backgroundMark x1="51316" y1="9904" x2="51316" y2="9904"/>
                          <a14:backgroundMark x1="50000" y1="3195" x2="50000" y2="3195"/>
                          <a14:backgroundMark x1="57566" y1="7348" x2="57566" y2="7348"/>
                          <a14:backgroundMark x1="60526" y1="3195" x2="60526" y2="3195"/>
                          <a14:backgroundMark x1="65461" y1="9265" x2="65461" y2="9265"/>
                          <a14:backgroundMark x1="53618" y1="20447" x2="53618" y2="20447"/>
                          <a14:backgroundMark x1="55592" y1="24601" x2="55592" y2="24601"/>
                          <a14:backgroundMark x1="56250" y1="28115" x2="56250" y2="28115"/>
                          <a14:backgroundMark x1="56579" y1="28754" x2="56579" y2="28754"/>
                          <a14:backgroundMark x1="57566" y1="29712" x2="57566" y2="29712"/>
                          <a14:backgroundMark x1="53289" y1="30671" x2="53289" y2="30671"/>
                          <a14:backgroundMark x1="54934" y1="30671" x2="54934" y2="30671"/>
                          <a14:backgroundMark x1="68421" y1="31949" x2="68421" y2="31949"/>
                          <a14:backgroundMark x1="73684" y1="22364" x2="73684" y2="22364"/>
                          <a14:backgroundMark x1="65132" y1="24281" x2="65132" y2="24281"/>
                          <a14:backgroundMark x1="63158" y1="28435" x2="63158" y2="28435"/>
                          <a14:backgroundMark x1="64145" y1="31310" x2="64145" y2="31310"/>
                          <a14:backgroundMark x1="70066" y1="32588" x2="70066" y2="32588"/>
                          <a14:backgroundMark x1="75000" y1="43450" x2="75000" y2="43450"/>
                          <a14:backgroundMark x1="72697" y1="47604" x2="72697" y2="47604"/>
                          <a14:backgroundMark x1="72697" y1="48562" x2="72697" y2="48562"/>
                          <a14:backgroundMark x1="70724" y1="39936" x2="70724" y2="39936"/>
                          <a14:backgroundMark x1="70724" y1="46645" x2="70724" y2="46645"/>
                          <a14:backgroundMark x1="89145" y1="39617" x2="89145" y2="39617"/>
                          <a14:backgroundMark x1="76645" y1="5112" x2="76645" y2="5112"/>
                          <a14:backgroundMark x1="77961" y1="2875" x2="77961" y2="2875"/>
                        </a14:backgroundRemoval>
                      </a14:imgEffect>
                    </a14:imgLayer>
                  </a14:imgProps>
                </a:ext>
              </a:extLst>
            </a:blip>
            <a:srcRect l="4500" t="22817" r="14814" b="8515"/>
            <a:stretch/>
          </p:blipFill>
          <p:spPr>
            <a:xfrm>
              <a:off x="539552" y="1793400"/>
              <a:ext cx="1342404" cy="1254975"/>
            </a:xfrm>
            <a:prstGeom prst="rect">
              <a:avLst/>
            </a:prstGeom>
            <a:solidFill>
              <a:schemeClr val="tx1"/>
            </a:solidFill>
          </p:spPr>
        </p:pic>
        <p:sp>
          <p:nvSpPr>
            <p:cNvPr id="8" name="テキスト ボックス 7">
              <a:extLst>
                <a:ext uri="{FF2B5EF4-FFF2-40B4-BE49-F238E27FC236}">
                  <a16:creationId xmlns:a16="http://schemas.microsoft.com/office/drawing/2014/main" id="{6BEF7D19-5BF1-439C-84B9-7008F8612574}"/>
                </a:ext>
              </a:extLst>
            </p:cNvPr>
            <p:cNvSpPr txBox="1"/>
            <p:nvPr/>
          </p:nvSpPr>
          <p:spPr>
            <a:xfrm>
              <a:off x="507462" y="1791182"/>
              <a:ext cx="675185"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0.8m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矢印コネクタ 8">
              <a:extLst>
                <a:ext uri="{FF2B5EF4-FFF2-40B4-BE49-F238E27FC236}">
                  <a16:creationId xmlns:a16="http://schemas.microsoft.com/office/drawing/2014/main" id="{30A43805-2BC3-4AF4-B186-5499232A98A6}"/>
                </a:ext>
              </a:extLst>
            </p:cNvPr>
            <p:cNvCxnSpPr/>
            <p:nvPr/>
          </p:nvCxnSpPr>
          <p:spPr>
            <a:xfrm>
              <a:off x="711040" y="2014805"/>
              <a:ext cx="0" cy="507904"/>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C1FB0551-B012-4033-886C-3DFEBE3ABF6F}"/>
              </a:ext>
            </a:extLst>
          </p:cNvPr>
          <p:cNvGrpSpPr/>
          <p:nvPr/>
        </p:nvGrpSpPr>
        <p:grpSpPr>
          <a:xfrm>
            <a:off x="3883474" y="2534170"/>
            <a:ext cx="4508187" cy="1789659"/>
            <a:chOff x="2072412" y="2517265"/>
            <a:chExt cx="3950666" cy="1461321"/>
          </a:xfrm>
        </p:grpSpPr>
        <p:pic>
          <p:nvPicPr>
            <p:cNvPr id="11" name="図 10">
              <a:extLst>
                <a:ext uri="{FF2B5EF4-FFF2-40B4-BE49-F238E27FC236}">
                  <a16:creationId xmlns:a16="http://schemas.microsoft.com/office/drawing/2014/main" id="{8A393468-66FA-4B18-BDBB-4A585096D1B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14" b="99443" l="0" r="100000">
                          <a14:foregroundMark x1="2344" y1="55432" x2="5000" y2="96936"/>
                          <a14:foregroundMark x1="2969" y1="55432" x2="49844" y2="43454"/>
                          <a14:foregroundMark x1="5625" y1="96379" x2="59219" y2="71309"/>
                          <a14:foregroundMark x1="15156" y1="78552" x2="27344" y2="65181"/>
                          <a14:foregroundMark x1="13125" y1="62953" x2="33906" y2="62953"/>
                          <a14:foregroundMark x1="22188" y1="48468" x2="22188" y2="48468"/>
                          <a14:foregroundMark x1="9063" y1="51532" x2="9063" y2="51532"/>
                          <a14:foregroundMark x1="63438" y1="42897" x2="97188" y2="32033"/>
                          <a14:foregroundMark x1="62187" y1="67967" x2="68125" y2="87187"/>
                          <a14:foregroundMark x1="61563" y1="72145" x2="60938" y2="89136"/>
                          <a14:foregroundMark x1="60313" y1="90251" x2="43281" y2="99721"/>
                          <a14:foregroundMark x1="14688" y1="96100" x2="14375" y2="96379"/>
                          <a14:foregroundMark x1="92031" y1="61003" x2="92031" y2="61003"/>
                          <a14:foregroundMark x1="81094" y1="70752" x2="79844" y2="78830"/>
                          <a14:foregroundMark x1="82344" y1="75766" x2="99219" y2="63788"/>
                          <a14:foregroundMark x1="75313" y1="75209" x2="92813" y2="84958"/>
                          <a14:foregroundMark x1="69688" y1="75766" x2="70000" y2="79944"/>
                          <a14:foregroundMark x1="66563" y1="78552" x2="73281" y2="82451"/>
                          <a14:foregroundMark x1="57031" y1="85515" x2="68281" y2="95543"/>
                          <a14:foregroundMark x1="73750" y1="82730" x2="74688" y2="83008"/>
                          <a14:foregroundMark x1="52500" y1="95543" x2="60469" y2="90808"/>
                          <a14:foregroundMark x1="49063" y1="90808" x2="49063" y2="90808"/>
                          <a14:foregroundMark x1="64219" y1="85237" x2="64219" y2="86351"/>
                          <a14:foregroundMark x1="50313" y1="90808" x2="39375" y2="96100"/>
                          <a14:foregroundMark x1="82344" y1="83844" x2="88594" y2="87465"/>
                          <a14:foregroundMark x1="93594" y1="74652" x2="97031" y2="70195"/>
                          <a14:foregroundMark x1="94531" y1="93036" x2="94531" y2="93036"/>
                          <a14:foregroundMark x1="52812" y1="37604" x2="52812" y2="37604"/>
                          <a14:foregroundMark x1="56406" y1="34540" x2="56406" y2="34540"/>
                          <a14:foregroundMark x1="59531" y1="36212" x2="59531" y2="36212"/>
                          <a14:foregroundMark x1="63281" y1="36212" x2="63281" y2="36212"/>
                          <a14:foregroundMark x1="65781" y1="36212" x2="65781" y2="36212"/>
                          <a14:foregroundMark x1="68438" y1="36490" x2="68438" y2="36490"/>
                          <a14:foregroundMark x1="67188" y1="37047" x2="67188" y2="37047"/>
                          <a14:foregroundMark x1="70000" y1="37047" x2="70000" y2="37047"/>
                          <a14:foregroundMark x1="70781" y1="37047" x2="70781" y2="37047"/>
                          <a14:foregroundMark x1="61250" y1="36212" x2="62344" y2="1114"/>
                          <a14:foregroundMark x1="81719" y1="28412" x2="82500" y2="1114"/>
                          <a14:foregroundMark x1="1875" y1="95822" x2="1875" y2="95822"/>
                          <a14:foregroundMark x1="36875" y1="98050" x2="36875" y2="98050"/>
                          <a14:foregroundMark x1="34063" y1="97772" x2="34063" y2="97772"/>
                          <a14:foregroundMark x1="85156" y1="94708" x2="85156" y2="94708"/>
                          <a14:foregroundMark x1="76563" y1="96936" x2="74063" y2="95822"/>
                          <a14:foregroundMark x1="73281" y1="95543" x2="77031" y2="94150"/>
                          <a14:foregroundMark x1="82031" y1="92758" x2="82656" y2="92201"/>
                          <a14:foregroundMark x1="81719" y1="94708" x2="83125" y2="89972"/>
                          <a14:foregroundMark x1="80625" y1="93036" x2="81094" y2="96100"/>
                          <a14:foregroundMark x1="80469" y1="95543" x2="80469" y2="95543"/>
                          <a14:foregroundMark x1="96250" y1="51811" x2="96250" y2="51811"/>
                          <a14:foregroundMark x1="96250" y1="50696" x2="96250" y2="50696"/>
                          <a14:backgroundMark x1="82344" y1="86351" x2="82344" y2="86351"/>
                          <a14:backgroundMark x1="60156" y1="32033" x2="60156" y2="32033"/>
                          <a14:backgroundMark x1="59531" y1="4457" x2="59531" y2="4457"/>
                          <a14:backgroundMark x1="58750" y1="8635" x2="57188" y2="3343"/>
                          <a14:backgroundMark x1="60313" y1="10306" x2="60625" y2="3064"/>
                          <a14:backgroundMark x1="60781" y1="15599" x2="60781" y2="15599"/>
                          <a14:backgroundMark x1="80625" y1="15320" x2="80938" y2="2507"/>
                          <a14:backgroundMark x1="88750" y1="28969" x2="88750" y2="28969"/>
                          <a14:backgroundMark x1="92813" y1="27298" x2="92813" y2="27298"/>
                          <a14:backgroundMark x1="86875" y1="31198" x2="86875" y2="31198"/>
                          <a14:backgroundMark x1="76875" y1="31755" x2="76875" y2="31755"/>
                          <a14:backgroundMark x1="73906" y1="34540" x2="73906" y2="34540"/>
                          <a14:backgroundMark x1="75781" y1="34819" x2="75781" y2="34819"/>
                          <a14:backgroundMark x1="78125" y1="34540" x2="78125" y2="34540"/>
                          <a14:backgroundMark x1="84219" y1="33148" x2="84219" y2="33148"/>
                          <a14:backgroundMark x1="83125" y1="29526" x2="83125" y2="29526"/>
                          <a14:backgroundMark x1="82813" y1="33426" x2="82813" y2="33426"/>
                          <a14:backgroundMark x1="94688" y1="30362" x2="94688" y2="30362"/>
                          <a14:backgroundMark x1="97500" y1="30641" x2="97500" y2="30641"/>
                          <a14:backgroundMark x1="1719" y1="71866" x2="1719" y2="71866"/>
                          <a14:backgroundMark x1="2188" y1="91922" x2="2188" y2="91922"/>
                          <a14:backgroundMark x1="98594" y1="52368" x2="98594" y2="52368"/>
                          <a14:backgroundMark x1="99219" y1="37326" x2="99219" y2="37326"/>
                          <a14:backgroundMark x1="99531" y1="33426" x2="99531" y2="33426"/>
                          <a14:backgroundMark x1="98594" y1="46240" x2="98594" y2="46240"/>
                          <a14:backgroundMark x1="98594" y1="40947" x2="98594" y2="40947"/>
                          <a14:backgroundMark x1="98750" y1="44568" x2="98750" y2="44568"/>
                          <a14:backgroundMark x1="98281" y1="52925" x2="98281" y2="52925"/>
                          <a14:backgroundMark x1="98125" y1="50696" x2="98125" y2="50696"/>
                          <a14:backgroundMark x1="97031" y1="54318" x2="97031" y2="54318"/>
                          <a14:backgroundMark x1="95469" y1="56267" x2="95469" y2="56267"/>
                          <a14:backgroundMark x1="94844" y1="55989" x2="94844" y2="55989"/>
                          <a14:backgroundMark x1="94219" y1="55710" x2="94219" y2="55710"/>
                          <a14:backgroundMark x1="98438" y1="62674" x2="98438" y2="62674"/>
                          <a14:backgroundMark x1="96094" y1="63788" x2="96094" y2="63788"/>
                          <a14:backgroundMark x1="94688" y1="64903" x2="94688" y2="64903"/>
                        </a14:backgroundRemoval>
                      </a14:imgEffect>
                    </a14:imgLayer>
                  </a14:imgProps>
                </a:ext>
                <a:ext uri="{28A0092B-C50C-407E-A947-70E740481C1C}">
                  <a14:useLocalDpi xmlns:a14="http://schemas.microsoft.com/office/drawing/2010/main" val="0"/>
                </a:ext>
              </a:extLst>
            </a:blip>
            <a:srcRect t="25824"/>
            <a:stretch/>
          </p:blipFill>
          <p:spPr>
            <a:xfrm>
              <a:off x="2072412" y="2517265"/>
              <a:ext cx="3444940" cy="1461321"/>
            </a:xfrm>
            <a:prstGeom prst="rect">
              <a:avLst/>
            </a:prstGeom>
            <a:solidFill>
              <a:schemeClr val="tx1"/>
            </a:solidFill>
          </p:spPr>
        </p:pic>
        <p:sp>
          <p:nvSpPr>
            <p:cNvPr id="12" name="テキスト ボックス 11">
              <a:extLst>
                <a:ext uri="{FF2B5EF4-FFF2-40B4-BE49-F238E27FC236}">
                  <a16:creationId xmlns:a16="http://schemas.microsoft.com/office/drawing/2014/main" id="{620D5B7F-50E7-40D5-8531-F77EA49AFADF}"/>
                </a:ext>
              </a:extLst>
            </p:cNvPr>
            <p:cNvSpPr txBox="1"/>
            <p:nvPr/>
          </p:nvSpPr>
          <p:spPr>
            <a:xfrm>
              <a:off x="3515552" y="2568193"/>
              <a:ext cx="490840"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矢印コネクタ 12">
              <a:extLst>
                <a:ext uri="{FF2B5EF4-FFF2-40B4-BE49-F238E27FC236}">
                  <a16:creationId xmlns:a16="http://schemas.microsoft.com/office/drawing/2014/main" id="{2084FFB7-32F3-458D-A8AB-73C807388BE9}"/>
                </a:ext>
              </a:extLst>
            </p:cNvPr>
            <p:cNvCxnSpPr/>
            <p:nvPr/>
          </p:nvCxnSpPr>
          <p:spPr>
            <a:xfrm flipV="1">
              <a:off x="2236463" y="2571272"/>
              <a:ext cx="3786615" cy="527955"/>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40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28EB5-2700-4E63-A552-5435856BC100}"/>
              </a:ext>
            </a:extLst>
          </p:cNvPr>
          <p:cNvSpPr>
            <a:spLocks noGrp="1"/>
          </p:cNvSpPr>
          <p:nvPr>
            <p:ph type="title"/>
          </p:nvPr>
        </p:nvSpPr>
        <p:spPr>
          <a:xfrm>
            <a:off x="1493420" y="256310"/>
            <a:ext cx="6157160" cy="1325563"/>
          </a:xfrm>
        </p:spPr>
        <p:txBody>
          <a:bodyPr/>
          <a:lstStyle/>
          <a:p>
            <a:r>
              <a:rPr lang="en-US" altLang="ja-JP" dirty="0"/>
              <a:t>Bistatic</a:t>
            </a:r>
            <a:r>
              <a:rPr lang="ja-JP" altLang="en-US" dirty="0"/>
              <a:t>／</a:t>
            </a:r>
            <a:r>
              <a:rPr lang="en-US" altLang="ja-JP" dirty="0" err="1"/>
              <a:t>Multistatic</a:t>
            </a:r>
            <a:r>
              <a:rPr lang="en-US" altLang="ja-JP" dirty="0"/>
              <a:t> </a:t>
            </a:r>
            <a:r>
              <a:rPr lang="ja-JP" altLang="en-US" dirty="0"/>
              <a:t> </a:t>
            </a:r>
            <a:r>
              <a:rPr lang="en-US" altLang="ja-JP" dirty="0"/>
              <a:t>SAR</a:t>
            </a:r>
            <a:endParaRPr kumimoji="1" lang="ja-JP" altLang="en-US" dirty="0"/>
          </a:p>
        </p:txBody>
      </p:sp>
      <p:grpSp>
        <p:nvGrpSpPr>
          <p:cNvPr id="4" name="グループ化 3">
            <a:extLst>
              <a:ext uri="{FF2B5EF4-FFF2-40B4-BE49-F238E27FC236}">
                <a16:creationId xmlns:a16="http://schemas.microsoft.com/office/drawing/2014/main" id="{53AAE0E6-E485-4EC6-BAC6-F53DF7EB221F}"/>
              </a:ext>
            </a:extLst>
          </p:cNvPr>
          <p:cNvGrpSpPr/>
          <p:nvPr/>
        </p:nvGrpSpPr>
        <p:grpSpPr>
          <a:xfrm>
            <a:off x="640281" y="1957136"/>
            <a:ext cx="4878203" cy="4323347"/>
            <a:chOff x="0" y="0"/>
            <a:chExt cx="2199132" cy="2734056"/>
          </a:xfrm>
        </p:grpSpPr>
        <p:pic>
          <p:nvPicPr>
            <p:cNvPr id="5" name="図 4">
              <a:extLst>
                <a:ext uri="{FF2B5EF4-FFF2-40B4-BE49-F238E27FC236}">
                  <a16:creationId xmlns:a16="http://schemas.microsoft.com/office/drawing/2014/main" id="{E418E636-92D3-4488-AF65-C441F321D9E9}"/>
                </a:ext>
              </a:extLst>
            </p:cNvPr>
            <p:cNvPicPr>
              <a:picLocks noChangeAspect="1"/>
            </p:cNvPicPr>
            <p:nvPr/>
          </p:nvPicPr>
          <p:blipFill rotWithShape="1">
            <a:blip r:embed="rId2">
              <a:extLst>
                <a:ext uri="{28A0092B-C50C-407E-A947-70E740481C1C}">
                  <a14:useLocalDpi xmlns:a14="http://schemas.microsoft.com/office/drawing/2010/main" val="0"/>
                </a:ext>
              </a:extLst>
            </a:blip>
            <a:srcRect l="24026" t="15017" r="19805" b="5230"/>
            <a:stretch/>
          </p:blipFill>
          <p:spPr bwMode="auto">
            <a:xfrm>
              <a:off x="0" y="0"/>
              <a:ext cx="2199132" cy="2496312"/>
            </a:xfrm>
            <a:prstGeom prst="rect">
              <a:avLst/>
            </a:prstGeom>
            <a:ln>
              <a:noFill/>
            </a:ln>
            <a:extLst>
              <a:ext uri="{53640926-AAD7-44D8-BBD7-CCE9431645EC}">
                <a14:shadowObscured xmlns:a14="http://schemas.microsoft.com/office/drawing/2010/main"/>
              </a:ext>
            </a:extLst>
          </p:spPr>
        </p:pic>
        <p:sp>
          <p:nvSpPr>
            <p:cNvPr id="6" name="テキスト ボックス 2">
              <a:extLst>
                <a:ext uri="{FF2B5EF4-FFF2-40B4-BE49-F238E27FC236}">
                  <a16:creationId xmlns:a16="http://schemas.microsoft.com/office/drawing/2014/main" id="{6AF36332-B570-4FC8-9D88-0661E6331FA5}"/>
                </a:ext>
              </a:extLst>
            </p:cNvPr>
            <p:cNvSpPr txBox="1">
              <a:spLocks noChangeArrowheads="1"/>
            </p:cNvSpPr>
            <p:nvPr/>
          </p:nvSpPr>
          <p:spPr bwMode="auto">
            <a:xfrm>
              <a:off x="27432" y="2432304"/>
              <a:ext cx="1856232" cy="30175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ja-JP" sz="950" kern="100">
                  <a:effectLst/>
                  <a:latin typeface="Times New Roman" panose="02020603050405020304" pitchFamily="18" charset="0"/>
                  <a:ea typeface="ＭＳ 明朝" panose="02020609040205080304" pitchFamily="17" charset="-128"/>
                  <a:cs typeface="ＭＳ Ｐゴシック" panose="020B0600070205080204" pitchFamily="50" charset="-128"/>
                </a:rPr>
                <a:t>図</a:t>
              </a:r>
              <a:r>
                <a:rPr lang="en-US" sz="950" kern="100">
                  <a:effectLst/>
                  <a:latin typeface="Times New Roman" panose="02020603050405020304" pitchFamily="18" charset="0"/>
                  <a:ea typeface="ＭＳ 明朝" panose="02020609040205080304" pitchFamily="17" charset="-128"/>
                  <a:cs typeface="ＭＳ Ｐゴシック" panose="020B0600070205080204" pitchFamily="50" charset="-128"/>
                </a:rPr>
                <a:t>A </a:t>
              </a:r>
              <a:r>
                <a:rPr lang="ja-JP" sz="950" kern="100">
                  <a:effectLst/>
                  <a:latin typeface="Times New Roman" panose="02020603050405020304" pitchFamily="18" charset="0"/>
                  <a:ea typeface="ＭＳ 明朝" panose="02020609040205080304" pitchFamily="17" charset="-128"/>
                  <a:cs typeface="ＭＳ Ｐゴシック" panose="020B0600070205080204" pitchFamily="50" charset="-128"/>
                </a:rPr>
                <a:t>　</a:t>
              </a:r>
              <a:r>
                <a:rPr lang="en-US" sz="950" kern="100">
                  <a:effectLst/>
                  <a:latin typeface="Times New Roman" panose="02020603050405020304" pitchFamily="18" charset="0"/>
                  <a:ea typeface="ＭＳ 明朝" panose="02020609040205080304" pitchFamily="17" charset="-128"/>
                  <a:cs typeface="ＭＳ Ｐゴシック" panose="020B0600070205080204" pitchFamily="50" charset="-128"/>
                </a:rPr>
                <a:t>Bistatic SAR </a:t>
              </a:r>
              <a:r>
                <a:rPr lang="ja-JP" sz="950" kern="100">
                  <a:effectLst/>
                  <a:latin typeface="Times New Roman" panose="02020603050405020304" pitchFamily="18" charset="0"/>
                  <a:ea typeface="ＭＳ 明朝" panose="02020609040205080304" pitchFamily="17" charset="-128"/>
                  <a:cs typeface="ＭＳ Ｐゴシック" panose="020B0600070205080204" pitchFamily="50" charset="-128"/>
                </a:rPr>
                <a:t>の概念</a:t>
              </a:r>
            </a:p>
          </p:txBody>
        </p:sp>
      </p:grpSp>
      <p:sp>
        <p:nvSpPr>
          <p:cNvPr id="7" name="テキスト ボックス 6">
            <a:extLst>
              <a:ext uri="{FF2B5EF4-FFF2-40B4-BE49-F238E27FC236}">
                <a16:creationId xmlns:a16="http://schemas.microsoft.com/office/drawing/2014/main" id="{77D8134A-E105-47CA-96F4-4A0019B1966A}"/>
              </a:ext>
            </a:extLst>
          </p:cNvPr>
          <p:cNvSpPr txBox="1"/>
          <p:nvPr/>
        </p:nvSpPr>
        <p:spPr>
          <a:xfrm>
            <a:off x="4818700" y="1499612"/>
            <a:ext cx="3417923" cy="461665"/>
          </a:xfrm>
          <a:prstGeom prst="rect">
            <a:avLst/>
          </a:prstGeom>
          <a:noFill/>
        </p:spPr>
        <p:txBody>
          <a:bodyPr wrap="none" rtlCol="0">
            <a:spAutoFit/>
          </a:bodyPr>
          <a:lstStyle/>
          <a:p>
            <a:r>
              <a:rPr kumimoji="1" lang="en-US" altLang="ja-JP" sz="2400" dirty="0"/>
              <a:t>1</a:t>
            </a:r>
            <a:r>
              <a:rPr kumimoji="1" lang="ja-JP" altLang="en-US" sz="2400" dirty="0"/>
              <a:t>衛星送信、多衛星受信</a:t>
            </a:r>
            <a:endParaRPr kumimoji="1" lang="en-US" altLang="ja-JP" sz="2400" dirty="0"/>
          </a:p>
        </p:txBody>
      </p:sp>
      <p:sp>
        <p:nvSpPr>
          <p:cNvPr id="8" name="テキスト ボックス 7">
            <a:extLst>
              <a:ext uri="{FF2B5EF4-FFF2-40B4-BE49-F238E27FC236}">
                <a16:creationId xmlns:a16="http://schemas.microsoft.com/office/drawing/2014/main" id="{BEA3D596-1843-49DA-A83F-12BA26D65101}"/>
              </a:ext>
            </a:extLst>
          </p:cNvPr>
          <p:cNvSpPr txBox="1"/>
          <p:nvPr/>
        </p:nvSpPr>
        <p:spPr>
          <a:xfrm>
            <a:off x="4605838" y="2199363"/>
            <a:ext cx="3912994" cy="1323439"/>
          </a:xfrm>
          <a:prstGeom prst="rect">
            <a:avLst/>
          </a:prstGeom>
          <a:noFill/>
        </p:spPr>
        <p:txBody>
          <a:bodyPr wrap="none" rtlCol="0">
            <a:spAutoFit/>
          </a:bodyPr>
          <a:lstStyle/>
          <a:p>
            <a:r>
              <a:rPr kumimoji="1" lang="ja-JP" altLang="en-US" sz="2000" dirty="0"/>
              <a:t>利点</a:t>
            </a:r>
            <a:endParaRPr kumimoji="1" lang="en-US" altLang="ja-JP" sz="2000" dirty="0"/>
          </a:p>
          <a:p>
            <a:r>
              <a:rPr kumimoji="1" lang="ja-JP" altLang="en-US" sz="2000" dirty="0"/>
              <a:t>・前方散乱信号の利用</a:t>
            </a:r>
            <a:endParaRPr kumimoji="1" lang="en-US" altLang="ja-JP" sz="2000" dirty="0"/>
          </a:p>
          <a:p>
            <a:r>
              <a:rPr kumimoji="1" lang="ja-JP" altLang="en-US" sz="2000" dirty="0"/>
              <a:t>・分解能の向上</a:t>
            </a:r>
            <a:endParaRPr kumimoji="1" lang="en-US" altLang="ja-JP" sz="2000" dirty="0"/>
          </a:p>
          <a:p>
            <a:r>
              <a:rPr kumimoji="1" lang="ja-JP" altLang="en-US" sz="2000" dirty="0"/>
              <a:t>・１パスでの干渉</a:t>
            </a:r>
            <a:r>
              <a:rPr kumimoji="1" lang="en-US" altLang="ja-JP" sz="2000" dirty="0"/>
              <a:t>SAR</a:t>
            </a:r>
            <a:r>
              <a:rPr kumimoji="1" lang="ja-JP" altLang="en-US" sz="2000" dirty="0"/>
              <a:t>、</a:t>
            </a:r>
            <a:r>
              <a:rPr kumimoji="1" lang="en-US" altLang="ja-JP" sz="2000" dirty="0"/>
              <a:t>DEM</a:t>
            </a:r>
            <a:r>
              <a:rPr kumimoji="1" lang="ja-JP" altLang="en-US" sz="2000" dirty="0"/>
              <a:t>取得</a:t>
            </a:r>
            <a:endParaRPr kumimoji="1" lang="en-US" altLang="ja-JP" sz="2000" dirty="0"/>
          </a:p>
        </p:txBody>
      </p:sp>
      <p:sp>
        <p:nvSpPr>
          <p:cNvPr id="9" name="テキスト ボックス 8">
            <a:extLst>
              <a:ext uri="{FF2B5EF4-FFF2-40B4-BE49-F238E27FC236}">
                <a16:creationId xmlns:a16="http://schemas.microsoft.com/office/drawing/2014/main" id="{825854F1-1216-4E6D-8920-1E059DB96E36}"/>
              </a:ext>
            </a:extLst>
          </p:cNvPr>
          <p:cNvSpPr txBox="1"/>
          <p:nvPr/>
        </p:nvSpPr>
        <p:spPr>
          <a:xfrm>
            <a:off x="4572000" y="3752965"/>
            <a:ext cx="3262432" cy="1323439"/>
          </a:xfrm>
          <a:prstGeom prst="rect">
            <a:avLst/>
          </a:prstGeom>
          <a:noFill/>
        </p:spPr>
        <p:txBody>
          <a:bodyPr wrap="none" rtlCol="0">
            <a:spAutoFit/>
          </a:bodyPr>
          <a:lstStyle/>
          <a:p>
            <a:r>
              <a:rPr kumimoji="1" lang="ja-JP" altLang="en-US" sz="2000" dirty="0"/>
              <a:t>要素技術</a:t>
            </a:r>
            <a:endParaRPr kumimoji="1" lang="en-US" altLang="ja-JP" sz="2000" dirty="0"/>
          </a:p>
          <a:p>
            <a:r>
              <a:rPr kumimoji="1" lang="ja-JP" altLang="en-US" sz="2000" dirty="0"/>
              <a:t>・時刻、周波数同期</a:t>
            </a:r>
            <a:endParaRPr kumimoji="1" lang="en-US" altLang="ja-JP" sz="2000" dirty="0"/>
          </a:p>
          <a:p>
            <a:r>
              <a:rPr kumimoji="1" lang="ja-JP" altLang="en-US" sz="2000" dirty="0"/>
              <a:t>・衛星間通信</a:t>
            </a:r>
            <a:endParaRPr kumimoji="1" lang="en-US" altLang="ja-JP" sz="2000" dirty="0"/>
          </a:p>
          <a:p>
            <a:r>
              <a:rPr kumimoji="1" lang="ja-JP" altLang="en-US" sz="2000" dirty="0"/>
              <a:t>・小型の超安定発振器基準</a:t>
            </a:r>
            <a:endParaRPr kumimoji="1" lang="en-US" altLang="ja-JP" sz="2000" dirty="0"/>
          </a:p>
        </p:txBody>
      </p:sp>
      <p:sp>
        <p:nvSpPr>
          <p:cNvPr id="10" name="テキスト ボックス 9">
            <a:extLst>
              <a:ext uri="{FF2B5EF4-FFF2-40B4-BE49-F238E27FC236}">
                <a16:creationId xmlns:a16="http://schemas.microsoft.com/office/drawing/2014/main" id="{669D8CB6-D7D9-4724-9361-AC18FD2084B4}"/>
              </a:ext>
            </a:extLst>
          </p:cNvPr>
          <p:cNvSpPr txBox="1"/>
          <p:nvPr/>
        </p:nvSpPr>
        <p:spPr>
          <a:xfrm>
            <a:off x="701132" y="240771"/>
            <a:ext cx="1338828" cy="369332"/>
          </a:xfrm>
          <a:prstGeom prst="rect">
            <a:avLst/>
          </a:prstGeom>
          <a:noFill/>
          <a:ln>
            <a:solidFill>
              <a:srgbClr val="FF0000"/>
            </a:solidFill>
          </a:ln>
        </p:spPr>
        <p:txBody>
          <a:bodyPr wrap="none" rtlCol="0">
            <a:spAutoFit/>
          </a:bodyPr>
          <a:lstStyle/>
          <a:p>
            <a:r>
              <a:rPr kumimoji="1" lang="ja-JP" altLang="en-US" b="1" dirty="0">
                <a:solidFill>
                  <a:srgbClr val="FF0000"/>
                </a:solidFill>
              </a:rPr>
              <a:t>開発検討中</a:t>
            </a:r>
          </a:p>
        </p:txBody>
      </p:sp>
    </p:spTree>
    <p:extLst>
      <p:ext uri="{BB962C8B-B14F-4D97-AF65-F5344CB8AC3E}">
        <p14:creationId xmlns:p14="http://schemas.microsoft.com/office/powerpoint/2010/main" val="346152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58537" y="175194"/>
            <a:ext cx="5467847" cy="812713"/>
          </a:xfrm>
        </p:spPr>
        <p:txBody>
          <a:bodyPr>
            <a:normAutofit fontScale="90000"/>
          </a:bodyPr>
          <a:lstStyle/>
          <a:p>
            <a:r>
              <a:rPr kumimoji="1" lang="ja-JP" altLang="en-US" sz="3200" dirty="0"/>
              <a:t>２－３</a:t>
            </a:r>
            <a:r>
              <a:rPr kumimoji="1" lang="en-US" altLang="ja-JP" sz="3200" dirty="0"/>
              <a:t>Gbps</a:t>
            </a:r>
            <a:r>
              <a:rPr kumimoji="1" lang="ja-JP" altLang="en-US" sz="3200" dirty="0"/>
              <a:t>高速データ伝送技術</a:t>
            </a:r>
          </a:p>
        </p:txBody>
      </p:sp>
      <p:grpSp>
        <p:nvGrpSpPr>
          <p:cNvPr id="90" name="グループ化 89"/>
          <p:cNvGrpSpPr/>
          <p:nvPr/>
        </p:nvGrpSpPr>
        <p:grpSpPr>
          <a:xfrm>
            <a:off x="2107987" y="13907785"/>
            <a:ext cx="8576526" cy="6539234"/>
            <a:chOff x="1991910" y="13880132"/>
            <a:chExt cx="8576526" cy="6539234"/>
          </a:xfrm>
        </p:grpSpPr>
        <p:grpSp>
          <p:nvGrpSpPr>
            <p:cNvPr id="91" name="グループ化 90"/>
            <p:cNvGrpSpPr/>
            <p:nvPr/>
          </p:nvGrpSpPr>
          <p:grpSpPr>
            <a:xfrm>
              <a:off x="1991910" y="13880132"/>
              <a:ext cx="8576526" cy="6539234"/>
              <a:chOff x="1968457" y="1774783"/>
              <a:chExt cx="6263288" cy="4496868"/>
            </a:xfrm>
          </p:grpSpPr>
          <p:pic>
            <p:nvPicPr>
              <p:cNvPr id="93" name="Picture 2" descr="ソース画像を表示"/>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14" t="10228" r="13856" b="12094"/>
              <a:stretch/>
            </p:blipFill>
            <p:spPr bwMode="auto">
              <a:xfrm>
                <a:off x="1968457" y="4142412"/>
                <a:ext cx="1933337" cy="1787729"/>
              </a:xfrm>
              <a:prstGeom prst="rect">
                <a:avLst/>
              </a:prstGeom>
              <a:noFill/>
              <a:extLst>
                <a:ext uri="{909E8E84-426E-40DD-AFC4-6F175D3DCCD1}">
                  <a14:hiddenFill xmlns:a14="http://schemas.microsoft.com/office/drawing/2010/main">
                    <a:solidFill>
                      <a:srgbClr val="FFFFFF"/>
                    </a:solidFill>
                  </a14:hiddenFill>
                </a:ext>
              </a:extLst>
            </p:spPr>
          </p:pic>
          <p:grpSp>
            <p:nvGrpSpPr>
              <p:cNvPr id="94" name="グループ化 93"/>
              <p:cNvGrpSpPr/>
              <p:nvPr/>
            </p:nvGrpSpPr>
            <p:grpSpPr>
              <a:xfrm>
                <a:off x="2340108" y="1976873"/>
                <a:ext cx="5891637" cy="2673535"/>
                <a:chOff x="2314782" y="2829353"/>
                <a:chExt cx="5891637" cy="2673535"/>
              </a:xfrm>
            </p:grpSpPr>
            <p:grpSp>
              <p:nvGrpSpPr>
                <p:cNvPr id="106" name="グループ化 105"/>
                <p:cNvGrpSpPr/>
                <p:nvPr/>
              </p:nvGrpSpPr>
              <p:grpSpPr>
                <a:xfrm>
                  <a:off x="2314782" y="2829353"/>
                  <a:ext cx="5891637" cy="2673535"/>
                  <a:chOff x="2503460" y="4055104"/>
                  <a:chExt cx="5891637" cy="2673535"/>
                </a:xfrm>
              </p:grpSpPr>
              <p:sp>
                <p:nvSpPr>
                  <p:cNvPr id="110" name="Freeform 21"/>
                  <p:cNvSpPr/>
                  <p:nvPr/>
                </p:nvSpPr>
                <p:spPr>
                  <a:xfrm rot="506188">
                    <a:off x="4514664" y="5229279"/>
                    <a:ext cx="762466" cy="195573"/>
                  </a:xfrm>
                  <a:custGeom>
                    <a:avLst/>
                    <a:gdLst/>
                    <a:ahLst/>
                    <a:cxnLst/>
                    <a:rect l="0" t="0" r="r" b="b"/>
                    <a:pathLst>
                      <a:path w="1401" h="601">
                        <a:moveTo>
                          <a:pt x="0" y="0"/>
                        </a:moveTo>
                        <a:lnTo>
                          <a:pt x="1000" y="0"/>
                        </a:lnTo>
                        <a:lnTo>
                          <a:pt x="200" y="600"/>
                        </a:lnTo>
                        <a:lnTo>
                          <a:pt x="1400" y="600"/>
                        </a:lnTo>
                      </a:path>
                    </a:pathLst>
                  </a:custGeom>
                  <a:noFill/>
                  <a:ln w="19080">
                    <a:solidFill>
                      <a:srgbClr val="000000"/>
                    </a:solidFill>
                    <a:round/>
                    <a:tailEnd type="triangle" w="med" len="med"/>
                  </a:ln>
                </p:spPr>
              </p:sp>
              <p:sp>
                <p:nvSpPr>
                  <p:cNvPr id="111" name="テキスト ボックス 110"/>
                  <p:cNvSpPr txBox="1"/>
                  <p:nvPr/>
                </p:nvSpPr>
                <p:spPr>
                  <a:xfrm rot="731332">
                    <a:off x="4516087" y="4055104"/>
                    <a:ext cx="1218603" cy="338554"/>
                  </a:xfrm>
                  <a:prstGeom prst="rect">
                    <a:avLst/>
                  </a:prstGeom>
                  <a:noFill/>
                </p:spPr>
                <p:txBody>
                  <a:bodyPr wrap="none" rtlCol="0">
                    <a:spAutoFit/>
                  </a:bodyPr>
                  <a:lstStyle/>
                  <a:p>
                    <a:r>
                      <a:rPr lang="ja-JP" altLang="en-US" sz="1600" b="1" dirty="0"/>
                      <a:t>右旋円偏波</a:t>
                    </a:r>
                    <a:endParaRPr kumimoji="1" lang="ja-JP" altLang="en-US" sz="1600" b="1" dirty="0"/>
                  </a:p>
                </p:txBody>
              </p:sp>
              <p:sp>
                <p:nvSpPr>
                  <p:cNvPr id="112" name="テキスト ボックス 111"/>
                  <p:cNvSpPr txBox="1"/>
                  <p:nvPr/>
                </p:nvSpPr>
                <p:spPr>
                  <a:xfrm rot="703569">
                    <a:off x="4140187" y="6163613"/>
                    <a:ext cx="1218603" cy="338554"/>
                  </a:xfrm>
                  <a:prstGeom prst="rect">
                    <a:avLst/>
                  </a:prstGeom>
                  <a:noFill/>
                </p:spPr>
                <p:txBody>
                  <a:bodyPr wrap="none" rtlCol="0">
                    <a:spAutoFit/>
                  </a:bodyPr>
                  <a:lstStyle/>
                  <a:p>
                    <a:r>
                      <a:rPr lang="ja-JP" altLang="en-US" sz="1600" b="1" dirty="0"/>
                      <a:t>左旋円偏波</a:t>
                    </a:r>
                    <a:endParaRPr kumimoji="1" lang="ja-JP" altLang="en-US" sz="1600" b="1" dirty="0"/>
                  </a:p>
                </p:txBody>
              </p:sp>
              <p:sp>
                <p:nvSpPr>
                  <p:cNvPr id="113" name="CustomShape 4"/>
                  <p:cNvSpPr/>
                  <p:nvPr/>
                </p:nvSpPr>
                <p:spPr>
                  <a:xfrm>
                    <a:off x="6391254" y="4990581"/>
                    <a:ext cx="628690" cy="506496"/>
                  </a:xfrm>
                  <a:custGeom>
                    <a:avLst/>
                    <a:gdLst/>
                    <a:ahLst/>
                    <a:cxnLst/>
                    <a:rect l="0" t="0" r="r" b="b"/>
                    <a:pathLst>
                      <a:path w="4001" h="2002">
                        <a:moveTo>
                          <a:pt x="333" y="0"/>
                        </a:moveTo>
                        <a:cubicBezTo>
                          <a:pt x="166" y="0"/>
                          <a:pt x="0" y="166"/>
                          <a:pt x="0" y="333"/>
                        </a:cubicBezTo>
                        <a:lnTo>
                          <a:pt x="0" y="1667"/>
                        </a:lnTo>
                        <a:cubicBezTo>
                          <a:pt x="0" y="1834"/>
                          <a:pt x="166" y="2001"/>
                          <a:pt x="333" y="2001"/>
                        </a:cubicBezTo>
                        <a:lnTo>
                          <a:pt x="3667" y="2001"/>
                        </a:lnTo>
                        <a:cubicBezTo>
                          <a:pt x="3833" y="2001"/>
                          <a:pt x="4000" y="1834"/>
                          <a:pt x="4000" y="1667"/>
                        </a:cubicBezTo>
                        <a:lnTo>
                          <a:pt x="4000" y="333"/>
                        </a:lnTo>
                        <a:cubicBezTo>
                          <a:pt x="4000" y="166"/>
                          <a:pt x="3833" y="0"/>
                          <a:pt x="3667" y="0"/>
                        </a:cubicBezTo>
                        <a:lnTo>
                          <a:pt x="333" y="0"/>
                        </a:lnTo>
                      </a:path>
                    </a:pathLst>
                  </a:custGeom>
                  <a:solidFill>
                    <a:schemeClr val="bg1"/>
                  </a:solidFill>
                  <a:ln w="19080">
                    <a:solidFill>
                      <a:srgbClr val="000000"/>
                    </a:solidFill>
                    <a:round/>
                  </a:ln>
                </p:spPr>
                <p:style>
                  <a:lnRef idx="0">
                    <a:scrgbClr r="0" g="0" b="0"/>
                  </a:lnRef>
                  <a:fillRef idx="0">
                    <a:scrgbClr r="0" g="0" b="0"/>
                  </a:fillRef>
                  <a:effectRef idx="0">
                    <a:scrgbClr r="0" g="0" b="0"/>
                  </a:effectRef>
                  <a:fontRef idx="minor"/>
                </p:style>
              </p:sp>
              <p:sp>
                <p:nvSpPr>
                  <p:cNvPr id="114" name="TextShape 6"/>
                  <p:cNvSpPr txBox="1"/>
                  <p:nvPr/>
                </p:nvSpPr>
                <p:spPr>
                  <a:xfrm>
                    <a:off x="6336948" y="5037758"/>
                    <a:ext cx="931679" cy="409510"/>
                  </a:xfrm>
                  <a:prstGeom prst="rect">
                    <a:avLst/>
                  </a:prstGeom>
                  <a:noFill/>
                  <a:ln>
                    <a:noFill/>
                  </a:ln>
                </p:spPr>
                <p:txBody>
                  <a:bodyPr lIns="81639" tIns="40820" rIns="81639" bIns="40820">
                    <a:normAutofit/>
                  </a:bodyPr>
                  <a:lstStyle/>
                  <a:p>
                    <a:r>
                      <a:rPr lang="ja-JP" altLang="en-US" sz="1600" spc="-1" dirty="0">
                        <a:latin typeface="Arial"/>
                      </a:rPr>
                      <a:t> </a:t>
                    </a:r>
                    <a:r>
                      <a:rPr lang="ja-JP" altLang="en-US" sz="1600" b="1" spc="-1" dirty="0">
                        <a:latin typeface="Arial"/>
                      </a:rPr>
                      <a:t>データ　　レコーダ</a:t>
                    </a:r>
                    <a:endParaRPr lang="en-US" altLang="ja-JP" sz="1600" b="1" spc="-1" dirty="0">
                      <a:latin typeface="Arial"/>
                    </a:endParaRPr>
                  </a:p>
                </p:txBody>
              </p:sp>
              <p:grpSp>
                <p:nvGrpSpPr>
                  <p:cNvPr id="115" name="グループ化 114"/>
                  <p:cNvGrpSpPr/>
                  <p:nvPr/>
                </p:nvGrpSpPr>
                <p:grpSpPr>
                  <a:xfrm>
                    <a:off x="2503460" y="4185079"/>
                    <a:ext cx="5891637" cy="2543560"/>
                    <a:chOff x="2503460" y="4194704"/>
                    <a:chExt cx="5891637" cy="2543560"/>
                  </a:xfrm>
                </p:grpSpPr>
                <p:sp>
                  <p:nvSpPr>
                    <p:cNvPr id="116" name="TextShape 7"/>
                    <p:cNvSpPr txBox="1"/>
                    <p:nvPr/>
                  </p:nvSpPr>
                  <p:spPr>
                    <a:xfrm>
                      <a:off x="2503460" y="4194704"/>
                      <a:ext cx="859674" cy="534722"/>
                    </a:xfrm>
                    <a:prstGeom prst="rect">
                      <a:avLst/>
                    </a:prstGeom>
                    <a:noFill/>
                    <a:ln>
                      <a:noFill/>
                    </a:ln>
                  </p:spPr>
                  <p:txBody>
                    <a:bodyPr lIns="81639" tIns="40820" rIns="81639" bIns="40820">
                      <a:noAutofit/>
                    </a:bodyPr>
                    <a:lstStyle/>
                    <a:p>
                      <a:r>
                        <a:rPr lang="ja-JP" altLang="en-US" sz="1200" b="1" spc="-1" dirty="0">
                          <a:latin typeface="Arial"/>
                        </a:rPr>
                        <a:t>　</a:t>
                      </a:r>
                      <a:r>
                        <a:rPr lang="ja-JP" altLang="en-US" sz="2000" b="1" spc="-1" dirty="0">
                          <a:latin typeface="Arial"/>
                        </a:rPr>
                        <a:t>高速　  </a:t>
                      </a:r>
                      <a:endParaRPr lang="en-US" altLang="ja-JP" sz="2000" b="1" spc="-1" dirty="0">
                        <a:latin typeface="Arial"/>
                      </a:endParaRPr>
                    </a:p>
                    <a:p>
                      <a:r>
                        <a:rPr lang="en-US" altLang="ja-JP" sz="2000" b="1" spc="-1" dirty="0">
                          <a:latin typeface="Arial"/>
                        </a:rPr>
                        <a:t> </a:t>
                      </a:r>
                      <a:r>
                        <a:rPr lang="ja-JP" altLang="en-US" sz="2000" b="1" spc="-1" dirty="0">
                          <a:latin typeface="Arial"/>
                        </a:rPr>
                        <a:t>送信機</a:t>
                      </a:r>
                      <a:endParaRPr lang="en-US" altLang="ja-JP" sz="2000" b="1" spc="-1" dirty="0">
                        <a:latin typeface="Arial"/>
                      </a:endParaRPr>
                    </a:p>
                  </p:txBody>
                </p:sp>
                <p:sp>
                  <p:nvSpPr>
                    <p:cNvPr id="117" name="Line 16"/>
                    <p:cNvSpPr/>
                    <p:nvPr/>
                  </p:nvSpPr>
                  <p:spPr>
                    <a:xfrm flipV="1">
                      <a:off x="3354317" y="5025349"/>
                      <a:ext cx="248987" cy="1"/>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18" name="TextShape 18"/>
                    <p:cNvSpPr txBox="1"/>
                    <p:nvPr/>
                  </p:nvSpPr>
                  <p:spPr>
                    <a:xfrm rot="636530">
                      <a:off x="4230381" y="6481809"/>
                      <a:ext cx="1097705" cy="256455"/>
                    </a:xfrm>
                    <a:prstGeom prst="rect">
                      <a:avLst/>
                    </a:prstGeom>
                    <a:noFill/>
                    <a:ln>
                      <a:noFill/>
                    </a:ln>
                  </p:spPr>
                  <p:txBody>
                    <a:bodyPr lIns="81639" tIns="40820" rIns="81639" bIns="40820">
                      <a:normAutofit/>
                    </a:bodyPr>
                    <a:lstStyle/>
                    <a:p>
                      <a:r>
                        <a:rPr lang="en-US" sz="1600" b="1" spc="-1" dirty="0">
                          <a:latin typeface="Arial"/>
                        </a:rPr>
                        <a:t>1.65</a:t>
                      </a:r>
                      <a:r>
                        <a:rPr lang="en-US" sz="1600" spc="-1" dirty="0">
                          <a:latin typeface="Arial"/>
                        </a:rPr>
                        <a:t>Gbps</a:t>
                      </a:r>
                    </a:p>
                  </p:txBody>
                </p:sp>
                <p:sp>
                  <p:nvSpPr>
                    <p:cNvPr id="119" name="Freeform 19"/>
                    <p:cNvSpPr/>
                    <p:nvPr/>
                  </p:nvSpPr>
                  <p:spPr>
                    <a:xfrm>
                      <a:off x="3783711" y="4856500"/>
                      <a:ext cx="436202" cy="575658"/>
                    </a:xfrm>
                    <a:custGeom>
                      <a:avLst/>
                      <a:gdLst/>
                      <a:ahLst/>
                      <a:cxnLst/>
                      <a:rect l="0" t="0" r="r" b="b"/>
                      <a:pathLst>
                        <a:path w="2001" h="3801">
                          <a:moveTo>
                            <a:pt x="0" y="2000"/>
                          </a:moveTo>
                          <a:lnTo>
                            <a:pt x="2000" y="0"/>
                          </a:lnTo>
                          <a:lnTo>
                            <a:pt x="2000" y="3800"/>
                          </a:lnTo>
                          <a:lnTo>
                            <a:pt x="0" y="2000"/>
                          </a:lnTo>
                        </a:path>
                      </a:pathLst>
                    </a:custGeom>
                    <a:noFill/>
                    <a:ln w="19080">
                      <a:solidFill>
                        <a:srgbClr val="000000"/>
                      </a:solidFill>
                      <a:round/>
                    </a:ln>
                  </p:spPr>
                </p:sp>
                <p:sp>
                  <p:nvSpPr>
                    <p:cNvPr id="120" name="Line 16"/>
                    <p:cNvSpPr/>
                    <p:nvPr/>
                  </p:nvSpPr>
                  <p:spPr>
                    <a:xfrm flipV="1">
                      <a:off x="3352274" y="5299667"/>
                      <a:ext cx="247339" cy="1"/>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21" name="Line 16"/>
                    <p:cNvSpPr/>
                    <p:nvPr/>
                  </p:nvSpPr>
                  <p:spPr>
                    <a:xfrm>
                      <a:off x="5960539" y="5116680"/>
                      <a:ext cx="395490" cy="921"/>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22" name="Line 16"/>
                    <p:cNvSpPr/>
                    <p:nvPr/>
                  </p:nvSpPr>
                  <p:spPr>
                    <a:xfrm flipV="1">
                      <a:off x="5954175" y="5386467"/>
                      <a:ext cx="408220" cy="8335"/>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23" name="CustomShape 4"/>
                    <p:cNvSpPr/>
                    <p:nvPr/>
                  </p:nvSpPr>
                  <p:spPr>
                    <a:xfrm>
                      <a:off x="7375465" y="4925973"/>
                      <a:ext cx="661816" cy="653171"/>
                    </a:xfrm>
                    <a:custGeom>
                      <a:avLst/>
                      <a:gdLst/>
                      <a:ahLst/>
                      <a:cxnLst/>
                      <a:rect l="0" t="0" r="r" b="b"/>
                      <a:pathLst>
                        <a:path w="4001" h="2002">
                          <a:moveTo>
                            <a:pt x="333" y="0"/>
                          </a:moveTo>
                          <a:cubicBezTo>
                            <a:pt x="166" y="0"/>
                            <a:pt x="0" y="166"/>
                            <a:pt x="0" y="333"/>
                          </a:cubicBezTo>
                          <a:lnTo>
                            <a:pt x="0" y="1667"/>
                          </a:lnTo>
                          <a:cubicBezTo>
                            <a:pt x="0" y="1834"/>
                            <a:pt x="166" y="2001"/>
                            <a:pt x="333" y="2001"/>
                          </a:cubicBezTo>
                          <a:lnTo>
                            <a:pt x="3667" y="2001"/>
                          </a:lnTo>
                          <a:cubicBezTo>
                            <a:pt x="3833" y="2001"/>
                            <a:pt x="4000" y="1834"/>
                            <a:pt x="4000" y="1667"/>
                          </a:cubicBezTo>
                          <a:lnTo>
                            <a:pt x="4000" y="333"/>
                          </a:lnTo>
                          <a:cubicBezTo>
                            <a:pt x="4000" y="166"/>
                            <a:pt x="3833" y="0"/>
                            <a:pt x="3667" y="0"/>
                          </a:cubicBezTo>
                          <a:lnTo>
                            <a:pt x="333" y="0"/>
                          </a:lnTo>
                        </a:path>
                      </a:pathLst>
                    </a:custGeom>
                    <a:noFill/>
                    <a:ln w="19080">
                      <a:solidFill>
                        <a:srgbClr val="000000"/>
                      </a:solidFill>
                      <a:round/>
                    </a:ln>
                  </p:spPr>
                  <p:style>
                    <a:lnRef idx="0">
                      <a:scrgbClr r="0" g="0" b="0"/>
                    </a:lnRef>
                    <a:fillRef idx="0">
                      <a:scrgbClr r="0" g="0" b="0"/>
                    </a:fillRef>
                    <a:effectRef idx="0">
                      <a:scrgbClr r="0" g="0" b="0"/>
                    </a:effectRef>
                    <a:fontRef idx="minor"/>
                  </p:style>
                </p:sp>
                <p:sp>
                  <p:nvSpPr>
                    <p:cNvPr id="124" name="TextShape 6"/>
                    <p:cNvSpPr txBox="1"/>
                    <p:nvPr/>
                  </p:nvSpPr>
                  <p:spPr>
                    <a:xfrm>
                      <a:off x="7380953" y="5002486"/>
                      <a:ext cx="635469" cy="662210"/>
                    </a:xfrm>
                    <a:prstGeom prst="rect">
                      <a:avLst/>
                    </a:prstGeom>
                    <a:noFill/>
                    <a:ln>
                      <a:noFill/>
                    </a:ln>
                  </p:spPr>
                  <p:txBody>
                    <a:bodyPr lIns="81639" tIns="40820" rIns="81639" bIns="40820">
                      <a:normAutofit/>
                    </a:bodyPr>
                    <a:lstStyle/>
                    <a:p>
                      <a:r>
                        <a:rPr lang="ja-JP" altLang="en-US" sz="1600" b="1" spc="-1" dirty="0">
                          <a:latin typeface="Arial"/>
                        </a:rPr>
                        <a:t>ソフトウェア復調器</a:t>
                      </a:r>
                      <a:endParaRPr lang="en-US" altLang="ja-JP" sz="1600" b="1" spc="-1" dirty="0">
                        <a:latin typeface="Arial"/>
                      </a:endParaRPr>
                    </a:p>
                  </p:txBody>
                </p:sp>
                <p:sp>
                  <p:nvSpPr>
                    <p:cNvPr id="125" name="Line 16"/>
                    <p:cNvSpPr/>
                    <p:nvPr/>
                  </p:nvSpPr>
                  <p:spPr>
                    <a:xfrm>
                      <a:off x="7038504" y="5106081"/>
                      <a:ext cx="336960" cy="0"/>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26" name="Line 16"/>
                    <p:cNvSpPr/>
                    <p:nvPr/>
                  </p:nvSpPr>
                  <p:spPr>
                    <a:xfrm flipV="1">
                      <a:off x="6998935" y="5388957"/>
                      <a:ext cx="376530" cy="11693"/>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27" name="CustomShape 4"/>
                    <p:cNvSpPr/>
                    <p:nvPr/>
                  </p:nvSpPr>
                  <p:spPr>
                    <a:xfrm>
                      <a:off x="7313393" y="5885143"/>
                      <a:ext cx="877660" cy="653171"/>
                    </a:xfrm>
                    <a:custGeom>
                      <a:avLst/>
                      <a:gdLst/>
                      <a:ahLst/>
                      <a:cxnLst/>
                      <a:rect l="0" t="0" r="r" b="b"/>
                      <a:pathLst>
                        <a:path w="4001" h="2002">
                          <a:moveTo>
                            <a:pt x="333" y="0"/>
                          </a:moveTo>
                          <a:cubicBezTo>
                            <a:pt x="166" y="0"/>
                            <a:pt x="0" y="166"/>
                            <a:pt x="0" y="333"/>
                          </a:cubicBezTo>
                          <a:lnTo>
                            <a:pt x="0" y="1667"/>
                          </a:lnTo>
                          <a:cubicBezTo>
                            <a:pt x="0" y="1834"/>
                            <a:pt x="166" y="2001"/>
                            <a:pt x="333" y="2001"/>
                          </a:cubicBezTo>
                          <a:lnTo>
                            <a:pt x="3667" y="2001"/>
                          </a:lnTo>
                          <a:cubicBezTo>
                            <a:pt x="3833" y="2001"/>
                            <a:pt x="4000" y="1834"/>
                            <a:pt x="4000" y="1667"/>
                          </a:cubicBezTo>
                          <a:lnTo>
                            <a:pt x="4000" y="333"/>
                          </a:lnTo>
                          <a:cubicBezTo>
                            <a:pt x="4000" y="166"/>
                            <a:pt x="3833" y="0"/>
                            <a:pt x="3667" y="0"/>
                          </a:cubicBezTo>
                          <a:lnTo>
                            <a:pt x="333" y="0"/>
                          </a:lnTo>
                        </a:path>
                      </a:pathLst>
                    </a:custGeom>
                    <a:noFill/>
                    <a:ln w="19080">
                      <a:solidFill>
                        <a:srgbClr val="000000"/>
                      </a:solidFill>
                      <a:round/>
                    </a:ln>
                  </p:spPr>
                  <p:style>
                    <a:lnRef idx="0">
                      <a:scrgbClr r="0" g="0" b="0"/>
                    </a:lnRef>
                    <a:fillRef idx="0">
                      <a:scrgbClr r="0" g="0" b="0"/>
                    </a:fillRef>
                    <a:effectRef idx="0">
                      <a:scrgbClr r="0" g="0" b="0"/>
                    </a:effectRef>
                    <a:fontRef idx="minor"/>
                  </p:style>
                </p:sp>
                <p:sp>
                  <p:nvSpPr>
                    <p:cNvPr id="128" name="TextShape 6"/>
                    <p:cNvSpPr txBox="1"/>
                    <p:nvPr/>
                  </p:nvSpPr>
                  <p:spPr>
                    <a:xfrm>
                      <a:off x="7268627" y="6016044"/>
                      <a:ext cx="1126470" cy="652941"/>
                    </a:xfrm>
                    <a:prstGeom prst="rect">
                      <a:avLst/>
                    </a:prstGeom>
                    <a:noFill/>
                    <a:ln>
                      <a:noFill/>
                    </a:ln>
                  </p:spPr>
                  <p:txBody>
                    <a:bodyPr lIns="81639" tIns="40820" rIns="81639" bIns="40820">
                      <a:noAutofit/>
                    </a:bodyPr>
                    <a:lstStyle/>
                    <a:p>
                      <a:r>
                        <a:rPr lang="ja-JP" altLang="en-US" sz="1600" b="1" spc="-1" dirty="0">
                          <a:latin typeface="Arial"/>
                        </a:rPr>
                        <a:t>２チャネル     </a:t>
                      </a:r>
                      <a:endParaRPr lang="en-US" altLang="ja-JP" sz="1600" b="1" spc="-1" dirty="0">
                        <a:latin typeface="Arial"/>
                      </a:endParaRPr>
                    </a:p>
                    <a:p>
                      <a:r>
                        <a:rPr lang="en-US" altLang="ja-JP" sz="1600" b="1" spc="-1" dirty="0">
                          <a:latin typeface="Arial"/>
                        </a:rPr>
                        <a:t>      </a:t>
                      </a:r>
                      <a:r>
                        <a:rPr lang="ja-JP" altLang="en-US" sz="1600" b="1" spc="-1" dirty="0">
                          <a:latin typeface="Arial"/>
                        </a:rPr>
                        <a:t>合成</a:t>
                      </a:r>
                      <a:endParaRPr lang="en-US" altLang="ja-JP" sz="1600" b="1" spc="-1" dirty="0">
                        <a:latin typeface="Arial"/>
                      </a:endParaRPr>
                    </a:p>
                  </p:txBody>
                </p:sp>
                <p:sp>
                  <p:nvSpPr>
                    <p:cNvPr id="129" name="Line 16"/>
                    <p:cNvSpPr/>
                    <p:nvPr/>
                  </p:nvSpPr>
                  <p:spPr>
                    <a:xfrm>
                      <a:off x="7833992" y="5582240"/>
                      <a:ext cx="0" cy="302903"/>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30" name="Line 16"/>
                    <p:cNvSpPr/>
                    <p:nvPr/>
                  </p:nvSpPr>
                  <p:spPr>
                    <a:xfrm>
                      <a:off x="7543664" y="5582239"/>
                      <a:ext cx="0" cy="302903"/>
                    </a:xfrm>
                    <a:prstGeom prst="line">
                      <a:avLst/>
                    </a:prstGeom>
                    <a:ln w="19050">
                      <a:solidFill>
                        <a:srgbClr val="000000"/>
                      </a:solidFill>
                      <a:tailEnd type="triangle" w="med" len="med"/>
                    </a:ln>
                  </p:spPr>
                  <p:style>
                    <a:lnRef idx="0">
                      <a:scrgbClr r="0" g="0" b="0"/>
                    </a:lnRef>
                    <a:fillRef idx="0">
                      <a:scrgbClr r="0" g="0" b="0"/>
                    </a:fillRef>
                    <a:effectRef idx="0">
                      <a:scrgbClr r="0" g="0" b="0"/>
                    </a:effectRef>
                    <a:fontRef idx="minor"/>
                  </p:style>
                </p:sp>
                <p:sp>
                  <p:nvSpPr>
                    <p:cNvPr id="131" name="TextShape 7"/>
                    <p:cNvSpPr txBox="1"/>
                    <p:nvPr/>
                  </p:nvSpPr>
                  <p:spPr>
                    <a:xfrm>
                      <a:off x="3617289" y="4306514"/>
                      <a:ext cx="1042695" cy="615550"/>
                    </a:xfrm>
                    <a:prstGeom prst="rect">
                      <a:avLst/>
                    </a:prstGeom>
                    <a:noFill/>
                    <a:ln>
                      <a:noFill/>
                    </a:ln>
                  </p:spPr>
                  <p:txBody>
                    <a:bodyPr lIns="81639" tIns="40820" rIns="81639" bIns="40820">
                      <a:noAutofit/>
                    </a:bodyPr>
                    <a:lstStyle/>
                    <a:p>
                      <a:r>
                        <a:rPr lang="ja-JP" altLang="en-US" b="1" spc="-1" dirty="0">
                          <a:latin typeface="Arial"/>
                        </a:rPr>
                        <a:t>中利得 </a:t>
                      </a:r>
                      <a:endParaRPr lang="en-US" altLang="ja-JP" b="1" spc="-1" dirty="0">
                        <a:latin typeface="Arial"/>
                      </a:endParaRPr>
                    </a:p>
                    <a:p>
                      <a:r>
                        <a:rPr lang="ja-JP" altLang="en-US" b="1" spc="-1" dirty="0">
                          <a:latin typeface="Arial"/>
                        </a:rPr>
                        <a:t>アンテナ　</a:t>
                      </a:r>
                      <a:endParaRPr lang="en-US" altLang="ja-JP" b="1" spc="-1" dirty="0">
                        <a:latin typeface="Arial"/>
                      </a:endParaRPr>
                    </a:p>
                  </p:txBody>
                </p:sp>
              </p:grpSp>
            </p:grpSp>
            <p:sp>
              <p:nvSpPr>
                <p:cNvPr id="107" name="二等辺三角形 106">
                  <a:extLst>
                    <a:ext uri="{FF2B5EF4-FFF2-40B4-BE49-F238E27FC236}">
                      <a16:creationId xmlns:a16="http://schemas.microsoft.com/office/drawing/2014/main" id="{223E7D03-7C3C-45F3-8678-16135BDB4FF8}"/>
                    </a:ext>
                  </a:extLst>
                </p:cNvPr>
                <p:cNvSpPr/>
                <p:nvPr/>
              </p:nvSpPr>
              <p:spPr>
                <a:xfrm flipH="1">
                  <a:off x="5575748" y="3931926"/>
                  <a:ext cx="268079" cy="707923"/>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8" name="円弧 107">
                  <a:extLst>
                    <a:ext uri="{FF2B5EF4-FFF2-40B4-BE49-F238E27FC236}">
                      <a16:creationId xmlns:a16="http://schemas.microsoft.com/office/drawing/2014/main" id="{0045A1B6-7CB2-4DBC-AF5F-9CC0D67B0A97}"/>
                    </a:ext>
                  </a:extLst>
                </p:cNvPr>
                <p:cNvSpPr/>
                <p:nvPr/>
              </p:nvSpPr>
              <p:spPr>
                <a:xfrm rot="2077948">
                  <a:off x="4528515" y="3083311"/>
                  <a:ext cx="1253162" cy="1413327"/>
                </a:xfrm>
                <a:prstGeom prst="arc">
                  <a:avLst>
                    <a:gd name="adj1" fmla="val 18176845"/>
                    <a:gd name="adj2" fmla="val 3299466"/>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cxnSp>
              <p:nvCxnSpPr>
                <p:cNvPr id="109" name="直線コネクタ 108"/>
                <p:cNvCxnSpPr>
                  <a:endCxn id="108" idx="2"/>
                </p:cNvCxnSpPr>
                <p:nvPr/>
              </p:nvCxnSpPr>
              <p:spPr>
                <a:xfrm flipH="1">
                  <a:off x="5159544" y="3542203"/>
                  <a:ext cx="639459" cy="924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p:cNvCxnSpPr/>
              <p:nvPr/>
            </p:nvCxnSpPr>
            <p:spPr>
              <a:xfrm flipH="1">
                <a:off x="2817762" y="3469699"/>
                <a:ext cx="1140357" cy="10021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2627784" y="3576840"/>
                <a:ext cx="0" cy="10042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2123224" y="5996505"/>
                <a:ext cx="1933337" cy="275146"/>
              </a:xfrm>
              <a:prstGeom prst="rect">
                <a:avLst/>
              </a:prstGeom>
              <a:noFill/>
            </p:spPr>
            <p:txBody>
              <a:bodyPr wrap="square" rtlCol="0">
                <a:spAutoFit/>
              </a:bodyPr>
              <a:lstStyle/>
              <a:p>
                <a:r>
                  <a:rPr kumimoji="1" lang="en-US" altLang="ja-JP" sz="2000" b="1" dirty="0"/>
                  <a:t>JAXA </a:t>
                </a:r>
                <a:r>
                  <a:rPr lang="ja-JP" altLang="en-US" sz="2000" b="1" dirty="0"/>
                  <a:t>革新小型衛星</a:t>
                </a:r>
                <a:endParaRPr kumimoji="1" lang="en-US" altLang="ja-JP" sz="2000" b="1" dirty="0"/>
              </a:p>
            </p:txBody>
          </p:sp>
          <p:sp>
            <p:nvSpPr>
              <p:cNvPr id="98" name="テキスト ボックス 97"/>
              <p:cNvSpPr txBox="1"/>
              <p:nvPr/>
            </p:nvSpPr>
            <p:spPr>
              <a:xfrm>
                <a:off x="5504599" y="3767861"/>
                <a:ext cx="1346447" cy="486796"/>
              </a:xfrm>
              <a:prstGeom prst="rect">
                <a:avLst/>
              </a:prstGeom>
              <a:noFill/>
            </p:spPr>
            <p:txBody>
              <a:bodyPr wrap="square" rtlCol="0">
                <a:spAutoFit/>
              </a:bodyPr>
              <a:lstStyle/>
              <a:p>
                <a:r>
                  <a:rPr kumimoji="1" lang="en-US" altLang="ja-JP" sz="2000" dirty="0"/>
                  <a:t>   </a:t>
                </a:r>
                <a:r>
                  <a:rPr kumimoji="1" lang="en-US" altLang="ja-JP" sz="2000" b="1" dirty="0"/>
                  <a:t>JAXA </a:t>
                </a:r>
                <a:r>
                  <a:rPr lang="ja-JP" altLang="en-US" sz="2000" b="1" dirty="0"/>
                  <a:t>臼田</a:t>
                </a:r>
                <a:endParaRPr kumimoji="1" lang="en-US" altLang="ja-JP" sz="2000" b="1" dirty="0"/>
              </a:p>
              <a:p>
                <a:r>
                  <a:rPr lang="en-US" altLang="ja-JP" sz="2000" b="1" dirty="0"/>
                  <a:t>10m </a:t>
                </a:r>
                <a:r>
                  <a:rPr lang="ja-JP" altLang="en-US" sz="2000" b="1" dirty="0"/>
                  <a:t>アンテナ</a:t>
                </a:r>
                <a:endParaRPr kumimoji="1" lang="en-US" altLang="ja-JP" sz="2000" b="1" dirty="0"/>
              </a:p>
            </p:txBody>
          </p:sp>
          <p:pic>
            <p:nvPicPr>
              <p:cNvPr id="9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07" b="7591"/>
              <a:stretch/>
            </p:blipFill>
            <p:spPr bwMode="auto">
              <a:xfrm>
                <a:off x="2303988" y="2624734"/>
                <a:ext cx="928712" cy="91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91" r="14532" b="23380"/>
              <a:stretch/>
            </p:blipFill>
            <p:spPr bwMode="auto">
              <a:xfrm rot="802609" flipH="1">
                <a:off x="3505814" y="2704850"/>
                <a:ext cx="757132" cy="64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テキスト ボックス 100"/>
              <p:cNvSpPr txBox="1"/>
              <p:nvPr/>
            </p:nvSpPr>
            <p:spPr>
              <a:xfrm>
                <a:off x="7065534" y="4520792"/>
                <a:ext cx="945038" cy="317475"/>
              </a:xfrm>
              <a:prstGeom prst="rect">
                <a:avLst/>
              </a:prstGeom>
              <a:noFill/>
            </p:spPr>
            <p:txBody>
              <a:bodyPr wrap="none" rtlCol="0">
                <a:spAutoFit/>
              </a:bodyPr>
              <a:lstStyle/>
              <a:p>
                <a:r>
                  <a:rPr lang="en-US" altLang="ja-JP" sz="2400" b="1" dirty="0"/>
                  <a:t>3.3</a:t>
                </a:r>
                <a:r>
                  <a:rPr kumimoji="1" lang="en-US" altLang="ja-JP" sz="2400" b="1" dirty="0"/>
                  <a:t>Gbps </a:t>
                </a:r>
                <a:endParaRPr kumimoji="1" lang="ja-JP" altLang="en-US" sz="2400" b="1" dirty="0"/>
              </a:p>
            </p:txBody>
          </p:sp>
          <p:pic>
            <p:nvPicPr>
              <p:cNvPr id="102"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43262" t="5749" r="25040" b="45815"/>
              <a:stretch/>
            </p:blipFill>
            <p:spPr bwMode="auto">
              <a:xfrm rot="831569">
                <a:off x="4269101" y="2236587"/>
                <a:ext cx="1265662" cy="62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44624" t="49342" r="23116" b="658"/>
              <a:stretch/>
            </p:blipFill>
            <p:spPr bwMode="auto">
              <a:xfrm rot="811596">
                <a:off x="4091018" y="3516099"/>
                <a:ext cx="1370020" cy="64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14400"/>
              <a:stretch/>
            </p:blipFill>
            <p:spPr bwMode="auto">
              <a:xfrm>
                <a:off x="5299446" y="4181327"/>
                <a:ext cx="1625618" cy="181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 name="TextShape 18"/>
              <p:cNvSpPr txBox="1"/>
              <p:nvPr/>
            </p:nvSpPr>
            <p:spPr>
              <a:xfrm rot="636530">
                <a:off x="4517802" y="1774783"/>
                <a:ext cx="1235496" cy="491885"/>
              </a:xfrm>
              <a:prstGeom prst="rect">
                <a:avLst/>
              </a:prstGeom>
              <a:noFill/>
              <a:ln>
                <a:noFill/>
              </a:ln>
            </p:spPr>
            <p:txBody>
              <a:bodyPr lIns="81639" tIns="40820" rIns="81639" bIns="40820">
                <a:normAutofit/>
              </a:bodyPr>
              <a:lstStyle/>
              <a:p>
                <a:r>
                  <a:rPr lang="en-US" sz="1600" b="1" spc="-1" dirty="0">
                    <a:latin typeface="Arial"/>
                  </a:rPr>
                  <a:t>1.65</a:t>
                </a:r>
                <a:r>
                  <a:rPr lang="en-US" sz="1600" spc="-1" dirty="0">
                    <a:latin typeface="Arial"/>
                  </a:rPr>
                  <a:t>Gbps</a:t>
                </a:r>
              </a:p>
            </p:txBody>
          </p:sp>
        </p:grpSp>
        <p:sp>
          <p:nvSpPr>
            <p:cNvPr id="92" name="Freeform 21"/>
            <p:cNvSpPr/>
            <p:nvPr/>
          </p:nvSpPr>
          <p:spPr>
            <a:xfrm rot="506188">
              <a:off x="5254566" y="15520100"/>
              <a:ext cx="1044070" cy="284397"/>
            </a:xfrm>
            <a:custGeom>
              <a:avLst/>
              <a:gdLst/>
              <a:ahLst/>
              <a:cxnLst/>
              <a:rect l="0" t="0" r="r" b="b"/>
              <a:pathLst>
                <a:path w="1401" h="601">
                  <a:moveTo>
                    <a:pt x="0" y="0"/>
                  </a:moveTo>
                  <a:lnTo>
                    <a:pt x="1000" y="0"/>
                  </a:lnTo>
                  <a:lnTo>
                    <a:pt x="200" y="600"/>
                  </a:lnTo>
                  <a:lnTo>
                    <a:pt x="1400" y="600"/>
                  </a:lnTo>
                </a:path>
              </a:pathLst>
            </a:custGeom>
            <a:noFill/>
            <a:ln w="19080">
              <a:solidFill>
                <a:srgbClr val="000000"/>
              </a:solidFill>
              <a:round/>
              <a:tailEnd type="triangle" w="med" len="med"/>
            </a:ln>
          </p:spPr>
        </p:sp>
      </p:gr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270" y="2066076"/>
            <a:ext cx="6086891" cy="484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6772048" y="1556792"/>
            <a:ext cx="2199921" cy="2246769"/>
          </a:xfrm>
          <a:prstGeom prst="rect">
            <a:avLst/>
          </a:prstGeom>
          <a:noFill/>
          <a:ln>
            <a:solidFill>
              <a:schemeClr val="tx1"/>
            </a:solidFill>
          </a:ln>
        </p:spPr>
        <p:txBody>
          <a:bodyPr wrap="square" rtlCol="0">
            <a:spAutoFit/>
          </a:bodyPr>
          <a:lstStyle/>
          <a:p>
            <a:r>
              <a:rPr lang="ja-JP" altLang="en-US" sz="2000" b="1" dirty="0">
                <a:solidFill>
                  <a:srgbClr val="FF0000"/>
                </a:solidFill>
              </a:rPr>
              <a:t>本研究：</a:t>
            </a:r>
            <a:endParaRPr lang="en-US" altLang="ja-JP" sz="2000" b="1" dirty="0">
              <a:solidFill>
                <a:srgbClr val="FF0000"/>
              </a:solidFill>
            </a:endParaRPr>
          </a:p>
          <a:p>
            <a:r>
              <a:rPr lang="ja-JP" altLang="en-US" sz="2000" b="1" dirty="0">
                <a:solidFill>
                  <a:srgbClr val="FF0000"/>
                </a:solidFill>
              </a:rPr>
              <a:t>今後、実用化の展開を行う。</a:t>
            </a:r>
            <a:endParaRPr lang="en-US" altLang="ja-JP" sz="2000" b="1" dirty="0">
              <a:solidFill>
                <a:srgbClr val="FF0000"/>
              </a:solidFill>
            </a:endParaRPr>
          </a:p>
          <a:p>
            <a:r>
              <a:rPr kumimoji="1" lang="ja-JP" altLang="en-US" sz="2000" b="1" dirty="0">
                <a:solidFill>
                  <a:srgbClr val="FF0000"/>
                </a:solidFill>
              </a:rPr>
              <a:t>復調器のリアルタイム化、デジタル信号処理部の改良、小型化。</a:t>
            </a:r>
          </a:p>
        </p:txBody>
      </p:sp>
      <p:sp>
        <p:nvSpPr>
          <p:cNvPr id="89" name="テキスト ボックス 88"/>
          <p:cNvSpPr txBox="1"/>
          <p:nvPr/>
        </p:nvSpPr>
        <p:spPr>
          <a:xfrm>
            <a:off x="240192" y="936233"/>
            <a:ext cx="5295039" cy="1015663"/>
          </a:xfrm>
          <a:prstGeom prst="rect">
            <a:avLst/>
          </a:prstGeom>
          <a:noFill/>
        </p:spPr>
        <p:txBody>
          <a:bodyPr wrap="none" rtlCol="0">
            <a:spAutoFit/>
          </a:bodyPr>
          <a:lstStyle/>
          <a:p>
            <a:r>
              <a:rPr lang="en-US" altLang="ja-JP" sz="2000" dirty="0"/>
              <a:t>2020</a:t>
            </a:r>
            <a:r>
              <a:rPr lang="ja-JP" altLang="en-US" sz="2000" dirty="0"/>
              <a:t>年に</a:t>
            </a:r>
            <a:r>
              <a:rPr lang="ja-JP" altLang="en-US" sz="2000" b="1" dirty="0">
                <a:solidFill>
                  <a:srgbClr val="FF0000"/>
                </a:solidFill>
              </a:rPr>
              <a:t>毎秒</a:t>
            </a:r>
            <a:r>
              <a:rPr lang="en-US" altLang="ja-JP" sz="2000" b="1" dirty="0">
                <a:solidFill>
                  <a:srgbClr val="FF0000"/>
                </a:solidFill>
              </a:rPr>
              <a:t>3.3</a:t>
            </a:r>
            <a:r>
              <a:rPr lang="ja-JP" altLang="en-US" sz="2000" b="1" dirty="0">
                <a:solidFill>
                  <a:srgbClr val="FF0000"/>
                </a:solidFill>
              </a:rPr>
              <a:t>ギガビット</a:t>
            </a:r>
            <a:r>
              <a:rPr lang="ja-JP" altLang="en-US" sz="2000" dirty="0"/>
              <a:t>の衛星通信を実証</a:t>
            </a:r>
            <a:endParaRPr lang="en-US" altLang="ja-JP" sz="2000" dirty="0"/>
          </a:p>
          <a:p>
            <a:r>
              <a:rPr lang="ja-JP" altLang="en-US" sz="2000" dirty="0">
                <a:solidFill>
                  <a:srgbClr val="FF0000"/>
                </a:solidFill>
              </a:rPr>
              <a:t>　</a:t>
            </a:r>
            <a:r>
              <a:rPr lang="ja-JP" altLang="en-US" sz="2000" b="1" dirty="0">
                <a:solidFill>
                  <a:srgbClr val="FF0000"/>
                </a:solidFill>
              </a:rPr>
              <a:t>衛星からの無線データ伝送の世界最高速度。</a:t>
            </a:r>
            <a:endParaRPr lang="en-US" altLang="ja-JP" sz="2000" b="1" dirty="0">
              <a:solidFill>
                <a:srgbClr val="FF0000"/>
              </a:solidFill>
            </a:endParaRPr>
          </a:p>
          <a:p>
            <a:r>
              <a:rPr lang="ja-JP" altLang="en-US" sz="2000" b="1" dirty="0">
                <a:solidFill>
                  <a:srgbClr val="FF0000"/>
                </a:solidFill>
              </a:rPr>
              <a:t>　</a:t>
            </a:r>
            <a:r>
              <a:rPr lang="ja-JP" altLang="en-US" sz="2000" b="1" dirty="0"/>
              <a:t>（従来記録</a:t>
            </a:r>
            <a:r>
              <a:rPr lang="en-US" altLang="ja-JP" sz="2000" b="1" dirty="0"/>
              <a:t>Planet Lab</a:t>
            </a:r>
            <a:r>
              <a:rPr lang="ja-JP" altLang="en-US" sz="2000" b="1" dirty="0"/>
              <a:t>の</a:t>
            </a:r>
            <a:r>
              <a:rPr lang="en-US" altLang="ja-JP" sz="2000" b="1" dirty="0"/>
              <a:t>1.6</a:t>
            </a:r>
            <a:r>
              <a:rPr lang="ja-JP" altLang="en-US" sz="2000" b="1" dirty="0"/>
              <a:t>ギガビット）</a:t>
            </a:r>
            <a:endParaRPr lang="en-US" altLang="ja-JP" sz="2000" b="1" dirty="0"/>
          </a:p>
        </p:txBody>
      </p:sp>
      <p:pic>
        <p:nvPicPr>
          <p:cNvPr id="48" name="図 4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5722" y="4365104"/>
            <a:ext cx="2429510" cy="2075815"/>
          </a:xfrm>
          <a:prstGeom prst="rect">
            <a:avLst/>
          </a:prstGeom>
          <a:noFill/>
          <a:ln>
            <a:noFill/>
          </a:ln>
        </p:spPr>
      </p:pic>
      <p:sp>
        <p:nvSpPr>
          <p:cNvPr id="49" name="正方形/長方形 48">
            <a:extLst>
              <a:ext uri="{FF2B5EF4-FFF2-40B4-BE49-F238E27FC236}">
                <a16:creationId xmlns:a16="http://schemas.microsoft.com/office/drawing/2014/main" id="{E965C37D-BFCE-429C-BD1F-39A68A2425D7}"/>
              </a:ext>
            </a:extLst>
          </p:cNvPr>
          <p:cNvSpPr/>
          <p:nvPr/>
        </p:nvSpPr>
        <p:spPr>
          <a:xfrm>
            <a:off x="3839157" y="2066076"/>
            <a:ext cx="2090286" cy="338554"/>
          </a:xfrm>
          <a:prstGeom prst="rect">
            <a:avLst/>
          </a:prstGeom>
        </p:spPr>
        <p:txBody>
          <a:bodyPr wrap="square">
            <a:spAutoFit/>
          </a:bodyPr>
          <a:lstStyle/>
          <a:p>
            <a:r>
              <a:rPr lang="ja-JP" altLang="en-US" sz="1600" b="1" dirty="0">
                <a:solidFill>
                  <a:srgbClr val="FF0000"/>
                </a:solidFill>
              </a:rPr>
              <a:t>プレスリリース</a:t>
            </a:r>
            <a:endParaRPr lang="en-US" altLang="ja-JP" sz="1600" b="1" dirty="0">
              <a:solidFill>
                <a:srgbClr val="FF0000"/>
              </a:solidFill>
            </a:endParaRPr>
          </a:p>
        </p:txBody>
      </p:sp>
      <p:sp>
        <p:nvSpPr>
          <p:cNvPr id="50" name="テキスト ボックス 49">
            <a:extLst>
              <a:ext uri="{FF2B5EF4-FFF2-40B4-BE49-F238E27FC236}">
                <a16:creationId xmlns:a16="http://schemas.microsoft.com/office/drawing/2014/main" id="{A45402B5-0ED1-4ABA-B581-CBDCFB417FB3}"/>
              </a:ext>
            </a:extLst>
          </p:cNvPr>
          <p:cNvSpPr txBox="1"/>
          <p:nvPr/>
        </p:nvSpPr>
        <p:spPr>
          <a:xfrm>
            <a:off x="3855119" y="2350825"/>
            <a:ext cx="2310248" cy="646331"/>
          </a:xfrm>
          <a:prstGeom prst="rect">
            <a:avLst/>
          </a:prstGeom>
          <a:noFill/>
        </p:spPr>
        <p:txBody>
          <a:bodyPr wrap="none" rtlCol="0">
            <a:spAutoFit/>
          </a:bodyPr>
          <a:lstStyle/>
          <a:p>
            <a:r>
              <a:rPr kumimoji="1" lang="ja-JP" altLang="en-US" sz="1200" u="sng" dirty="0"/>
              <a:t>掲載新聞</a:t>
            </a:r>
            <a:endParaRPr kumimoji="1" lang="en-US" altLang="ja-JP" sz="1200" u="sng" dirty="0"/>
          </a:p>
          <a:p>
            <a:r>
              <a:rPr kumimoji="1" lang="ja-JP" altLang="en-US" sz="1200" dirty="0"/>
              <a:t>・日本経済新聞 </a:t>
            </a:r>
            <a:r>
              <a:rPr kumimoji="1" lang="en-US" altLang="ja-JP" sz="1200" dirty="0"/>
              <a:t>2020</a:t>
            </a:r>
            <a:r>
              <a:rPr kumimoji="1" lang="ja-JP" altLang="en-US" sz="1200" dirty="0"/>
              <a:t>年</a:t>
            </a:r>
            <a:r>
              <a:rPr kumimoji="1" lang="en-US" altLang="ja-JP" sz="1200" dirty="0"/>
              <a:t>9</a:t>
            </a:r>
            <a:r>
              <a:rPr kumimoji="1" lang="ja-JP" altLang="en-US" sz="1200" dirty="0"/>
              <a:t>月</a:t>
            </a:r>
            <a:r>
              <a:rPr kumimoji="1" lang="en-US" altLang="ja-JP" sz="1200" dirty="0"/>
              <a:t>7</a:t>
            </a:r>
            <a:r>
              <a:rPr kumimoji="1" lang="ja-JP" altLang="en-US" sz="1200" dirty="0"/>
              <a:t>日</a:t>
            </a:r>
            <a:endParaRPr kumimoji="1" lang="en-US" altLang="ja-JP" sz="1200" dirty="0"/>
          </a:p>
          <a:p>
            <a:r>
              <a:rPr kumimoji="1" lang="ja-JP" altLang="en-US" sz="1200" dirty="0"/>
              <a:t>・日経産業新聞 </a:t>
            </a:r>
            <a:r>
              <a:rPr kumimoji="1" lang="en-US" altLang="ja-JP" sz="1200" dirty="0"/>
              <a:t>2020</a:t>
            </a:r>
            <a:r>
              <a:rPr kumimoji="1" lang="ja-JP" altLang="en-US" sz="1200" dirty="0"/>
              <a:t>年</a:t>
            </a:r>
            <a:r>
              <a:rPr kumimoji="1" lang="en-US" altLang="ja-JP" sz="1200" dirty="0"/>
              <a:t>10</a:t>
            </a:r>
            <a:r>
              <a:rPr kumimoji="1" lang="ja-JP" altLang="en-US" sz="1200" dirty="0"/>
              <a:t>月</a:t>
            </a:r>
            <a:r>
              <a:rPr kumimoji="1" lang="en-US" altLang="ja-JP" sz="1200" dirty="0"/>
              <a:t>31</a:t>
            </a:r>
            <a:r>
              <a:rPr kumimoji="1" lang="ja-JP" altLang="en-US" sz="1200" dirty="0"/>
              <a:t>日</a:t>
            </a:r>
          </a:p>
        </p:txBody>
      </p:sp>
      <p:cxnSp>
        <p:nvCxnSpPr>
          <p:cNvPr id="4" name="直線矢印コネクタ 3"/>
          <p:cNvCxnSpPr/>
          <p:nvPr/>
        </p:nvCxnSpPr>
        <p:spPr>
          <a:xfrm flipH="1">
            <a:off x="6117965" y="2823409"/>
            <a:ext cx="776542" cy="5335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719731" y="4046082"/>
            <a:ext cx="2186817" cy="338554"/>
          </a:xfrm>
          <a:prstGeom prst="rect">
            <a:avLst/>
          </a:prstGeom>
          <a:noFill/>
        </p:spPr>
        <p:txBody>
          <a:bodyPr wrap="none" rtlCol="0">
            <a:spAutoFit/>
          </a:bodyPr>
          <a:lstStyle/>
          <a:p>
            <a:r>
              <a:rPr lang="ja-JP" altLang="en-US" sz="1600" dirty="0"/>
              <a:t>６４</a:t>
            </a:r>
            <a:r>
              <a:rPr lang="en-US" altLang="ja-JP" sz="1600" dirty="0"/>
              <a:t>APSK, 256APSK </a:t>
            </a:r>
            <a:r>
              <a:rPr lang="ja-JP" altLang="en-US" sz="1600" dirty="0"/>
              <a:t>変調</a:t>
            </a:r>
            <a:endParaRPr lang="en-US" altLang="ja-JP" sz="1600" dirty="0"/>
          </a:p>
        </p:txBody>
      </p:sp>
      <p:sp>
        <p:nvSpPr>
          <p:cNvPr id="54" name="テキスト ボックス 53">
            <a:extLst>
              <a:ext uri="{FF2B5EF4-FFF2-40B4-BE49-F238E27FC236}">
                <a16:creationId xmlns:a16="http://schemas.microsoft.com/office/drawing/2014/main" id="{6FA8F2FC-F7AE-4C24-88CB-82F7E0A5C17D}"/>
              </a:ext>
            </a:extLst>
          </p:cNvPr>
          <p:cNvSpPr txBox="1"/>
          <p:nvPr/>
        </p:nvSpPr>
        <p:spPr>
          <a:xfrm>
            <a:off x="769159" y="131290"/>
            <a:ext cx="2031325" cy="369332"/>
          </a:xfrm>
          <a:prstGeom prst="rect">
            <a:avLst/>
          </a:prstGeom>
          <a:noFill/>
          <a:ln>
            <a:solidFill>
              <a:srgbClr val="FF0000"/>
            </a:solidFill>
          </a:ln>
        </p:spPr>
        <p:txBody>
          <a:bodyPr wrap="none" rtlCol="0">
            <a:spAutoFit/>
          </a:bodyPr>
          <a:lstStyle/>
          <a:p>
            <a:r>
              <a:rPr kumimoji="1" lang="ja-JP" altLang="en-US" b="1" dirty="0">
                <a:solidFill>
                  <a:srgbClr val="FF0000"/>
                </a:solidFill>
              </a:rPr>
              <a:t>実証から実用化へ</a:t>
            </a:r>
          </a:p>
        </p:txBody>
      </p:sp>
    </p:spTree>
    <p:extLst>
      <p:ext uri="{BB962C8B-B14F-4D97-AF65-F5344CB8AC3E}">
        <p14:creationId xmlns:p14="http://schemas.microsoft.com/office/powerpoint/2010/main" val="241418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1404664" y="3265773"/>
            <a:ext cx="1170916" cy="1137144"/>
            <a:chOff x="507462" y="1791182"/>
            <a:chExt cx="1374494" cy="1257193"/>
          </a:xfrm>
        </p:grpSpPr>
        <p:pic>
          <p:nvPicPr>
            <p:cNvPr id="4" name="図 3">
              <a:extLst>
                <a:ext uri="{FF2B5EF4-FFF2-40B4-BE49-F238E27FC236}">
                  <a16:creationId xmlns:a16="http://schemas.microsoft.com/office/drawing/2014/main" id="{B048349E-FC18-494E-89EE-F45FA47A609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81" l="0" r="100000">
                          <a14:foregroundMark x1="19408" y1="36102" x2="20395" y2="64537"/>
                          <a14:foregroundMark x1="20395" y1="70288" x2="0" y2="75719"/>
                          <a14:foregroundMark x1="3289" y1="96805" x2="99013" y2="59425"/>
                          <a14:foregroundMark x1="68421" y1="56550" x2="80921" y2="52396"/>
                          <a14:foregroundMark x1="84211" y1="52396" x2="98355" y2="56230"/>
                          <a14:foregroundMark x1="45724" y1="1278" x2="47039" y2="92332"/>
                          <a14:foregroundMark x1="46382" y1="93610" x2="30592" y2="99361"/>
                          <a14:foregroundMark x1="48355" y1="93930" x2="65461" y2="99681"/>
                          <a14:foregroundMark x1="46711" y1="68051" x2="67434" y2="99681"/>
                          <a14:foregroundMark x1="82895" y1="56869" x2="99671" y2="79553"/>
                          <a14:foregroundMark x1="83553" y1="1278" x2="81908" y2="76677"/>
                          <a14:foregroundMark x1="83224" y1="75080" x2="99671" y2="67093"/>
                          <a14:foregroundMark x1="84211" y1="76997" x2="99671" y2="81789"/>
                          <a14:foregroundMark x1="60526" y1="80511" x2="72368" y2="84665"/>
                          <a14:foregroundMark x1="62500" y1="75080" x2="62500" y2="80831"/>
                          <a14:foregroundMark x1="59868" y1="79553" x2="56250" y2="77955"/>
                          <a14:foregroundMark x1="20066" y1="34505" x2="42434" y2="31310"/>
                          <a14:foregroundMark x1="41776" y1="31629" x2="65132" y2="34505"/>
                          <a14:foregroundMark x1="65461" y1="35783" x2="65789" y2="62939"/>
                          <a14:foregroundMark x1="65789" y1="63898" x2="61513" y2="65495"/>
                          <a14:foregroundMark x1="61184" y1="65176" x2="60855" y2="71565"/>
                          <a14:foregroundMark x1="60526" y1="71246" x2="64474" y2="71885"/>
                          <a14:foregroundMark x1="48355" y1="74441" x2="59868" y2="69968"/>
                          <a14:foregroundMark x1="18750" y1="62620" x2="15132" y2="63898"/>
                          <a14:foregroundMark x1="14803" y1="63898" x2="33224" y2="70927"/>
                          <a14:backgroundMark x1="14474" y1="38339" x2="14474" y2="38339"/>
                          <a14:backgroundMark x1="12171" y1="37700" x2="12171" y2="37700"/>
                          <a14:backgroundMark x1="9539" y1="48243" x2="9539" y2="48243"/>
                          <a14:backgroundMark x1="11842" y1="56869" x2="11842" y2="56869"/>
                          <a14:backgroundMark x1="11842" y1="56869" x2="11842" y2="56869"/>
                          <a14:backgroundMark x1="8553" y1="52716" x2="8553" y2="52716"/>
                          <a14:backgroundMark x1="13158" y1="52077" x2="13158" y2="52077"/>
                          <a14:backgroundMark x1="13487" y1="55911" x2="13487" y2="55911"/>
                          <a14:backgroundMark x1="10197" y1="62939" x2="10197" y2="62939"/>
                          <a14:backgroundMark x1="7566" y1="64856" x2="7566" y2="64856"/>
                          <a14:backgroundMark x1="7895" y1="67093" x2="7895" y2="67093"/>
                          <a14:backgroundMark x1="8224" y1="68051" x2="8224" y2="68051"/>
                          <a14:backgroundMark x1="15789" y1="67732" x2="15789" y2="67732"/>
                          <a14:backgroundMark x1="3618" y1="41214" x2="3618" y2="41214"/>
                          <a14:backgroundMark x1="2632" y1="47284" x2="2632" y2="47284"/>
                          <a14:backgroundMark x1="1645" y1="32588" x2="1645" y2="32588"/>
                          <a14:backgroundMark x1="1974" y1="25879" x2="1974" y2="25879"/>
                          <a14:backgroundMark x1="1974" y1="25879" x2="1974" y2="25879"/>
                          <a14:backgroundMark x1="2632" y1="40575" x2="2632" y2="40575"/>
                          <a14:backgroundMark x1="2632" y1="40575" x2="2632" y2="40575"/>
                          <a14:backgroundMark x1="4605" y1="30351" x2="4605" y2="30351"/>
                          <a14:backgroundMark x1="4605" y1="30351" x2="4605" y2="30351"/>
                          <a14:backgroundMark x1="10197" y1="27157" x2="10197" y2="27157"/>
                          <a14:backgroundMark x1="10197" y1="27157" x2="10197" y2="27157"/>
                          <a14:backgroundMark x1="6908" y1="24281" x2="6908" y2="24281"/>
                          <a14:backgroundMark x1="6908" y1="24281" x2="6908" y2="24281"/>
                          <a14:backgroundMark x1="15789" y1="25240" x2="15789" y2="25240"/>
                          <a14:backgroundMark x1="15789" y1="25240" x2="15789" y2="25240"/>
                          <a14:backgroundMark x1="28618" y1="23323" x2="28618" y2="23323"/>
                          <a14:backgroundMark x1="28618" y1="23323" x2="28618" y2="23323"/>
                          <a14:backgroundMark x1="24342" y1="25240" x2="24342" y2="25240"/>
                          <a14:backgroundMark x1="22368" y1="24920" x2="22368" y2="24920"/>
                          <a14:backgroundMark x1="24671" y1="23962" x2="24671" y2="23962"/>
                          <a14:backgroundMark x1="32566" y1="23323" x2="32566" y2="23323"/>
                          <a14:backgroundMark x1="10855" y1="12460" x2="10855" y2="12460"/>
                          <a14:backgroundMark x1="25658" y1="12780" x2="25658" y2="12780"/>
                          <a14:backgroundMark x1="17105" y1="15335" x2="17105" y2="15335"/>
                          <a14:backgroundMark x1="10526" y1="12780" x2="10526" y2="12780"/>
                          <a14:backgroundMark x1="6579" y1="11502" x2="6579" y2="11502"/>
                          <a14:backgroundMark x1="9868" y1="6390" x2="9868" y2="6390"/>
                          <a14:backgroundMark x1="6908" y1="19489" x2="6908" y2="19489"/>
                          <a14:backgroundMark x1="5921" y1="20767" x2="5921" y2="20767"/>
                          <a14:backgroundMark x1="11842" y1="20447" x2="11842" y2="20447"/>
                          <a14:backgroundMark x1="10855" y1="17572" x2="10855" y2="17572"/>
                          <a14:backgroundMark x1="39145" y1="24281" x2="39145" y2="24281"/>
                          <a14:backgroundMark x1="27632" y1="29712" x2="27632" y2="29712"/>
                          <a14:backgroundMark x1="32566" y1="28115" x2="32566" y2="28115"/>
                          <a14:backgroundMark x1="39145" y1="25879" x2="39145" y2="25879"/>
                          <a14:backgroundMark x1="36184" y1="30351" x2="36184" y2="30351"/>
                          <a14:backgroundMark x1="23684" y1="20767" x2="23684" y2="20767"/>
                          <a14:backgroundMark x1="18750" y1="10543" x2="18750" y2="10543"/>
                          <a14:backgroundMark x1="24013" y1="5751" x2="24013" y2="5751"/>
                          <a14:backgroundMark x1="30592" y1="4473" x2="30592" y2="4473"/>
                          <a14:backgroundMark x1="32566" y1="3514" x2="32566" y2="3514"/>
                          <a14:backgroundMark x1="37829" y1="9585" x2="37829" y2="9585"/>
                          <a14:backgroundMark x1="37171" y1="13738" x2="37171" y2="13738"/>
                          <a14:backgroundMark x1="35197" y1="10543" x2="35197" y2="10543"/>
                          <a14:backgroundMark x1="27632" y1="8307" x2="27632" y2="8307"/>
                          <a14:backgroundMark x1="39474" y1="13738" x2="39474" y2="13738"/>
                          <a14:backgroundMark x1="42434" y1="3514" x2="42434" y2="3514"/>
                          <a14:backgroundMark x1="40132" y1="18850" x2="40132" y2="18850"/>
                          <a14:backgroundMark x1="41118" y1="25240" x2="41118" y2="25240"/>
                          <a14:backgroundMark x1="41776" y1="17252" x2="41776" y2="17252"/>
                          <a14:backgroundMark x1="42763" y1="15016" x2="42763" y2="15016"/>
                          <a14:backgroundMark x1="43750" y1="10863" x2="43750" y2="10863"/>
                          <a14:backgroundMark x1="42763" y1="29393" x2="42763" y2="29393"/>
                          <a14:backgroundMark x1="40132" y1="30351" x2="40132" y2="30351"/>
                          <a14:backgroundMark x1="56579" y1="9265" x2="56579" y2="9265"/>
                          <a14:backgroundMark x1="51316" y1="9904" x2="51316" y2="9904"/>
                          <a14:backgroundMark x1="50000" y1="3195" x2="50000" y2="3195"/>
                          <a14:backgroundMark x1="57566" y1="7348" x2="57566" y2="7348"/>
                          <a14:backgroundMark x1="60526" y1="3195" x2="60526" y2="3195"/>
                          <a14:backgroundMark x1="65461" y1="9265" x2="65461" y2="9265"/>
                          <a14:backgroundMark x1="53618" y1="20447" x2="53618" y2="20447"/>
                          <a14:backgroundMark x1="55592" y1="24601" x2="55592" y2="24601"/>
                          <a14:backgroundMark x1="56250" y1="28115" x2="56250" y2="28115"/>
                          <a14:backgroundMark x1="56579" y1="28754" x2="56579" y2="28754"/>
                          <a14:backgroundMark x1="57566" y1="29712" x2="57566" y2="29712"/>
                          <a14:backgroundMark x1="53289" y1="30671" x2="53289" y2="30671"/>
                          <a14:backgroundMark x1="54934" y1="30671" x2="54934" y2="30671"/>
                          <a14:backgroundMark x1="68421" y1="31949" x2="68421" y2="31949"/>
                          <a14:backgroundMark x1="73684" y1="22364" x2="73684" y2="22364"/>
                          <a14:backgroundMark x1="65132" y1="24281" x2="65132" y2="24281"/>
                          <a14:backgroundMark x1="63158" y1="28435" x2="63158" y2="28435"/>
                          <a14:backgroundMark x1="64145" y1="31310" x2="64145" y2="31310"/>
                          <a14:backgroundMark x1="70066" y1="32588" x2="70066" y2="32588"/>
                          <a14:backgroundMark x1="75000" y1="43450" x2="75000" y2="43450"/>
                          <a14:backgroundMark x1="72697" y1="47604" x2="72697" y2="47604"/>
                          <a14:backgroundMark x1="72697" y1="48562" x2="72697" y2="48562"/>
                          <a14:backgroundMark x1="70724" y1="39936" x2="70724" y2="39936"/>
                          <a14:backgroundMark x1="70724" y1="46645" x2="70724" y2="46645"/>
                          <a14:backgroundMark x1="89145" y1="39617" x2="89145" y2="39617"/>
                          <a14:backgroundMark x1="76645" y1="5112" x2="76645" y2="5112"/>
                          <a14:backgroundMark x1="77961" y1="2875" x2="77961" y2="2875"/>
                        </a14:backgroundRemoval>
                      </a14:imgEffect>
                    </a14:imgLayer>
                  </a14:imgProps>
                </a:ext>
              </a:extLst>
            </a:blip>
            <a:srcRect l="4500" t="22817" r="14814" b="8515"/>
            <a:stretch/>
          </p:blipFill>
          <p:spPr>
            <a:xfrm>
              <a:off x="539552" y="1793400"/>
              <a:ext cx="1342404" cy="1254975"/>
            </a:xfrm>
            <a:prstGeom prst="rect">
              <a:avLst/>
            </a:prstGeom>
            <a:solidFill>
              <a:schemeClr val="tx1"/>
            </a:solidFill>
          </p:spPr>
        </p:pic>
        <p:sp>
          <p:nvSpPr>
            <p:cNvPr id="14" name="テキスト ボックス 13"/>
            <p:cNvSpPr txBox="1"/>
            <p:nvPr/>
          </p:nvSpPr>
          <p:spPr>
            <a:xfrm>
              <a:off x="507462" y="1791182"/>
              <a:ext cx="675185"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0.8m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p:cNvCxnSpPr/>
            <p:nvPr/>
          </p:nvCxnSpPr>
          <p:spPr>
            <a:xfrm>
              <a:off x="711040" y="2014805"/>
              <a:ext cx="0" cy="507904"/>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a:off x="350621" y="3151770"/>
            <a:ext cx="2774543" cy="1218517"/>
            <a:chOff x="2072412" y="2517265"/>
            <a:chExt cx="3950666" cy="1461321"/>
          </a:xfrm>
        </p:grpSpPr>
        <p:pic>
          <p:nvPicPr>
            <p:cNvPr id="6" name="図 5">
              <a:extLst>
                <a:ext uri="{FF2B5EF4-FFF2-40B4-BE49-F238E27FC236}">
                  <a16:creationId xmlns:a16="http://schemas.microsoft.com/office/drawing/2014/main" id="{76486D2B-FAB3-48C1-8B64-289F0D6D7BF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14" b="99443" l="0" r="100000">
                          <a14:foregroundMark x1="2344" y1="55432" x2="5000" y2="96936"/>
                          <a14:foregroundMark x1="2969" y1="55432" x2="49844" y2="43454"/>
                          <a14:foregroundMark x1="5625" y1="96379" x2="59219" y2="71309"/>
                          <a14:foregroundMark x1="15156" y1="78552" x2="27344" y2="65181"/>
                          <a14:foregroundMark x1="13125" y1="62953" x2="33906" y2="62953"/>
                          <a14:foregroundMark x1="22188" y1="48468" x2="22188" y2="48468"/>
                          <a14:foregroundMark x1="9063" y1="51532" x2="9063" y2="51532"/>
                          <a14:foregroundMark x1="63438" y1="42897" x2="97188" y2="32033"/>
                          <a14:foregroundMark x1="62187" y1="67967" x2="68125" y2="87187"/>
                          <a14:foregroundMark x1="61563" y1="72145" x2="60938" y2="89136"/>
                          <a14:foregroundMark x1="60313" y1="90251" x2="43281" y2="99721"/>
                          <a14:foregroundMark x1="14688" y1="96100" x2="14375" y2="96379"/>
                          <a14:foregroundMark x1="92031" y1="61003" x2="92031" y2="61003"/>
                          <a14:foregroundMark x1="81094" y1="70752" x2="79844" y2="78830"/>
                          <a14:foregroundMark x1="82344" y1="75766" x2="99219" y2="63788"/>
                          <a14:foregroundMark x1="75313" y1="75209" x2="92813" y2="84958"/>
                          <a14:foregroundMark x1="69688" y1="75766" x2="70000" y2="79944"/>
                          <a14:foregroundMark x1="66563" y1="78552" x2="73281" y2="82451"/>
                          <a14:foregroundMark x1="57031" y1="85515" x2="68281" y2="95543"/>
                          <a14:foregroundMark x1="73750" y1="82730" x2="74688" y2="83008"/>
                          <a14:foregroundMark x1="52500" y1="95543" x2="60469" y2="90808"/>
                          <a14:foregroundMark x1="49063" y1="90808" x2="49063" y2="90808"/>
                          <a14:foregroundMark x1="64219" y1="85237" x2="64219" y2="86351"/>
                          <a14:foregroundMark x1="50313" y1="90808" x2="39375" y2="96100"/>
                          <a14:foregroundMark x1="82344" y1="83844" x2="88594" y2="87465"/>
                          <a14:foregroundMark x1="93594" y1="74652" x2="97031" y2="70195"/>
                          <a14:foregroundMark x1="94531" y1="93036" x2="94531" y2="93036"/>
                          <a14:foregroundMark x1="52812" y1="37604" x2="52812" y2="37604"/>
                          <a14:foregroundMark x1="56406" y1="34540" x2="56406" y2="34540"/>
                          <a14:foregroundMark x1="59531" y1="36212" x2="59531" y2="36212"/>
                          <a14:foregroundMark x1="63281" y1="36212" x2="63281" y2="36212"/>
                          <a14:foregroundMark x1="65781" y1="36212" x2="65781" y2="36212"/>
                          <a14:foregroundMark x1="68438" y1="36490" x2="68438" y2="36490"/>
                          <a14:foregroundMark x1="67188" y1="37047" x2="67188" y2="37047"/>
                          <a14:foregroundMark x1="70000" y1="37047" x2="70000" y2="37047"/>
                          <a14:foregroundMark x1="70781" y1="37047" x2="70781" y2="37047"/>
                          <a14:foregroundMark x1="61250" y1="36212" x2="62344" y2="1114"/>
                          <a14:foregroundMark x1="81719" y1="28412" x2="82500" y2="1114"/>
                          <a14:foregroundMark x1="1875" y1="95822" x2="1875" y2="95822"/>
                          <a14:foregroundMark x1="36875" y1="98050" x2="36875" y2="98050"/>
                          <a14:foregroundMark x1="34063" y1="97772" x2="34063" y2="97772"/>
                          <a14:foregroundMark x1="85156" y1="94708" x2="85156" y2="94708"/>
                          <a14:foregroundMark x1="76563" y1="96936" x2="74063" y2="95822"/>
                          <a14:foregroundMark x1="73281" y1="95543" x2="77031" y2="94150"/>
                          <a14:foregroundMark x1="82031" y1="92758" x2="82656" y2="92201"/>
                          <a14:foregroundMark x1="81719" y1="94708" x2="83125" y2="89972"/>
                          <a14:foregroundMark x1="80625" y1="93036" x2="81094" y2="96100"/>
                          <a14:foregroundMark x1="80469" y1="95543" x2="80469" y2="95543"/>
                          <a14:foregroundMark x1="96250" y1="51811" x2="96250" y2="51811"/>
                          <a14:foregroundMark x1="96250" y1="50696" x2="96250" y2="50696"/>
                          <a14:backgroundMark x1="82344" y1="86351" x2="82344" y2="86351"/>
                          <a14:backgroundMark x1="60156" y1="32033" x2="60156" y2="32033"/>
                          <a14:backgroundMark x1="59531" y1="4457" x2="59531" y2="4457"/>
                          <a14:backgroundMark x1="58750" y1="8635" x2="57188" y2="3343"/>
                          <a14:backgroundMark x1="60313" y1="10306" x2="60625" y2="3064"/>
                          <a14:backgroundMark x1="60781" y1="15599" x2="60781" y2="15599"/>
                          <a14:backgroundMark x1="80625" y1="15320" x2="80938" y2="2507"/>
                          <a14:backgroundMark x1="88750" y1="28969" x2="88750" y2="28969"/>
                          <a14:backgroundMark x1="92813" y1="27298" x2="92813" y2="27298"/>
                          <a14:backgroundMark x1="86875" y1="31198" x2="86875" y2="31198"/>
                          <a14:backgroundMark x1="76875" y1="31755" x2="76875" y2="31755"/>
                          <a14:backgroundMark x1="73906" y1="34540" x2="73906" y2="34540"/>
                          <a14:backgroundMark x1="75781" y1="34819" x2="75781" y2="34819"/>
                          <a14:backgroundMark x1="78125" y1="34540" x2="78125" y2="34540"/>
                          <a14:backgroundMark x1="84219" y1="33148" x2="84219" y2="33148"/>
                          <a14:backgroundMark x1="83125" y1="29526" x2="83125" y2="29526"/>
                          <a14:backgroundMark x1="82813" y1="33426" x2="82813" y2="33426"/>
                          <a14:backgroundMark x1="94688" y1="30362" x2="94688" y2="30362"/>
                          <a14:backgroundMark x1="97500" y1="30641" x2="97500" y2="30641"/>
                          <a14:backgroundMark x1="1719" y1="71866" x2="1719" y2="71866"/>
                          <a14:backgroundMark x1="2188" y1="91922" x2="2188" y2="91922"/>
                          <a14:backgroundMark x1="98594" y1="52368" x2="98594" y2="52368"/>
                          <a14:backgroundMark x1="99219" y1="37326" x2="99219" y2="37326"/>
                          <a14:backgroundMark x1="99531" y1="33426" x2="99531" y2="33426"/>
                          <a14:backgroundMark x1="98594" y1="46240" x2="98594" y2="46240"/>
                          <a14:backgroundMark x1="98594" y1="40947" x2="98594" y2="40947"/>
                          <a14:backgroundMark x1="98750" y1="44568" x2="98750" y2="44568"/>
                          <a14:backgroundMark x1="98281" y1="52925" x2="98281" y2="52925"/>
                          <a14:backgroundMark x1="98125" y1="50696" x2="98125" y2="50696"/>
                          <a14:backgroundMark x1="97031" y1="54318" x2="97031" y2="54318"/>
                          <a14:backgroundMark x1="95469" y1="56267" x2="95469" y2="56267"/>
                          <a14:backgroundMark x1="94844" y1="55989" x2="94844" y2="55989"/>
                          <a14:backgroundMark x1="94219" y1="55710" x2="94219" y2="55710"/>
                          <a14:backgroundMark x1="98438" y1="62674" x2="98438" y2="62674"/>
                          <a14:backgroundMark x1="96094" y1="63788" x2="96094" y2="63788"/>
                          <a14:backgroundMark x1="94688" y1="64903" x2="94688" y2="64903"/>
                        </a14:backgroundRemoval>
                      </a14:imgEffect>
                    </a14:imgLayer>
                  </a14:imgProps>
                </a:ext>
                <a:ext uri="{28A0092B-C50C-407E-A947-70E740481C1C}">
                  <a14:useLocalDpi xmlns:a14="http://schemas.microsoft.com/office/drawing/2010/main" val="0"/>
                </a:ext>
              </a:extLst>
            </a:blip>
            <a:srcRect t="25824"/>
            <a:stretch/>
          </p:blipFill>
          <p:spPr>
            <a:xfrm>
              <a:off x="2072412" y="2517265"/>
              <a:ext cx="3444940" cy="1461321"/>
            </a:xfrm>
            <a:prstGeom prst="rect">
              <a:avLst/>
            </a:prstGeom>
            <a:solidFill>
              <a:schemeClr val="tx1"/>
            </a:solidFill>
          </p:spPr>
        </p:pic>
        <p:sp>
          <p:nvSpPr>
            <p:cNvPr id="7" name="テキスト ボックス 6"/>
            <p:cNvSpPr txBox="1"/>
            <p:nvPr/>
          </p:nvSpPr>
          <p:spPr>
            <a:xfrm>
              <a:off x="3515552" y="2568193"/>
              <a:ext cx="490840"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p:nvPr/>
          </p:nvCxnSpPr>
          <p:spPr>
            <a:xfrm flipV="1">
              <a:off x="2236463" y="2571272"/>
              <a:ext cx="3786615" cy="527955"/>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2" name="図 21"/>
          <p:cNvPicPr>
            <a:picLocks noChangeAspect="1"/>
          </p:cNvPicPr>
          <p:nvPr/>
        </p:nvPicPr>
        <p:blipFill>
          <a:blip r:embed="rId6"/>
          <a:stretch>
            <a:fillRect/>
          </a:stretch>
        </p:blipFill>
        <p:spPr>
          <a:xfrm>
            <a:off x="406671" y="4817202"/>
            <a:ext cx="1148515" cy="1253976"/>
          </a:xfrm>
          <a:prstGeom prst="rect">
            <a:avLst/>
          </a:prstGeom>
        </p:spPr>
      </p:pic>
      <p:sp>
        <p:nvSpPr>
          <p:cNvPr id="98" name="テキスト ボックス 97"/>
          <p:cNvSpPr txBox="1"/>
          <p:nvPr/>
        </p:nvSpPr>
        <p:spPr>
          <a:xfrm>
            <a:off x="222914" y="1984346"/>
            <a:ext cx="2627158" cy="1077218"/>
          </a:xfrm>
          <a:prstGeom prst="rect">
            <a:avLst/>
          </a:prstGeom>
          <a:noFill/>
          <a:ln>
            <a:solidFill>
              <a:schemeClr val="tx1"/>
            </a:solidFill>
          </a:ln>
        </p:spPr>
        <p:txBody>
          <a:bodyPr wrap="square" rtlCol="0">
            <a:spAutoFit/>
          </a:bodyPr>
          <a:lstStyle/>
          <a:p>
            <a:r>
              <a:rPr lang="ja-JP" altLang="en-US" sz="1600" dirty="0"/>
              <a:t>開発した小型衛星搭載用　　　合成開口レーダーシステム</a:t>
            </a:r>
            <a:r>
              <a:rPr lang="en-US" altLang="ja-JP" sz="1600" dirty="0"/>
              <a:t>.          </a:t>
            </a:r>
            <a:r>
              <a:rPr lang="ja-JP" altLang="en-US" sz="1600" dirty="0"/>
              <a:t>地上分解能３ｍ</a:t>
            </a:r>
            <a:r>
              <a:rPr lang="en-US" altLang="ja-JP" sz="1600" dirty="0"/>
              <a:t>.</a:t>
            </a:r>
          </a:p>
          <a:p>
            <a:r>
              <a:rPr kumimoji="1" lang="ja-JP" altLang="en-US" sz="1600" dirty="0"/>
              <a:t>想定する衛星重量</a:t>
            </a:r>
            <a:r>
              <a:rPr kumimoji="1" lang="en-US" altLang="ja-JP" sz="1600" dirty="0"/>
              <a:t>130kg</a:t>
            </a:r>
            <a:endParaRPr kumimoji="1" lang="ja-JP" altLang="en-US" sz="1600" dirty="0"/>
          </a:p>
        </p:txBody>
      </p:sp>
      <p:sp>
        <p:nvSpPr>
          <p:cNvPr id="97" name="右矢印 96"/>
          <p:cNvSpPr/>
          <p:nvPr/>
        </p:nvSpPr>
        <p:spPr>
          <a:xfrm>
            <a:off x="2928363" y="2515758"/>
            <a:ext cx="659715" cy="230950"/>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6701538" y="7042313"/>
            <a:ext cx="3255239" cy="1600438"/>
          </a:xfrm>
          <a:prstGeom prst="rect">
            <a:avLst/>
          </a:prstGeom>
          <a:noFill/>
          <a:ln>
            <a:noFill/>
          </a:ln>
        </p:spPr>
        <p:txBody>
          <a:bodyPr wrap="square" rtlCol="0">
            <a:spAutoFit/>
          </a:bodyPr>
          <a:lstStyle/>
          <a:p>
            <a:r>
              <a:rPr kumimoji="1" lang="ja-JP" altLang="en-US" sz="1400" dirty="0"/>
              <a:t>　　　　　　　</a:t>
            </a:r>
            <a:r>
              <a:rPr kumimoji="1" lang="ja-JP" altLang="en-US" sz="1400" b="1" dirty="0"/>
              <a:t>研究開発項目</a:t>
            </a:r>
            <a:endParaRPr kumimoji="1" lang="en-US" altLang="ja-JP" sz="1400" b="1" dirty="0"/>
          </a:p>
          <a:p>
            <a:r>
              <a:rPr lang="ja-JP" altLang="en-US" sz="1400" b="1" dirty="0"/>
              <a:t>　　もっと</a:t>
            </a:r>
            <a:endParaRPr lang="en-US" altLang="ja-JP" sz="1400" b="1" dirty="0"/>
          </a:p>
          <a:p>
            <a:r>
              <a:rPr lang="ja-JP" altLang="en-US" sz="1400" b="1" dirty="0"/>
              <a:t>・</a:t>
            </a:r>
            <a:r>
              <a:rPr lang="ja-JP" altLang="en-US" sz="1400" b="1" dirty="0">
                <a:solidFill>
                  <a:srgbClr val="FF0000"/>
                </a:solidFill>
              </a:rPr>
              <a:t>量産しやすく</a:t>
            </a:r>
            <a:r>
              <a:rPr lang="ja-JP" altLang="en-US" sz="1400" b="1" dirty="0"/>
              <a:t>　</a:t>
            </a:r>
            <a:r>
              <a:rPr lang="ja-JP" altLang="en-US" sz="1050" b="1" dirty="0"/>
              <a:t>観測アンテナの </a:t>
            </a:r>
            <a:endParaRPr lang="en-US" altLang="ja-JP" sz="1050" b="1" dirty="0"/>
          </a:p>
          <a:p>
            <a:r>
              <a:rPr lang="ja-JP" altLang="en-US" sz="1400" b="1" dirty="0"/>
              <a:t>　　　　　　　　　　</a:t>
            </a:r>
            <a:r>
              <a:rPr lang="ja-JP" altLang="en-US" sz="1050" b="1" dirty="0"/>
              <a:t>炭素繊維強化プラスチック化</a:t>
            </a:r>
            <a:endParaRPr kumimoji="1" lang="en-US" altLang="ja-JP" sz="1400" b="1" dirty="0"/>
          </a:p>
          <a:p>
            <a:r>
              <a:rPr lang="ja-JP" altLang="en-US" sz="1400" b="1" dirty="0"/>
              <a:t>・はっきり見る　レーダー出力</a:t>
            </a:r>
            <a:r>
              <a:rPr lang="en-US" altLang="ja-JP" sz="1400" b="1" dirty="0"/>
              <a:t> </a:t>
            </a:r>
            <a:r>
              <a:rPr lang="ja-JP" altLang="en-US" sz="1400" b="1" dirty="0"/>
              <a:t>３ｋ</a:t>
            </a:r>
            <a:r>
              <a:rPr lang="en-US" altLang="ja-JP" sz="1400" b="1" dirty="0"/>
              <a:t>W</a:t>
            </a:r>
            <a:r>
              <a:rPr lang="ja-JP" altLang="en-US" sz="1400" b="1" dirty="0"/>
              <a:t>化</a:t>
            </a:r>
            <a:endParaRPr lang="en-US" altLang="ja-JP" sz="1400" b="1" dirty="0"/>
          </a:p>
          <a:p>
            <a:r>
              <a:rPr kumimoji="1" lang="ja-JP" altLang="en-US" sz="1400" b="1" dirty="0"/>
              <a:t>・細かく見る　　</a:t>
            </a:r>
            <a:r>
              <a:rPr kumimoji="1" lang="ja-JP" altLang="en-US" sz="1400" b="1" dirty="0">
                <a:solidFill>
                  <a:srgbClr val="FF0000"/>
                </a:solidFill>
              </a:rPr>
              <a:t>１ｍ以下の</a:t>
            </a:r>
            <a:r>
              <a:rPr lang="ja-JP" altLang="en-US" sz="1400" b="1" dirty="0">
                <a:solidFill>
                  <a:srgbClr val="FF0000"/>
                </a:solidFill>
              </a:rPr>
              <a:t>地上</a:t>
            </a:r>
            <a:r>
              <a:rPr kumimoji="1" lang="ja-JP" altLang="en-US" sz="1400" b="1" dirty="0">
                <a:solidFill>
                  <a:srgbClr val="FF0000"/>
                </a:solidFill>
              </a:rPr>
              <a:t>分解能</a:t>
            </a:r>
            <a:endParaRPr kumimoji="1" lang="en-US" altLang="ja-JP" sz="1400" b="1" dirty="0">
              <a:solidFill>
                <a:srgbClr val="FF0000"/>
              </a:solidFill>
            </a:endParaRPr>
          </a:p>
          <a:p>
            <a:r>
              <a:rPr lang="ja-JP" altLang="en-US" sz="1400" b="1" dirty="0"/>
              <a:t>・たくさん見る　 高速データ伝送</a:t>
            </a:r>
            <a:endParaRPr kumimoji="1" lang="en-US" altLang="ja-JP" sz="1400" b="1" dirty="0"/>
          </a:p>
        </p:txBody>
      </p:sp>
      <p:sp>
        <p:nvSpPr>
          <p:cNvPr id="99" name="テキスト ボックス 98"/>
          <p:cNvSpPr txBox="1"/>
          <p:nvPr/>
        </p:nvSpPr>
        <p:spPr>
          <a:xfrm>
            <a:off x="359618" y="4402417"/>
            <a:ext cx="1194558" cy="415498"/>
          </a:xfrm>
          <a:prstGeom prst="rect">
            <a:avLst/>
          </a:prstGeom>
          <a:noFill/>
        </p:spPr>
        <p:txBody>
          <a:bodyPr wrap="none" rtlCol="0">
            <a:spAutoFit/>
          </a:bodyPr>
          <a:lstStyle/>
          <a:p>
            <a:r>
              <a:rPr kumimoji="1" lang="ja-JP" altLang="en-US" sz="1050" dirty="0"/>
              <a:t>ピーク出力</a:t>
            </a:r>
            <a:r>
              <a:rPr kumimoji="1" lang="en-US" altLang="ja-JP" sz="1050" dirty="0"/>
              <a:t>1kW</a:t>
            </a:r>
            <a:r>
              <a:rPr kumimoji="1" lang="ja-JP" altLang="en-US" sz="1050" dirty="0"/>
              <a:t>の</a:t>
            </a:r>
            <a:endParaRPr kumimoji="1" lang="en-US" altLang="ja-JP" sz="1050" dirty="0"/>
          </a:p>
          <a:p>
            <a:r>
              <a:rPr kumimoji="1" lang="ja-JP" altLang="en-US" sz="1050" dirty="0"/>
              <a:t>送信増幅器</a:t>
            </a:r>
          </a:p>
        </p:txBody>
      </p:sp>
      <p:sp>
        <p:nvSpPr>
          <p:cNvPr id="106" name="テキスト ボックス 105"/>
          <p:cNvSpPr txBox="1"/>
          <p:nvPr/>
        </p:nvSpPr>
        <p:spPr>
          <a:xfrm>
            <a:off x="1623720" y="4382926"/>
            <a:ext cx="1483416" cy="577081"/>
          </a:xfrm>
          <a:prstGeom prst="rect">
            <a:avLst/>
          </a:prstGeom>
          <a:noFill/>
        </p:spPr>
        <p:txBody>
          <a:bodyPr wrap="square" rtlCol="0">
            <a:spAutoFit/>
          </a:bodyPr>
          <a:lstStyle/>
          <a:p>
            <a:r>
              <a:rPr kumimoji="1" lang="ja-JP" altLang="en-US" sz="1050" dirty="0"/>
              <a:t>６４</a:t>
            </a:r>
            <a:r>
              <a:rPr kumimoji="1" lang="en-US" altLang="ja-JP" sz="1050" dirty="0"/>
              <a:t>APSK</a:t>
            </a:r>
            <a:r>
              <a:rPr kumimoji="1" lang="ja-JP" altLang="en-US" sz="1050" dirty="0"/>
              <a:t>変調方式で</a:t>
            </a:r>
            <a:r>
              <a:rPr lang="ja-JP" altLang="en-US" sz="1050" dirty="0"/>
              <a:t>衛星から毎秒</a:t>
            </a:r>
            <a:r>
              <a:rPr lang="en-US" altLang="ja-JP" sz="1050" dirty="0"/>
              <a:t>3.3Gbps</a:t>
            </a:r>
            <a:r>
              <a:rPr lang="ja-JP" altLang="en-US" sz="1050" dirty="0"/>
              <a:t>の伝送に成功</a:t>
            </a:r>
            <a:endParaRPr lang="en-US" altLang="ja-JP" sz="1050" dirty="0"/>
          </a:p>
        </p:txBody>
      </p:sp>
      <p:pic>
        <p:nvPicPr>
          <p:cNvPr id="10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57" t="38182" r="51346" b="10181"/>
          <a:stretch/>
        </p:blipFill>
        <p:spPr bwMode="auto">
          <a:xfrm>
            <a:off x="1666364" y="4968786"/>
            <a:ext cx="1393997" cy="137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06671" y="1038499"/>
            <a:ext cx="2262158" cy="923330"/>
          </a:xfrm>
          <a:prstGeom prst="rect">
            <a:avLst/>
          </a:prstGeom>
          <a:noFill/>
        </p:spPr>
        <p:txBody>
          <a:bodyPr wrap="none" rtlCol="0">
            <a:spAutoFit/>
          </a:bodyPr>
          <a:lstStyle/>
          <a:p>
            <a:r>
              <a:rPr lang="ja-JP" altLang="en-US" dirty="0"/>
              <a:t>宇宙研経費、科研費</a:t>
            </a:r>
            <a:endParaRPr lang="en-US" altLang="ja-JP" dirty="0"/>
          </a:p>
          <a:p>
            <a:r>
              <a:rPr lang="ja-JP" altLang="en-US" dirty="0"/>
              <a:t>内閣府プログラム</a:t>
            </a:r>
            <a:endParaRPr lang="en-US" altLang="ja-JP" dirty="0"/>
          </a:p>
          <a:p>
            <a:r>
              <a:rPr lang="en-US" altLang="ja-JP" dirty="0" err="1"/>
              <a:t>ImPACT</a:t>
            </a:r>
            <a:r>
              <a:rPr lang="en-US" altLang="ja-JP" dirty="0"/>
              <a:t>(2015-18)</a:t>
            </a:r>
            <a:endParaRPr kumimoji="1" lang="ja-JP" altLang="en-US" dirty="0"/>
          </a:p>
        </p:txBody>
      </p:sp>
      <p:sp>
        <p:nvSpPr>
          <p:cNvPr id="47" name="テキスト ボックス 46"/>
          <p:cNvSpPr txBox="1"/>
          <p:nvPr/>
        </p:nvSpPr>
        <p:spPr>
          <a:xfrm>
            <a:off x="3654488" y="2131975"/>
            <a:ext cx="1833074" cy="923330"/>
          </a:xfrm>
          <a:prstGeom prst="rect">
            <a:avLst/>
          </a:prstGeom>
          <a:noFill/>
          <a:ln>
            <a:solidFill>
              <a:schemeClr val="tx1"/>
            </a:solidFill>
          </a:ln>
        </p:spPr>
        <p:txBody>
          <a:bodyPr wrap="square" rtlCol="0">
            <a:spAutoFit/>
          </a:bodyPr>
          <a:lstStyle/>
          <a:p>
            <a:r>
              <a:rPr lang="en-US" altLang="ja-JP" dirty="0"/>
              <a:t>2021</a:t>
            </a:r>
            <a:r>
              <a:rPr lang="ja-JP" altLang="en-US" dirty="0"/>
              <a:t>年</a:t>
            </a:r>
            <a:r>
              <a:rPr lang="en-US" altLang="ja-JP" dirty="0"/>
              <a:t>2</a:t>
            </a:r>
            <a:r>
              <a:rPr lang="ja-JP" altLang="en-US" dirty="0"/>
              <a:t>月</a:t>
            </a:r>
            <a:endParaRPr lang="en-US" altLang="ja-JP" dirty="0"/>
          </a:p>
          <a:p>
            <a:r>
              <a:rPr lang="ja-JP" altLang="en-US" dirty="0"/>
              <a:t>民間会社による軌道上実証</a:t>
            </a:r>
          </a:p>
        </p:txBody>
      </p:sp>
      <p:sp>
        <p:nvSpPr>
          <p:cNvPr id="49" name="右矢印 48"/>
          <p:cNvSpPr/>
          <p:nvPr/>
        </p:nvSpPr>
        <p:spPr>
          <a:xfrm>
            <a:off x="2951424" y="4169192"/>
            <a:ext cx="636654" cy="232989"/>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3780977" y="4168004"/>
            <a:ext cx="2635209" cy="646331"/>
          </a:xfrm>
          <a:prstGeom prst="rect">
            <a:avLst/>
          </a:prstGeom>
          <a:noFill/>
        </p:spPr>
        <p:txBody>
          <a:bodyPr wrap="none" rtlCol="0">
            <a:spAutoFit/>
          </a:bodyPr>
          <a:lstStyle/>
          <a:p>
            <a:r>
              <a:rPr lang="ja-JP" altLang="en-US" dirty="0"/>
              <a:t>総務省</a:t>
            </a:r>
            <a:r>
              <a:rPr lang="en-US" altLang="ja-JP" dirty="0"/>
              <a:t>SCOPE(2020-2022)</a:t>
            </a:r>
          </a:p>
          <a:p>
            <a:r>
              <a:rPr lang="en-US" altLang="ja-JP" dirty="0"/>
              <a:t>JAXA</a:t>
            </a:r>
            <a:r>
              <a:rPr lang="ja-JP" altLang="en-US" dirty="0"/>
              <a:t>競争的資金</a:t>
            </a:r>
            <a:endParaRPr lang="en-US" altLang="ja-JP" dirty="0"/>
          </a:p>
        </p:txBody>
      </p:sp>
      <p:sp>
        <p:nvSpPr>
          <p:cNvPr id="51" name="タイトル 50"/>
          <p:cNvSpPr txBox="1">
            <a:spLocks noGrp="1"/>
          </p:cNvSpPr>
          <p:nvPr>
            <p:ph type="title"/>
          </p:nvPr>
        </p:nvSpPr>
        <p:spPr>
          <a:xfrm>
            <a:off x="612939" y="-16139"/>
            <a:ext cx="6488035" cy="843727"/>
          </a:xfrm>
        </p:spPr>
        <p:txBody>
          <a:bodyPr>
            <a:normAutofit fontScale="90000"/>
          </a:bodyPr>
          <a:lstStyle/>
          <a:p>
            <a:r>
              <a:rPr lang="ja-JP" altLang="en-US" sz="2800" dirty="0"/>
              <a:t>まとめ</a:t>
            </a:r>
            <a:br>
              <a:rPr lang="en-US" altLang="ja-JP" sz="2800" dirty="0"/>
            </a:br>
            <a:r>
              <a:rPr lang="ja-JP" altLang="en-US" sz="2800" dirty="0"/>
              <a:t>小型衛星搭載合成開口レーダーの開発</a:t>
            </a:r>
            <a:endParaRPr lang="en-US" altLang="ja-JP" sz="2800" dirty="0"/>
          </a:p>
        </p:txBody>
      </p:sp>
      <p:pic>
        <p:nvPicPr>
          <p:cNvPr id="52" name="図 51"/>
          <p:cNvPicPr>
            <a:picLocks noChangeAspect="1"/>
          </p:cNvPicPr>
          <p:nvPr/>
        </p:nvPicPr>
        <p:blipFill>
          <a:blip r:embed="rId8"/>
          <a:stretch>
            <a:fillRect/>
          </a:stretch>
        </p:blipFill>
        <p:spPr>
          <a:xfrm>
            <a:off x="4484407" y="1141259"/>
            <a:ext cx="1003155" cy="964463"/>
          </a:xfrm>
          <a:prstGeom prst="rect">
            <a:avLst/>
          </a:prstGeom>
        </p:spPr>
      </p:pic>
      <p:pic>
        <p:nvPicPr>
          <p:cNvPr id="53" name="Picture 3">
            <a:extLst>
              <a:ext uri="{FF2B5EF4-FFF2-40B4-BE49-F238E27FC236}">
                <a16:creationId xmlns:a16="http://schemas.microsoft.com/office/drawing/2014/main" id="{A0DE1887-C280-4326-A7C7-4AA60BADCD9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8155" y="710985"/>
            <a:ext cx="3614941" cy="259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4" name="グループ化 53">
            <a:extLst>
              <a:ext uri="{FF2B5EF4-FFF2-40B4-BE49-F238E27FC236}">
                <a16:creationId xmlns:a16="http://schemas.microsoft.com/office/drawing/2014/main" id="{179DDB64-6E70-4501-AD24-553958F5B5DE}"/>
              </a:ext>
            </a:extLst>
          </p:cNvPr>
          <p:cNvGrpSpPr/>
          <p:nvPr/>
        </p:nvGrpSpPr>
        <p:grpSpPr>
          <a:xfrm>
            <a:off x="7054661" y="3555382"/>
            <a:ext cx="1623505" cy="2953826"/>
            <a:chOff x="0" y="-864668"/>
            <a:chExt cx="1623505" cy="2953826"/>
          </a:xfrm>
        </p:grpSpPr>
        <p:pic>
          <p:nvPicPr>
            <p:cNvPr id="56" name="図 55">
              <a:extLst>
                <a:ext uri="{FF2B5EF4-FFF2-40B4-BE49-F238E27FC236}">
                  <a16:creationId xmlns:a16="http://schemas.microsoft.com/office/drawing/2014/main" id="{267BA26D-3FDA-47B4-BFC3-E86332C3D08D}"/>
                </a:ext>
              </a:extLst>
            </p:cNvPr>
            <p:cNvPicPr>
              <a:picLocks noChangeAspect="1"/>
            </p:cNvPicPr>
            <p:nvPr/>
          </p:nvPicPr>
          <p:blipFill>
            <a:blip r:embed="rId10"/>
            <a:stretch>
              <a:fillRect/>
            </a:stretch>
          </p:blipFill>
          <p:spPr>
            <a:xfrm>
              <a:off x="161176" y="-864668"/>
              <a:ext cx="1355938" cy="1285482"/>
            </a:xfrm>
            <a:prstGeom prst="rect">
              <a:avLst/>
            </a:prstGeom>
          </p:spPr>
        </p:pic>
        <p:grpSp>
          <p:nvGrpSpPr>
            <p:cNvPr id="57" name="グループ化 56">
              <a:extLst>
                <a:ext uri="{FF2B5EF4-FFF2-40B4-BE49-F238E27FC236}">
                  <a16:creationId xmlns:a16="http://schemas.microsoft.com/office/drawing/2014/main" id="{AE5ABBBD-A640-430D-9DD5-86A2E991E600}"/>
                </a:ext>
              </a:extLst>
            </p:cNvPr>
            <p:cNvGrpSpPr/>
            <p:nvPr/>
          </p:nvGrpSpPr>
          <p:grpSpPr>
            <a:xfrm>
              <a:off x="0" y="2367"/>
              <a:ext cx="1089351" cy="2086791"/>
              <a:chOff x="0" y="2367"/>
              <a:chExt cx="1463926" cy="2635673"/>
            </a:xfrm>
          </p:grpSpPr>
          <p:pic>
            <p:nvPicPr>
              <p:cNvPr id="79" name="Picture 2" descr="「災害 絵」の画像検索結果">
                <a:extLst>
                  <a:ext uri="{FF2B5EF4-FFF2-40B4-BE49-F238E27FC236}">
                    <a16:creationId xmlns:a16="http://schemas.microsoft.com/office/drawing/2014/main" id="{85DECF24-4E44-46AB-B07E-FCE0129094E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2738" t="3548" r="4062" b="50000"/>
              <a:stretch/>
            </p:blipFill>
            <p:spPr bwMode="auto">
              <a:xfrm>
                <a:off x="196174" y="1615654"/>
                <a:ext cx="1267752" cy="1022386"/>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直線矢印コネクタ 79">
                <a:extLst>
                  <a:ext uri="{FF2B5EF4-FFF2-40B4-BE49-F238E27FC236}">
                    <a16:creationId xmlns:a16="http://schemas.microsoft.com/office/drawing/2014/main" id="{2098DA20-BAB7-4B50-ABA4-560CD09F6DCB}"/>
                  </a:ext>
                </a:extLst>
              </p:cNvPr>
              <p:cNvCxnSpPr/>
              <p:nvPr/>
            </p:nvCxnSpPr>
            <p:spPr>
              <a:xfrm flipH="1" flipV="1">
                <a:off x="577661" y="737321"/>
                <a:ext cx="553753" cy="16929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103B8CC3-B9BC-44EC-B114-FC572376D824}"/>
                  </a:ext>
                </a:extLst>
              </p:cNvPr>
              <p:cNvCxnSpPr/>
              <p:nvPr/>
            </p:nvCxnSpPr>
            <p:spPr>
              <a:xfrm>
                <a:off x="435656" y="763160"/>
                <a:ext cx="549958" cy="17081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C7A81C18-23BE-4E3C-9458-83B536FD3DF4}"/>
                  </a:ext>
                </a:extLst>
              </p:cNvPr>
              <p:cNvGrpSpPr/>
              <p:nvPr/>
            </p:nvGrpSpPr>
            <p:grpSpPr>
              <a:xfrm>
                <a:off x="0" y="2367"/>
                <a:ext cx="907764" cy="1334564"/>
                <a:chOff x="0" y="2367"/>
                <a:chExt cx="907764" cy="1334564"/>
              </a:xfrm>
            </p:grpSpPr>
            <p:grpSp>
              <p:nvGrpSpPr>
                <p:cNvPr id="84" name="グループ化 83">
                  <a:extLst>
                    <a:ext uri="{FF2B5EF4-FFF2-40B4-BE49-F238E27FC236}">
                      <a16:creationId xmlns:a16="http://schemas.microsoft.com/office/drawing/2014/main" id="{D075CF4E-1623-448D-81D6-D50E7803D00D}"/>
                    </a:ext>
                  </a:extLst>
                </p:cNvPr>
                <p:cNvGrpSpPr/>
                <p:nvPr/>
              </p:nvGrpSpPr>
              <p:grpSpPr>
                <a:xfrm rot="2367444">
                  <a:off x="233277" y="2367"/>
                  <a:ext cx="246628" cy="1334564"/>
                  <a:chOff x="233277" y="2367"/>
                  <a:chExt cx="470487" cy="1739817"/>
                </a:xfrm>
              </p:grpSpPr>
              <p:sp>
                <p:nvSpPr>
                  <p:cNvPr id="107" name="平行四辺形 106">
                    <a:extLst>
                      <a:ext uri="{FF2B5EF4-FFF2-40B4-BE49-F238E27FC236}">
                        <a16:creationId xmlns:a16="http://schemas.microsoft.com/office/drawing/2014/main" id="{191206A1-92B2-42BA-AFC3-B533C5903EEA}"/>
                      </a:ext>
                    </a:extLst>
                  </p:cNvPr>
                  <p:cNvSpPr/>
                  <p:nvPr/>
                </p:nvSpPr>
                <p:spPr>
                  <a:xfrm rot="18415950">
                    <a:off x="-267895" y="770526"/>
                    <a:ext cx="1739817" cy="203500"/>
                  </a:xfrm>
                  <a:prstGeom prst="parallelogram">
                    <a:avLst>
                      <a:gd name="adj" fmla="val 1319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cxnSp>
                <p:nvCxnSpPr>
                  <p:cNvPr id="108" name="直線コネクタ 107">
                    <a:extLst>
                      <a:ext uri="{FF2B5EF4-FFF2-40B4-BE49-F238E27FC236}">
                        <a16:creationId xmlns:a16="http://schemas.microsoft.com/office/drawing/2014/main" id="{E2E04971-9342-4A1A-8904-BDB42504509A}"/>
                      </a:ext>
                    </a:extLst>
                  </p:cNvPr>
                  <p:cNvCxnSpPr/>
                  <p:nvPr/>
                </p:nvCxnSpPr>
                <p:spPr>
                  <a:xfrm rot="19232556">
                    <a:off x="496260" y="535550"/>
                    <a:ext cx="189839" cy="131470"/>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081E8FF-CBED-4071-87F4-F04C950B052A}"/>
                      </a:ext>
                    </a:extLst>
                  </p:cNvPr>
                  <p:cNvCxnSpPr/>
                  <p:nvPr/>
                </p:nvCxnSpPr>
                <p:spPr>
                  <a:xfrm rot="19232556">
                    <a:off x="343177" y="642797"/>
                    <a:ext cx="227469" cy="139803"/>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7A49C8F2-DA1E-4B2B-85A7-323D7CDBD875}"/>
                      </a:ext>
                    </a:extLst>
                  </p:cNvPr>
                  <p:cNvCxnSpPr/>
                  <p:nvPr/>
                </p:nvCxnSpPr>
                <p:spPr>
                  <a:xfrm rot="19232556" flipH="1">
                    <a:off x="305870" y="623212"/>
                    <a:ext cx="202688" cy="36934"/>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69E241A6-C04C-4B9B-ACD8-8EB3D98DC9D6}"/>
                      </a:ext>
                    </a:extLst>
                  </p:cNvPr>
                  <p:cNvCxnSpPr/>
                  <p:nvPr/>
                </p:nvCxnSpPr>
                <p:spPr>
                  <a:xfrm rot="19232556">
                    <a:off x="331387" y="930379"/>
                    <a:ext cx="31920" cy="3671"/>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グループ化 111">
                    <a:extLst>
                      <a:ext uri="{FF2B5EF4-FFF2-40B4-BE49-F238E27FC236}">
                        <a16:creationId xmlns:a16="http://schemas.microsoft.com/office/drawing/2014/main" id="{5D4CA43F-A222-4782-92E1-A05C5DDF8232}"/>
                      </a:ext>
                    </a:extLst>
                  </p:cNvPr>
                  <p:cNvGrpSpPr/>
                  <p:nvPr/>
                </p:nvGrpSpPr>
                <p:grpSpPr>
                  <a:xfrm>
                    <a:off x="233277" y="731802"/>
                    <a:ext cx="193224" cy="225955"/>
                    <a:chOff x="233277" y="731802"/>
                    <a:chExt cx="193224" cy="225955"/>
                  </a:xfrm>
                  <a:solidFill>
                    <a:schemeClr val="bg1"/>
                  </a:solidFill>
                </p:grpSpPr>
                <p:cxnSp>
                  <p:nvCxnSpPr>
                    <p:cNvPr id="113" name="直線コネクタ 112">
                      <a:extLst>
                        <a:ext uri="{FF2B5EF4-FFF2-40B4-BE49-F238E27FC236}">
                          <a16:creationId xmlns:a16="http://schemas.microsoft.com/office/drawing/2014/main" id="{8CD7ACB4-E566-4554-A370-E3B9C45FF626}"/>
                        </a:ext>
                      </a:extLst>
                    </p:cNvPr>
                    <p:cNvCxnSpPr/>
                    <p:nvPr/>
                  </p:nvCxnSpPr>
                  <p:spPr>
                    <a:xfrm rot="19232556" flipV="1">
                      <a:off x="233277" y="731802"/>
                      <a:ext cx="182187" cy="16528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3729967F-38BB-40C5-BBDA-1AB64284E649}"/>
                        </a:ext>
                      </a:extLst>
                    </p:cNvPr>
                    <p:cNvCxnSpPr/>
                    <p:nvPr/>
                  </p:nvCxnSpPr>
                  <p:spPr>
                    <a:xfrm rot="19232556">
                      <a:off x="323343" y="894355"/>
                      <a:ext cx="103158" cy="6340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5" name="グループ化 84">
                  <a:extLst>
                    <a:ext uri="{FF2B5EF4-FFF2-40B4-BE49-F238E27FC236}">
                      <a16:creationId xmlns:a16="http://schemas.microsoft.com/office/drawing/2014/main" id="{C30A4179-6564-44F0-8947-5A50BB05C295}"/>
                    </a:ext>
                  </a:extLst>
                </p:cNvPr>
                <p:cNvGrpSpPr/>
                <p:nvPr/>
              </p:nvGrpSpPr>
              <p:grpSpPr>
                <a:xfrm>
                  <a:off x="0" y="538656"/>
                  <a:ext cx="907764" cy="319884"/>
                  <a:chOff x="0" y="538656"/>
                  <a:chExt cx="907764" cy="319884"/>
                </a:xfrm>
              </p:grpSpPr>
              <p:cxnSp>
                <p:nvCxnSpPr>
                  <p:cNvPr id="89" name="直線コネクタ 88">
                    <a:extLst>
                      <a:ext uri="{FF2B5EF4-FFF2-40B4-BE49-F238E27FC236}">
                        <a16:creationId xmlns:a16="http://schemas.microsoft.com/office/drawing/2014/main" id="{9D3C8F39-B0E1-49B3-84D6-AAB832EEB283}"/>
                      </a:ext>
                    </a:extLst>
                  </p:cNvPr>
                  <p:cNvCxnSpPr/>
                  <p:nvPr/>
                </p:nvCxnSpPr>
                <p:spPr>
                  <a:xfrm flipH="1">
                    <a:off x="405740" y="647516"/>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CB0AECE-D4BF-4C01-911F-92EFE5EB896E}"/>
                      </a:ext>
                    </a:extLst>
                  </p:cNvPr>
                  <p:cNvCxnSpPr/>
                  <p:nvPr/>
                </p:nvCxnSpPr>
                <p:spPr>
                  <a:xfrm flipH="1">
                    <a:off x="231565" y="695412"/>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2ACA31C0-D24B-4779-8060-3FA1C5764767}"/>
                      </a:ext>
                    </a:extLst>
                  </p:cNvPr>
                  <p:cNvCxnSpPr/>
                  <p:nvPr/>
                </p:nvCxnSpPr>
                <p:spPr>
                  <a:xfrm flipH="1">
                    <a:off x="0" y="747664"/>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B0BFFC8D-944A-4C04-B7B7-336CFD2E345B}"/>
                      </a:ext>
                    </a:extLst>
                  </p:cNvPr>
                  <p:cNvCxnSpPr/>
                  <p:nvPr/>
                </p:nvCxnSpPr>
                <p:spPr>
                  <a:xfrm flipH="1">
                    <a:off x="558140" y="603971"/>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D36B079A-BC9E-4E73-9A32-EB1446C31831}"/>
                      </a:ext>
                    </a:extLst>
                  </p:cNvPr>
                  <p:cNvCxnSpPr/>
                  <p:nvPr/>
                </p:nvCxnSpPr>
                <p:spPr>
                  <a:xfrm flipH="1">
                    <a:off x="688770" y="577846"/>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F3F45801-AA0E-48FE-8368-F9DE96DB8D2F}"/>
                      </a:ext>
                    </a:extLst>
                  </p:cNvPr>
                  <p:cNvCxnSpPr/>
                  <p:nvPr/>
                </p:nvCxnSpPr>
                <p:spPr>
                  <a:xfrm flipH="1">
                    <a:off x="845526" y="538656"/>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8" name="グループ化 57">
              <a:extLst>
                <a:ext uri="{FF2B5EF4-FFF2-40B4-BE49-F238E27FC236}">
                  <a16:creationId xmlns:a16="http://schemas.microsoft.com/office/drawing/2014/main" id="{3BE3663E-4D6D-4B4F-9BF1-4BCDC3826C30}"/>
                </a:ext>
              </a:extLst>
            </p:cNvPr>
            <p:cNvGrpSpPr/>
            <p:nvPr/>
          </p:nvGrpSpPr>
          <p:grpSpPr>
            <a:xfrm rot="1300101">
              <a:off x="948009" y="0"/>
              <a:ext cx="675496" cy="1955301"/>
              <a:chOff x="948007" y="0"/>
              <a:chExt cx="907764" cy="3062869"/>
            </a:xfrm>
          </p:grpSpPr>
          <p:cxnSp>
            <p:nvCxnSpPr>
              <p:cNvPr id="59" name="直線矢印コネクタ 58">
                <a:extLst>
                  <a:ext uri="{FF2B5EF4-FFF2-40B4-BE49-F238E27FC236}">
                    <a16:creationId xmlns:a16="http://schemas.microsoft.com/office/drawing/2014/main" id="{C060B594-200F-4841-A26A-7AFFC8B1DAB5}"/>
                  </a:ext>
                </a:extLst>
              </p:cNvPr>
              <p:cNvCxnSpPr/>
              <p:nvPr/>
            </p:nvCxnSpPr>
            <p:spPr>
              <a:xfrm rot="20299899" flipV="1">
                <a:off x="996334" y="929255"/>
                <a:ext cx="499208" cy="21336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A4C03F82-A6A9-4774-BD33-5D30FABDEEF6}"/>
                  </a:ext>
                </a:extLst>
              </p:cNvPr>
              <p:cNvGrpSpPr/>
              <p:nvPr/>
            </p:nvGrpSpPr>
            <p:grpSpPr>
              <a:xfrm>
                <a:off x="948007" y="0"/>
                <a:ext cx="907764" cy="1334564"/>
                <a:chOff x="948007" y="0"/>
                <a:chExt cx="907764" cy="1334564"/>
              </a:xfrm>
            </p:grpSpPr>
            <p:grpSp>
              <p:nvGrpSpPr>
                <p:cNvPr id="61" name="グループ化 60">
                  <a:extLst>
                    <a:ext uri="{FF2B5EF4-FFF2-40B4-BE49-F238E27FC236}">
                      <a16:creationId xmlns:a16="http://schemas.microsoft.com/office/drawing/2014/main" id="{81DB626A-32F3-491C-B937-95F618E34ED9}"/>
                    </a:ext>
                  </a:extLst>
                </p:cNvPr>
                <p:cNvGrpSpPr/>
                <p:nvPr/>
              </p:nvGrpSpPr>
              <p:grpSpPr>
                <a:xfrm rot="2367444">
                  <a:off x="1181284" y="0"/>
                  <a:ext cx="246628" cy="1334564"/>
                  <a:chOff x="1181284" y="0"/>
                  <a:chExt cx="470487" cy="1739817"/>
                </a:xfrm>
              </p:grpSpPr>
              <p:sp>
                <p:nvSpPr>
                  <p:cNvPr id="71" name="平行四辺形 70">
                    <a:extLst>
                      <a:ext uri="{FF2B5EF4-FFF2-40B4-BE49-F238E27FC236}">
                        <a16:creationId xmlns:a16="http://schemas.microsoft.com/office/drawing/2014/main" id="{FE729471-7986-4224-9821-8838E00EE967}"/>
                      </a:ext>
                    </a:extLst>
                  </p:cNvPr>
                  <p:cNvSpPr/>
                  <p:nvPr/>
                </p:nvSpPr>
                <p:spPr>
                  <a:xfrm rot="18415950">
                    <a:off x="680112" y="768159"/>
                    <a:ext cx="1739817" cy="203500"/>
                  </a:xfrm>
                  <a:prstGeom prst="parallelogram">
                    <a:avLst>
                      <a:gd name="adj" fmla="val 1319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cxnSp>
                <p:nvCxnSpPr>
                  <p:cNvPr id="72" name="直線コネクタ 71">
                    <a:extLst>
                      <a:ext uri="{FF2B5EF4-FFF2-40B4-BE49-F238E27FC236}">
                        <a16:creationId xmlns:a16="http://schemas.microsoft.com/office/drawing/2014/main" id="{C323134A-C085-4B58-A45E-422DCB9B4C05}"/>
                      </a:ext>
                    </a:extLst>
                  </p:cNvPr>
                  <p:cNvCxnSpPr/>
                  <p:nvPr/>
                </p:nvCxnSpPr>
                <p:spPr>
                  <a:xfrm rot="19232556">
                    <a:off x="1444267" y="533183"/>
                    <a:ext cx="189839" cy="131470"/>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3D3F657-9B6B-4F53-8460-0376007407C0}"/>
                      </a:ext>
                    </a:extLst>
                  </p:cNvPr>
                  <p:cNvCxnSpPr/>
                  <p:nvPr/>
                </p:nvCxnSpPr>
                <p:spPr>
                  <a:xfrm rot="19232556">
                    <a:off x="1291184" y="640430"/>
                    <a:ext cx="227469" cy="139803"/>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A755234-7C2E-4F67-ABFD-FEED84A897F6}"/>
                      </a:ext>
                    </a:extLst>
                  </p:cNvPr>
                  <p:cNvCxnSpPr/>
                  <p:nvPr/>
                </p:nvCxnSpPr>
                <p:spPr>
                  <a:xfrm rot="19232556" flipH="1">
                    <a:off x="1253877" y="620845"/>
                    <a:ext cx="202688" cy="36934"/>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CE50548-2C07-47CB-A4DC-91BAB1E6B5D4}"/>
                      </a:ext>
                    </a:extLst>
                  </p:cNvPr>
                  <p:cNvCxnSpPr/>
                  <p:nvPr/>
                </p:nvCxnSpPr>
                <p:spPr>
                  <a:xfrm rot="19232556">
                    <a:off x="1279394" y="928012"/>
                    <a:ext cx="31920" cy="3671"/>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419546C0-78C5-4E60-A4A9-1FA70C6A7EF5}"/>
                      </a:ext>
                    </a:extLst>
                  </p:cNvPr>
                  <p:cNvGrpSpPr/>
                  <p:nvPr/>
                </p:nvGrpSpPr>
                <p:grpSpPr>
                  <a:xfrm>
                    <a:off x="1181284" y="729435"/>
                    <a:ext cx="193224" cy="225955"/>
                    <a:chOff x="1181284" y="729435"/>
                    <a:chExt cx="193224" cy="225955"/>
                  </a:xfrm>
                  <a:solidFill>
                    <a:schemeClr val="bg1"/>
                  </a:solidFill>
                </p:grpSpPr>
                <p:cxnSp>
                  <p:nvCxnSpPr>
                    <p:cNvPr id="77" name="直線コネクタ 76">
                      <a:extLst>
                        <a:ext uri="{FF2B5EF4-FFF2-40B4-BE49-F238E27FC236}">
                          <a16:creationId xmlns:a16="http://schemas.microsoft.com/office/drawing/2014/main" id="{F26FE745-8982-4CC2-8862-9FA61CABC3B3}"/>
                        </a:ext>
                      </a:extLst>
                    </p:cNvPr>
                    <p:cNvCxnSpPr/>
                    <p:nvPr/>
                  </p:nvCxnSpPr>
                  <p:spPr>
                    <a:xfrm rot="19232556" flipV="1">
                      <a:off x="1181284" y="729435"/>
                      <a:ext cx="182187" cy="16528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5DBEC3F-8CEA-413F-AF71-82FB45B30F11}"/>
                        </a:ext>
                      </a:extLst>
                    </p:cNvPr>
                    <p:cNvCxnSpPr/>
                    <p:nvPr/>
                  </p:nvCxnSpPr>
                  <p:spPr>
                    <a:xfrm rot="19232556">
                      <a:off x="1271350" y="891988"/>
                      <a:ext cx="103158" cy="6340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82EA1AFC-DC9B-4E36-AD4C-AE68A803B8AA}"/>
                    </a:ext>
                  </a:extLst>
                </p:cNvPr>
                <p:cNvGrpSpPr/>
                <p:nvPr/>
              </p:nvGrpSpPr>
              <p:grpSpPr>
                <a:xfrm>
                  <a:off x="948007" y="536289"/>
                  <a:ext cx="907764" cy="319884"/>
                  <a:chOff x="948007" y="536289"/>
                  <a:chExt cx="907764" cy="319884"/>
                </a:xfrm>
              </p:grpSpPr>
              <p:cxnSp>
                <p:nvCxnSpPr>
                  <p:cNvPr id="63" name="直線コネクタ 62">
                    <a:extLst>
                      <a:ext uri="{FF2B5EF4-FFF2-40B4-BE49-F238E27FC236}">
                        <a16:creationId xmlns:a16="http://schemas.microsoft.com/office/drawing/2014/main" id="{2AB36CAA-E606-478E-A9DD-B3273E6D43DB}"/>
                      </a:ext>
                    </a:extLst>
                  </p:cNvPr>
                  <p:cNvCxnSpPr/>
                  <p:nvPr/>
                </p:nvCxnSpPr>
                <p:spPr>
                  <a:xfrm flipH="1">
                    <a:off x="1353747" y="645149"/>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B24089D-BCB0-4EC6-859F-17BBB6BCC9CC}"/>
                      </a:ext>
                    </a:extLst>
                  </p:cNvPr>
                  <p:cNvCxnSpPr/>
                  <p:nvPr/>
                </p:nvCxnSpPr>
                <p:spPr>
                  <a:xfrm flipH="1">
                    <a:off x="1179572" y="693045"/>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C0C14C3-67B7-4C75-903C-F05FF2A205D8}"/>
                      </a:ext>
                    </a:extLst>
                  </p:cNvPr>
                  <p:cNvCxnSpPr/>
                  <p:nvPr/>
                </p:nvCxnSpPr>
                <p:spPr>
                  <a:xfrm flipH="1">
                    <a:off x="948007" y="745297"/>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749E6AB3-7854-4F04-B30B-F55F742A0473}"/>
                      </a:ext>
                    </a:extLst>
                  </p:cNvPr>
                  <p:cNvCxnSpPr/>
                  <p:nvPr/>
                </p:nvCxnSpPr>
                <p:spPr>
                  <a:xfrm flipH="1">
                    <a:off x="1506147" y="601604"/>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AD60F361-0096-4CAB-8126-2CE359CCDC49}"/>
                      </a:ext>
                    </a:extLst>
                  </p:cNvPr>
                  <p:cNvCxnSpPr/>
                  <p:nvPr/>
                </p:nvCxnSpPr>
                <p:spPr>
                  <a:xfrm flipH="1">
                    <a:off x="1636777" y="575479"/>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68C63360-9F3E-40D4-994E-67C075E8ACDF}"/>
                      </a:ext>
                    </a:extLst>
                  </p:cNvPr>
                  <p:cNvCxnSpPr/>
                  <p:nvPr/>
                </p:nvCxnSpPr>
                <p:spPr>
                  <a:xfrm flipH="1">
                    <a:off x="1793533" y="536289"/>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
        <p:nvSpPr>
          <p:cNvPr id="115" name="テキスト ボックス 114">
            <a:extLst>
              <a:ext uri="{FF2B5EF4-FFF2-40B4-BE49-F238E27FC236}">
                <a16:creationId xmlns:a16="http://schemas.microsoft.com/office/drawing/2014/main" id="{D069C495-2C4B-4D4D-A3C8-4DBFAA5BF85E}"/>
              </a:ext>
            </a:extLst>
          </p:cNvPr>
          <p:cNvSpPr txBox="1"/>
          <p:nvPr/>
        </p:nvSpPr>
        <p:spPr>
          <a:xfrm>
            <a:off x="3667184" y="3662549"/>
            <a:ext cx="2855205" cy="369332"/>
          </a:xfrm>
          <a:prstGeom prst="rect">
            <a:avLst/>
          </a:prstGeom>
          <a:noFill/>
          <a:ln>
            <a:solidFill>
              <a:srgbClr val="FF0000"/>
            </a:solidFill>
          </a:ln>
        </p:spPr>
        <p:txBody>
          <a:bodyPr wrap="none" rtlCol="0">
            <a:spAutoFit/>
          </a:bodyPr>
          <a:lstStyle/>
          <a:p>
            <a:r>
              <a:rPr lang="ja-JP" altLang="en-US" b="1" dirty="0">
                <a:solidFill>
                  <a:srgbClr val="FF0000"/>
                </a:solidFill>
              </a:rPr>
              <a:t>小型</a:t>
            </a:r>
            <a:r>
              <a:rPr lang="en-US" altLang="ja-JP" b="1" dirty="0">
                <a:solidFill>
                  <a:srgbClr val="FF0000"/>
                </a:solidFill>
              </a:rPr>
              <a:t>SAR</a:t>
            </a:r>
            <a:r>
              <a:rPr lang="ja-JP" altLang="en-US" b="1" dirty="0">
                <a:solidFill>
                  <a:srgbClr val="FF0000"/>
                </a:solidFill>
              </a:rPr>
              <a:t>観測の進化の研究</a:t>
            </a:r>
            <a:endParaRPr lang="en-US" altLang="ja-JP" b="1" dirty="0">
              <a:solidFill>
                <a:srgbClr val="FF0000"/>
              </a:solidFill>
            </a:endParaRPr>
          </a:p>
        </p:txBody>
      </p:sp>
      <p:sp>
        <p:nvSpPr>
          <p:cNvPr id="117" name="テキスト ボックス 116">
            <a:extLst>
              <a:ext uri="{FF2B5EF4-FFF2-40B4-BE49-F238E27FC236}">
                <a16:creationId xmlns:a16="http://schemas.microsoft.com/office/drawing/2014/main" id="{9375BFDA-A917-40D9-B71C-DD35B2D329DF}"/>
              </a:ext>
            </a:extLst>
          </p:cNvPr>
          <p:cNvSpPr txBox="1"/>
          <p:nvPr/>
        </p:nvSpPr>
        <p:spPr>
          <a:xfrm>
            <a:off x="3403902" y="4924328"/>
            <a:ext cx="3947486" cy="1754326"/>
          </a:xfrm>
          <a:prstGeom prst="rect">
            <a:avLst/>
          </a:prstGeom>
          <a:noFill/>
        </p:spPr>
        <p:txBody>
          <a:bodyPr wrap="square" rtlCol="0">
            <a:spAutoFit/>
          </a:bodyPr>
          <a:lstStyle/>
          <a:p>
            <a:r>
              <a:rPr lang="ja-JP" altLang="en-US" dirty="0"/>
              <a:t>中期目標：</a:t>
            </a:r>
            <a:endParaRPr lang="en-US" altLang="ja-JP" dirty="0"/>
          </a:p>
          <a:p>
            <a:r>
              <a:rPr lang="ja-JP" altLang="en-US" dirty="0"/>
              <a:t>・多数機量産性の向上技術</a:t>
            </a:r>
            <a:endParaRPr lang="en-US" altLang="ja-JP" dirty="0"/>
          </a:p>
          <a:p>
            <a:r>
              <a:rPr lang="ja-JP" altLang="en-US" dirty="0"/>
              <a:t>・高分解</a:t>
            </a:r>
            <a:r>
              <a:rPr lang="en-US" altLang="ja-JP" dirty="0"/>
              <a:t>0.25m</a:t>
            </a:r>
            <a:r>
              <a:rPr lang="ja-JP" altLang="en-US" dirty="0"/>
              <a:t>／広域観測</a:t>
            </a:r>
            <a:r>
              <a:rPr lang="en-US" altLang="ja-JP" dirty="0"/>
              <a:t>(</a:t>
            </a:r>
            <a:r>
              <a:rPr lang="ja-JP" altLang="en-US" dirty="0"/>
              <a:t>数</a:t>
            </a:r>
            <a:r>
              <a:rPr lang="en-US" altLang="ja-JP" dirty="0"/>
              <a:t>10km)</a:t>
            </a:r>
          </a:p>
          <a:p>
            <a:r>
              <a:rPr lang="en-US" altLang="ja-JP" dirty="0"/>
              <a:t> </a:t>
            </a:r>
            <a:r>
              <a:rPr lang="ja-JP" altLang="en-US" dirty="0"/>
              <a:t>　</a:t>
            </a:r>
            <a:r>
              <a:rPr lang="en-US" altLang="ja-JP" dirty="0"/>
              <a:t>Dual Use</a:t>
            </a:r>
          </a:p>
          <a:p>
            <a:r>
              <a:rPr lang="ja-JP" altLang="en-US" dirty="0"/>
              <a:t>・</a:t>
            </a:r>
            <a:r>
              <a:rPr lang="en-US" altLang="ja-JP" dirty="0" err="1"/>
              <a:t>MultiStatic</a:t>
            </a:r>
            <a:r>
              <a:rPr lang="en-US" altLang="ja-JP" dirty="0"/>
              <a:t> SAR</a:t>
            </a:r>
          </a:p>
          <a:p>
            <a:r>
              <a:rPr lang="ja-JP" altLang="en-US" dirty="0"/>
              <a:t>（１パス</a:t>
            </a:r>
            <a:r>
              <a:rPr lang="en-US" altLang="ja-JP" dirty="0"/>
              <a:t>DEM</a:t>
            </a:r>
            <a:r>
              <a:rPr lang="ja-JP" altLang="en-US" dirty="0"/>
              <a:t>、前方散乱情報）</a:t>
            </a:r>
            <a:endParaRPr lang="en-US" altLang="ja-JP" dirty="0"/>
          </a:p>
        </p:txBody>
      </p:sp>
      <p:sp>
        <p:nvSpPr>
          <p:cNvPr id="2" name="正方形/長方形 1">
            <a:extLst>
              <a:ext uri="{FF2B5EF4-FFF2-40B4-BE49-F238E27FC236}">
                <a16:creationId xmlns:a16="http://schemas.microsoft.com/office/drawing/2014/main" id="{E024AAE1-C2B0-489F-83A9-1EF36617E05C}"/>
              </a:ext>
            </a:extLst>
          </p:cNvPr>
          <p:cNvSpPr/>
          <p:nvPr/>
        </p:nvSpPr>
        <p:spPr>
          <a:xfrm>
            <a:off x="3273632" y="3429001"/>
            <a:ext cx="5768768" cy="33659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a16="http://schemas.microsoft.com/office/drawing/2014/main" id="{5F256892-1430-461E-8FAE-72EFFE8969F7}"/>
              </a:ext>
            </a:extLst>
          </p:cNvPr>
          <p:cNvGrpSpPr/>
          <p:nvPr/>
        </p:nvGrpSpPr>
        <p:grpSpPr>
          <a:xfrm>
            <a:off x="-1422692" y="3265037"/>
            <a:ext cx="1170916" cy="1137144"/>
            <a:chOff x="507462" y="1791182"/>
            <a:chExt cx="1374494" cy="1257193"/>
          </a:xfrm>
        </p:grpSpPr>
        <p:pic>
          <p:nvPicPr>
            <p:cNvPr id="119" name="図 118">
              <a:extLst>
                <a:ext uri="{FF2B5EF4-FFF2-40B4-BE49-F238E27FC236}">
                  <a16:creationId xmlns:a16="http://schemas.microsoft.com/office/drawing/2014/main" id="{E1DDC741-42F9-4311-B3DF-0A5D67CC8DE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81" l="0" r="100000">
                          <a14:foregroundMark x1="19408" y1="36102" x2="20395" y2="64537"/>
                          <a14:foregroundMark x1="20395" y1="70288" x2="0" y2="75719"/>
                          <a14:foregroundMark x1="3289" y1="96805" x2="99013" y2="59425"/>
                          <a14:foregroundMark x1="68421" y1="56550" x2="80921" y2="52396"/>
                          <a14:foregroundMark x1="84211" y1="52396" x2="98355" y2="56230"/>
                          <a14:foregroundMark x1="45724" y1="1278" x2="47039" y2="92332"/>
                          <a14:foregroundMark x1="46382" y1="93610" x2="30592" y2="99361"/>
                          <a14:foregroundMark x1="48355" y1="93930" x2="65461" y2="99681"/>
                          <a14:foregroundMark x1="46711" y1="68051" x2="67434" y2="99681"/>
                          <a14:foregroundMark x1="82895" y1="56869" x2="99671" y2="79553"/>
                          <a14:foregroundMark x1="83553" y1="1278" x2="81908" y2="76677"/>
                          <a14:foregroundMark x1="83224" y1="75080" x2="99671" y2="67093"/>
                          <a14:foregroundMark x1="84211" y1="76997" x2="99671" y2="81789"/>
                          <a14:foregroundMark x1="60526" y1="80511" x2="72368" y2="84665"/>
                          <a14:foregroundMark x1="62500" y1="75080" x2="62500" y2="80831"/>
                          <a14:foregroundMark x1="59868" y1="79553" x2="56250" y2="77955"/>
                          <a14:foregroundMark x1="20066" y1="34505" x2="42434" y2="31310"/>
                          <a14:foregroundMark x1="41776" y1="31629" x2="65132" y2="34505"/>
                          <a14:foregroundMark x1="65461" y1="35783" x2="65789" y2="62939"/>
                          <a14:foregroundMark x1="65789" y1="63898" x2="61513" y2="65495"/>
                          <a14:foregroundMark x1="61184" y1="65176" x2="60855" y2="71565"/>
                          <a14:foregroundMark x1="60526" y1="71246" x2="64474" y2="71885"/>
                          <a14:foregroundMark x1="48355" y1="74441" x2="59868" y2="69968"/>
                          <a14:foregroundMark x1="18750" y1="62620" x2="15132" y2="63898"/>
                          <a14:foregroundMark x1="14803" y1="63898" x2="33224" y2="70927"/>
                          <a14:backgroundMark x1="14474" y1="38339" x2="14474" y2="38339"/>
                          <a14:backgroundMark x1="12171" y1="37700" x2="12171" y2="37700"/>
                          <a14:backgroundMark x1="9539" y1="48243" x2="9539" y2="48243"/>
                          <a14:backgroundMark x1="11842" y1="56869" x2="11842" y2="56869"/>
                          <a14:backgroundMark x1="11842" y1="56869" x2="11842" y2="56869"/>
                          <a14:backgroundMark x1="8553" y1="52716" x2="8553" y2="52716"/>
                          <a14:backgroundMark x1="13158" y1="52077" x2="13158" y2="52077"/>
                          <a14:backgroundMark x1="13487" y1="55911" x2="13487" y2="55911"/>
                          <a14:backgroundMark x1="10197" y1="62939" x2="10197" y2="62939"/>
                          <a14:backgroundMark x1="7566" y1="64856" x2="7566" y2="64856"/>
                          <a14:backgroundMark x1="7895" y1="67093" x2="7895" y2="67093"/>
                          <a14:backgroundMark x1="8224" y1="68051" x2="8224" y2="68051"/>
                          <a14:backgroundMark x1="15789" y1="67732" x2="15789" y2="67732"/>
                          <a14:backgroundMark x1="3618" y1="41214" x2="3618" y2="41214"/>
                          <a14:backgroundMark x1="2632" y1="47284" x2="2632" y2="47284"/>
                          <a14:backgroundMark x1="1645" y1="32588" x2="1645" y2="32588"/>
                          <a14:backgroundMark x1="1974" y1="25879" x2="1974" y2="25879"/>
                          <a14:backgroundMark x1="1974" y1="25879" x2="1974" y2="25879"/>
                          <a14:backgroundMark x1="2632" y1="40575" x2="2632" y2="40575"/>
                          <a14:backgroundMark x1="2632" y1="40575" x2="2632" y2="40575"/>
                          <a14:backgroundMark x1="4605" y1="30351" x2="4605" y2="30351"/>
                          <a14:backgroundMark x1="4605" y1="30351" x2="4605" y2="30351"/>
                          <a14:backgroundMark x1="10197" y1="27157" x2="10197" y2="27157"/>
                          <a14:backgroundMark x1="10197" y1="27157" x2="10197" y2="27157"/>
                          <a14:backgroundMark x1="6908" y1="24281" x2="6908" y2="24281"/>
                          <a14:backgroundMark x1="6908" y1="24281" x2="6908" y2="24281"/>
                          <a14:backgroundMark x1="15789" y1="25240" x2="15789" y2="25240"/>
                          <a14:backgroundMark x1="15789" y1="25240" x2="15789" y2="25240"/>
                          <a14:backgroundMark x1="28618" y1="23323" x2="28618" y2="23323"/>
                          <a14:backgroundMark x1="28618" y1="23323" x2="28618" y2="23323"/>
                          <a14:backgroundMark x1="24342" y1="25240" x2="24342" y2="25240"/>
                          <a14:backgroundMark x1="22368" y1="24920" x2="22368" y2="24920"/>
                          <a14:backgroundMark x1="24671" y1="23962" x2="24671" y2="23962"/>
                          <a14:backgroundMark x1="32566" y1="23323" x2="32566" y2="23323"/>
                          <a14:backgroundMark x1="10855" y1="12460" x2="10855" y2="12460"/>
                          <a14:backgroundMark x1="25658" y1="12780" x2="25658" y2="12780"/>
                          <a14:backgroundMark x1="17105" y1="15335" x2="17105" y2="15335"/>
                          <a14:backgroundMark x1="10526" y1="12780" x2="10526" y2="12780"/>
                          <a14:backgroundMark x1="6579" y1="11502" x2="6579" y2="11502"/>
                          <a14:backgroundMark x1="9868" y1="6390" x2="9868" y2="6390"/>
                          <a14:backgroundMark x1="6908" y1="19489" x2="6908" y2="19489"/>
                          <a14:backgroundMark x1="5921" y1="20767" x2="5921" y2="20767"/>
                          <a14:backgroundMark x1="11842" y1="20447" x2="11842" y2="20447"/>
                          <a14:backgroundMark x1="10855" y1="17572" x2="10855" y2="17572"/>
                          <a14:backgroundMark x1="39145" y1="24281" x2="39145" y2="24281"/>
                          <a14:backgroundMark x1="27632" y1="29712" x2="27632" y2="29712"/>
                          <a14:backgroundMark x1="32566" y1="28115" x2="32566" y2="28115"/>
                          <a14:backgroundMark x1="39145" y1="25879" x2="39145" y2="25879"/>
                          <a14:backgroundMark x1="36184" y1="30351" x2="36184" y2="30351"/>
                          <a14:backgroundMark x1="23684" y1="20767" x2="23684" y2="20767"/>
                          <a14:backgroundMark x1="18750" y1="10543" x2="18750" y2="10543"/>
                          <a14:backgroundMark x1="24013" y1="5751" x2="24013" y2="5751"/>
                          <a14:backgroundMark x1="30592" y1="4473" x2="30592" y2="4473"/>
                          <a14:backgroundMark x1="32566" y1="3514" x2="32566" y2="3514"/>
                          <a14:backgroundMark x1="37829" y1="9585" x2="37829" y2="9585"/>
                          <a14:backgroundMark x1="37171" y1="13738" x2="37171" y2="13738"/>
                          <a14:backgroundMark x1="35197" y1="10543" x2="35197" y2="10543"/>
                          <a14:backgroundMark x1="27632" y1="8307" x2="27632" y2="8307"/>
                          <a14:backgroundMark x1="39474" y1="13738" x2="39474" y2="13738"/>
                          <a14:backgroundMark x1="42434" y1="3514" x2="42434" y2="3514"/>
                          <a14:backgroundMark x1="40132" y1="18850" x2="40132" y2="18850"/>
                          <a14:backgroundMark x1="41118" y1="25240" x2="41118" y2="25240"/>
                          <a14:backgroundMark x1="41776" y1="17252" x2="41776" y2="17252"/>
                          <a14:backgroundMark x1="42763" y1="15016" x2="42763" y2="15016"/>
                          <a14:backgroundMark x1="43750" y1="10863" x2="43750" y2="10863"/>
                          <a14:backgroundMark x1="42763" y1="29393" x2="42763" y2="29393"/>
                          <a14:backgroundMark x1="40132" y1="30351" x2="40132" y2="30351"/>
                          <a14:backgroundMark x1="56579" y1="9265" x2="56579" y2="9265"/>
                          <a14:backgroundMark x1="51316" y1="9904" x2="51316" y2="9904"/>
                          <a14:backgroundMark x1="50000" y1="3195" x2="50000" y2="3195"/>
                          <a14:backgroundMark x1="57566" y1="7348" x2="57566" y2="7348"/>
                          <a14:backgroundMark x1="60526" y1="3195" x2="60526" y2="3195"/>
                          <a14:backgroundMark x1="65461" y1="9265" x2="65461" y2="9265"/>
                          <a14:backgroundMark x1="53618" y1="20447" x2="53618" y2="20447"/>
                          <a14:backgroundMark x1="55592" y1="24601" x2="55592" y2="24601"/>
                          <a14:backgroundMark x1="56250" y1="28115" x2="56250" y2="28115"/>
                          <a14:backgroundMark x1="56579" y1="28754" x2="56579" y2="28754"/>
                          <a14:backgroundMark x1="57566" y1="29712" x2="57566" y2="29712"/>
                          <a14:backgroundMark x1="53289" y1="30671" x2="53289" y2="30671"/>
                          <a14:backgroundMark x1="54934" y1="30671" x2="54934" y2="30671"/>
                          <a14:backgroundMark x1="68421" y1="31949" x2="68421" y2="31949"/>
                          <a14:backgroundMark x1="73684" y1="22364" x2="73684" y2="22364"/>
                          <a14:backgroundMark x1="65132" y1="24281" x2="65132" y2="24281"/>
                          <a14:backgroundMark x1="63158" y1="28435" x2="63158" y2="28435"/>
                          <a14:backgroundMark x1="64145" y1="31310" x2="64145" y2="31310"/>
                          <a14:backgroundMark x1="70066" y1="32588" x2="70066" y2="32588"/>
                          <a14:backgroundMark x1="75000" y1="43450" x2="75000" y2="43450"/>
                          <a14:backgroundMark x1="72697" y1="47604" x2="72697" y2="47604"/>
                          <a14:backgroundMark x1="72697" y1="48562" x2="72697" y2="48562"/>
                          <a14:backgroundMark x1="70724" y1="39936" x2="70724" y2="39936"/>
                          <a14:backgroundMark x1="70724" y1="46645" x2="70724" y2="46645"/>
                          <a14:backgroundMark x1="89145" y1="39617" x2="89145" y2="39617"/>
                          <a14:backgroundMark x1="76645" y1="5112" x2="76645" y2="5112"/>
                          <a14:backgroundMark x1="77961" y1="2875" x2="77961" y2="2875"/>
                        </a14:backgroundRemoval>
                      </a14:imgEffect>
                    </a14:imgLayer>
                  </a14:imgProps>
                </a:ext>
              </a:extLst>
            </a:blip>
            <a:srcRect l="4500" t="22817" r="14814" b="8515"/>
            <a:stretch/>
          </p:blipFill>
          <p:spPr>
            <a:xfrm>
              <a:off x="539552" y="1793400"/>
              <a:ext cx="1342404" cy="1254975"/>
            </a:xfrm>
            <a:prstGeom prst="rect">
              <a:avLst/>
            </a:prstGeom>
            <a:solidFill>
              <a:schemeClr val="tx1"/>
            </a:solidFill>
          </p:spPr>
        </p:pic>
        <p:sp>
          <p:nvSpPr>
            <p:cNvPr id="120" name="テキスト ボックス 119">
              <a:extLst>
                <a:ext uri="{FF2B5EF4-FFF2-40B4-BE49-F238E27FC236}">
                  <a16:creationId xmlns:a16="http://schemas.microsoft.com/office/drawing/2014/main" id="{F4E4EF19-4B85-4ECC-A59E-239941BCE248}"/>
                </a:ext>
              </a:extLst>
            </p:cNvPr>
            <p:cNvSpPr txBox="1"/>
            <p:nvPr/>
          </p:nvSpPr>
          <p:spPr>
            <a:xfrm>
              <a:off x="507462" y="1791182"/>
              <a:ext cx="675185"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0.8m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1" name="直線矢印コネクタ 120">
              <a:extLst>
                <a:ext uri="{FF2B5EF4-FFF2-40B4-BE49-F238E27FC236}">
                  <a16:creationId xmlns:a16="http://schemas.microsoft.com/office/drawing/2014/main" id="{D98C3D16-00A4-4259-B688-B9BFFD05FF47}"/>
                </a:ext>
              </a:extLst>
            </p:cNvPr>
            <p:cNvCxnSpPr/>
            <p:nvPr/>
          </p:nvCxnSpPr>
          <p:spPr>
            <a:xfrm>
              <a:off x="711040" y="2014805"/>
              <a:ext cx="0" cy="507904"/>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22" name="グループ化 121">
            <a:extLst>
              <a:ext uri="{FF2B5EF4-FFF2-40B4-BE49-F238E27FC236}">
                <a16:creationId xmlns:a16="http://schemas.microsoft.com/office/drawing/2014/main" id="{7AE85FE6-34D2-47C8-BA4E-221D09A32172}"/>
              </a:ext>
            </a:extLst>
          </p:cNvPr>
          <p:cNvGrpSpPr/>
          <p:nvPr/>
        </p:nvGrpSpPr>
        <p:grpSpPr>
          <a:xfrm>
            <a:off x="332593" y="3151034"/>
            <a:ext cx="2774543" cy="1218517"/>
            <a:chOff x="2072412" y="2517265"/>
            <a:chExt cx="3950666" cy="1461321"/>
          </a:xfrm>
        </p:grpSpPr>
        <p:pic>
          <p:nvPicPr>
            <p:cNvPr id="123" name="図 122">
              <a:extLst>
                <a:ext uri="{FF2B5EF4-FFF2-40B4-BE49-F238E27FC236}">
                  <a16:creationId xmlns:a16="http://schemas.microsoft.com/office/drawing/2014/main" id="{BB349056-0C82-46DE-A53D-C1F64B41539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14" b="99443" l="0" r="100000">
                          <a14:foregroundMark x1="2344" y1="55432" x2="5000" y2="96936"/>
                          <a14:foregroundMark x1="2969" y1="55432" x2="49844" y2="43454"/>
                          <a14:foregroundMark x1="5625" y1="96379" x2="59219" y2="71309"/>
                          <a14:foregroundMark x1="15156" y1="78552" x2="27344" y2="65181"/>
                          <a14:foregroundMark x1="13125" y1="62953" x2="33906" y2="62953"/>
                          <a14:foregroundMark x1="22188" y1="48468" x2="22188" y2="48468"/>
                          <a14:foregroundMark x1="9063" y1="51532" x2="9063" y2="51532"/>
                          <a14:foregroundMark x1="63438" y1="42897" x2="97188" y2="32033"/>
                          <a14:foregroundMark x1="62187" y1="67967" x2="68125" y2="87187"/>
                          <a14:foregroundMark x1="61563" y1="72145" x2="60938" y2="89136"/>
                          <a14:foregroundMark x1="60313" y1="90251" x2="43281" y2="99721"/>
                          <a14:foregroundMark x1="14688" y1="96100" x2="14375" y2="96379"/>
                          <a14:foregroundMark x1="92031" y1="61003" x2="92031" y2="61003"/>
                          <a14:foregroundMark x1="81094" y1="70752" x2="79844" y2="78830"/>
                          <a14:foregroundMark x1="82344" y1="75766" x2="99219" y2="63788"/>
                          <a14:foregroundMark x1="75313" y1="75209" x2="92813" y2="84958"/>
                          <a14:foregroundMark x1="69688" y1="75766" x2="70000" y2="79944"/>
                          <a14:foregroundMark x1="66563" y1="78552" x2="73281" y2="82451"/>
                          <a14:foregroundMark x1="57031" y1="85515" x2="68281" y2="95543"/>
                          <a14:foregroundMark x1="73750" y1="82730" x2="74688" y2="83008"/>
                          <a14:foregroundMark x1="52500" y1="95543" x2="60469" y2="90808"/>
                          <a14:foregroundMark x1="49063" y1="90808" x2="49063" y2="90808"/>
                          <a14:foregroundMark x1="64219" y1="85237" x2="64219" y2="86351"/>
                          <a14:foregroundMark x1="50313" y1="90808" x2="39375" y2="96100"/>
                          <a14:foregroundMark x1="82344" y1="83844" x2="88594" y2="87465"/>
                          <a14:foregroundMark x1="93594" y1="74652" x2="97031" y2="70195"/>
                          <a14:foregroundMark x1="94531" y1="93036" x2="94531" y2="93036"/>
                          <a14:foregroundMark x1="52812" y1="37604" x2="52812" y2="37604"/>
                          <a14:foregroundMark x1="56406" y1="34540" x2="56406" y2="34540"/>
                          <a14:foregroundMark x1="59531" y1="36212" x2="59531" y2="36212"/>
                          <a14:foregroundMark x1="63281" y1="36212" x2="63281" y2="36212"/>
                          <a14:foregroundMark x1="65781" y1="36212" x2="65781" y2="36212"/>
                          <a14:foregroundMark x1="68438" y1="36490" x2="68438" y2="36490"/>
                          <a14:foregroundMark x1="67188" y1="37047" x2="67188" y2="37047"/>
                          <a14:foregroundMark x1="70000" y1="37047" x2="70000" y2="37047"/>
                          <a14:foregroundMark x1="70781" y1="37047" x2="70781" y2="37047"/>
                          <a14:foregroundMark x1="61250" y1="36212" x2="62344" y2="1114"/>
                          <a14:foregroundMark x1="81719" y1="28412" x2="82500" y2="1114"/>
                          <a14:foregroundMark x1="1875" y1="95822" x2="1875" y2="95822"/>
                          <a14:foregroundMark x1="36875" y1="98050" x2="36875" y2="98050"/>
                          <a14:foregroundMark x1="34063" y1="97772" x2="34063" y2="97772"/>
                          <a14:foregroundMark x1="85156" y1="94708" x2="85156" y2="94708"/>
                          <a14:foregroundMark x1="76563" y1="96936" x2="74063" y2="95822"/>
                          <a14:foregroundMark x1="73281" y1="95543" x2="77031" y2="94150"/>
                          <a14:foregroundMark x1="82031" y1="92758" x2="82656" y2="92201"/>
                          <a14:foregroundMark x1="81719" y1="94708" x2="83125" y2="89972"/>
                          <a14:foregroundMark x1="80625" y1="93036" x2="81094" y2="96100"/>
                          <a14:foregroundMark x1="80469" y1="95543" x2="80469" y2="95543"/>
                          <a14:foregroundMark x1="96250" y1="51811" x2="96250" y2="51811"/>
                          <a14:foregroundMark x1="96250" y1="50696" x2="96250" y2="50696"/>
                          <a14:backgroundMark x1="82344" y1="86351" x2="82344" y2="86351"/>
                          <a14:backgroundMark x1="60156" y1="32033" x2="60156" y2="32033"/>
                          <a14:backgroundMark x1="59531" y1="4457" x2="59531" y2="4457"/>
                          <a14:backgroundMark x1="58750" y1="8635" x2="57188" y2="3343"/>
                          <a14:backgroundMark x1="60313" y1="10306" x2="60625" y2="3064"/>
                          <a14:backgroundMark x1="60781" y1="15599" x2="60781" y2="15599"/>
                          <a14:backgroundMark x1="80625" y1="15320" x2="80938" y2="2507"/>
                          <a14:backgroundMark x1="88750" y1="28969" x2="88750" y2="28969"/>
                          <a14:backgroundMark x1="92813" y1="27298" x2="92813" y2="27298"/>
                          <a14:backgroundMark x1="86875" y1="31198" x2="86875" y2="31198"/>
                          <a14:backgroundMark x1="76875" y1="31755" x2="76875" y2="31755"/>
                          <a14:backgroundMark x1="73906" y1="34540" x2="73906" y2="34540"/>
                          <a14:backgroundMark x1="75781" y1="34819" x2="75781" y2="34819"/>
                          <a14:backgroundMark x1="78125" y1="34540" x2="78125" y2="34540"/>
                          <a14:backgroundMark x1="84219" y1="33148" x2="84219" y2="33148"/>
                          <a14:backgroundMark x1="83125" y1="29526" x2="83125" y2="29526"/>
                          <a14:backgroundMark x1="82813" y1="33426" x2="82813" y2="33426"/>
                          <a14:backgroundMark x1="94688" y1="30362" x2="94688" y2="30362"/>
                          <a14:backgroundMark x1="97500" y1="30641" x2="97500" y2="30641"/>
                          <a14:backgroundMark x1="1719" y1="71866" x2="1719" y2="71866"/>
                          <a14:backgroundMark x1="2188" y1="91922" x2="2188" y2="91922"/>
                          <a14:backgroundMark x1="98594" y1="52368" x2="98594" y2="52368"/>
                          <a14:backgroundMark x1="99219" y1="37326" x2="99219" y2="37326"/>
                          <a14:backgroundMark x1="99531" y1="33426" x2="99531" y2="33426"/>
                          <a14:backgroundMark x1="98594" y1="46240" x2="98594" y2="46240"/>
                          <a14:backgroundMark x1="98594" y1="40947" x2="98594" y2="40947"/>
                          <a14:backgroundMark x1="98750" y1="44568" x2="98750" y2="44568"/>
                          <a14:backgroundMark x1="98281" y1="52925" x2="98281" y2="52925"/>
                          <a14:backgroundMark x1="98125" y1="50696" x2="98125" y2="50696"/>
                          <a14:backgroundMark x1="97031" y1="54318" x2="97031" y2="54318"/>
                          <a14:backgroundMark x1="95469" y1="56267" x2="95469" y2="56267"/>
                          <a14:backgroundMark x1="94844" y1="55989" x2="94844" y2="55989"/>
                          <a14:backgroundMark x1="94219" y1="55710" x2="94219" y2="55710"/>
                          <a14:backgroundMark x1="98438" y1="62674" x2="98438" y2="62674"/>
                          <a14:backgroundMark x1="96094" y1="63788" x2="96094" y2="63788"/>
                          <a14:backgroundMark x1="94688" y1="64903" x2="94688" y2="64903"/>
                        </a14:backgroundRemoval>
                      </a14:imgEffect>
                    </a14:imgLayer>
                  </a14:imgProps>
                </a:ext>
                <a:ext uri="{28A0092B-C50C-407E-A947-70E740481C1C}">
                  <a14:useLocalDpi xmlns:a14="http://schemas.microsoft.com/office/drawing/2010/main" val="0"/>
                </a:ext>
              </a:extLst>
            </a:blip>
            <a:srcRect t="25824"/>
            <a:stretch/>
          </p:blipFill>
          <p:spPr>
            <a:xfrm>
              <a:off x="2072412" y="2517265"/>
              <a:ext cx="3444940" cy="1461321"/>
            </a:xfrm>
            <a:prstGeom prst="rect">
              <a:avLst/>
            </a:prstGeom>
            <a:solidFill>
              <a:schemeClr val="tx1"/>
            </a:solidFill>
          </p:spPr>
        </p:pic>
        <p:sp>
          <p:nvSpPr>
            <p:cNvPr id="124" name="テキスト ボックス 123">
              <a:extLst>
                <a:ext uri="{FF2B5EF4-FFF2-40B4-BE49-F238E27FC236}">
                  <a16:creationId xmlns:a16="http://schemas.microsoft.com/office/drawing/2014/main" id="{C9583633-6CAC-4E33-9F6B-84BAB14B2CC7}"/>
                </a:ext>
              </a:extLst>
            </p:cNvPr>
            <p:cNvSpPr txBox="1"/>
            <p:nvPr/>
          </p:nvSpPr>
          <p:spPr>
            <a:xfrm>
              <a:off x="3515552" y="2568193"/>
              <a:ext cx="490840"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5" name="直線矢印コネクタ 124">
              <a:extLst>
                <a:ext uri="{FF2B5EF4-FFF2-40B4-BE49-F238E27FC236}">
                  <a16:creationId xmlns:a16="http://schemas.microsoft.com/office/drawing/2014/main" id="{CFB1CA53-89B9-4855-A296-3D34AFDFE476}"/>
                </a:ext>
              </a:extLst>
            </p:cNvPr>
            <p:cNvCxnSpPr/>
            <p:nvPr/>
          </p:nvCxnSpPr>
          <p:spPr>
            <a:xfrm flipV="1">
              <a:off x="2236463" y="2571272"/>
              <a:ext cx="3786615" cy="527955"/>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627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1404664" y="3265773"/>
            <a:ext cx="1170916" cy="1137144"/>
            <a:chOff x="507462" y="1791182"/>
            <a:chExt cx="1374494" cy="1257193"/>
          </a:xfrm>
        </p:grpSpPr>
        <p:pic>
          <p:nvPicPr>
            <p:cNvPr id="4" name="図 3">
              <a:extLst>
                <a:ext uri="{FF2B5EF4-FFF2-40B4-BE49-F238E27FC236}">
                  <a16:creationId xmlns:a16="http://schemas.microsoft.com/office/drawing/2014/main" id="{B048349E-FC18-494E-89EE-F45FA47A609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81" l="0" r="100000">
                          <a14:foregroundMark x1="19408" y1="36102" x2="20395" y2="64537"/>
                          <a14:foregroundMark x1="20395" y1="70288" x2="0" y2="75719"/>
                          <a14:foregroundMark x1="3289" y1="96805" x2="99013" y2="59425"/>
                          <a14:foregroundMark x1="68421" y1="56550" x2="80921" y2="52396"/>
                          <a14:foregroundMark x1="84211" y1="52396" x2="98355" y2="56230"/>
                          <a14:foregroundMark x1="45724" y1="1278" x2="47039" y2="92332"/>
                          <a14:foregroundMark x1="46382" y1="93610" x2="30592" y2="99361"/>
                          <a14:foregroundMark x1="48355" y1="93930" x2="65461" y2="99681"/>
                          <a14:foregroundMark x1="46711" y1="68051" x2="67434" y2="99681"/>
                          <a14:foregroundMark x1="82895" y1="56869" x2="99671" y2="79553"/>
                          <a14:foregroundMark x1="83553" y1="1278" x2="81908" y2="76677"/>
                          <a14:foregroundMark x1="83224" y1="75080" x2="99671" y2="67093"/>
                          <a14:foregroundMark x1="84211" y1="76997" x2="99671" y2="81789"/>
                          <a14:foregroundMark x1="60526" y1="80511" x2="72368" y2="84665"/>
                          <a14:foregroundMark x1="62500" y1="75080" x2="62500" y2="80831"/>
                          <a14:foregroundMark x1="59868" y1="79553" x2="56250" y2="77955"/>
                          <a14:foregroundMark x1="20066" y1="34505" x2="42434" y2="31310"/>
                          <a14:foregroundMark x1="41776" y1="31629" x2="65132" y2="34505"/>
                          <a14:foregroundMark x1="65461" y1="35783" x2="65789" y2="62939"/>
                          <a14:foregroundMark x1="65789" y1="63898" x2="61513" y2="65495"/>
                          <a14:foregroundMark x1="61184" y1="65176" x2="60855" y2="71565"/>
                          <a14:foregroundMark x1="60526" y1="71246" x2="64474" y2="71885"/>
                          <a14:foregroundMark x1="48355" y1="74441" x2="59868" y2="69968"/>
                          <a14:foregroundMark x1="18750" y1="62620" x2="15132" y2="63898"/>
                          <a14:foregroundMark x1="14803" y1="63898" x2="33224" y2="70927"/>
                          <a14:backgroundMark x1="14474" y1="38339" x2="14474" y2="38339"/>
                          <a14:backgroundMark x1="12171" y1="37700" x2="12171" y2="37700"/>
                          <a14:backgroundMark x1="9539" y1="48243" x2="9539" y2="48243"/>
                          <a14:backgroundMark x1="11842" y1="56869" x2="11842" y2="56869"/>
                          <a14:backgroundMark x1="11842" y1="56869" x2="11842" y2="56869"/>
                          <a14:backgroundMark x1="8553" y1="52716" x2="8553" y2="52716"/>
                          <a14:backgroundMark x1="13158" y1="52077" x2="13158" y2="52077"/>
                          <a14:backgroundMark x1="13487" y1="55911" x2="13487" y2="55911"/>
                          <a14:backgroundMark x1="10197" y1="62939" x2="10197" y2="62939"/>
                          <a14:backgroundMark x1="7566" y1="64856" x2="7566" y2="64856"/>
                          <a14:backgroundMark x1="7895" y1="67093" x2="7895" y2="67093"/>
                          <a14:backgroundMark x1="8224" y1="68051" x2="8224" y2="68051"/>
                          <a14:backgroundMark x1="15789" y1="67732" x2="15789" y2="67732"/>
                          <a14:backgroundMark x1="3618" y1="41214" x2="3618" y2="41214"/>
                          <a14:backgroundMark x1="2632" y1="47284" x2="2632" y2="47284"/>
                          <a14:backgroundMark x1="1645" y1="32588" x2="1645" y2="32588"/>
                          <a14:backgroundMark x1="1974" y1="25879" x2="1974" y2="25879"/>
                          <a14:backgroundMark x1="1974" y1="25879" x2="1974" y2="25879"/>
                          <a14:backgroundMark x1="2632" y1="40575" x2="2632" y2="40575"/>
                          <a14:backgroundMark x1="2632" y1="40575" x2="2632" y2="40575"/>
                          <a14:backgroundMark x1="4605" y1="30351" x2="4605" y2="30351"/>
                          <a14:backgroundMark x1="4605" y1="30351" x2="4605" y2="30351"/>
                          <a14:backgroundMark x1="10197" y1="27157" x2="10197" y2="27157"/>
                          <a14:backgroundMark x1="10197" y1="27157" x2="10197" y2="27157"/>
                          <a14:backgroundMark x1="6908" y1="24281" x2="6908" y2="24281"/>
                          <a14:backgroundMark x1="6908" y1="24281" x2="6908" y2="24281"/>
                          <a14:backgroundMark x1="15789" y1="25240" x2="15789" y2="25240"/>
                          <a14:backgroundMark x1="15789" y1="25240" x2="15789" y2="25240"/>
                          <a14:backgroundMark x1="28618" y1="23323" x2="28618" y2="23323"/>
                          <a14:backgroundMark x1="28618" y1="23323" x2="28618" y2="23323"/>
                          <a14:backgroundMark x1="24342" y1="25240" x2="24342" y2="25240"/>
                          <a14:backgroundMark x1="22368" y1="24920" x2="22368" y2="24920"/>
                          <a14:backgroundMark x1="24671" y1="23962" x2="24671" y2="23962"/>
                          <a14:backgroundMark x1="32566" y1="23323" x2="32566" y2="23323"/>
                          <a14:backgroundMark x1="10855" y1="12460" x2="10855" y2="12460"/>
                          <a14:backgroundMark x1="25658" y1="12780" x2="25658" y2="12780"/>
                          <a14:backgroundMark x1="17105" y1="15335" x2="17105" y2="15335"/>
                          <a14:backgroundMark x1="10526" y1="12780" x2="10526" y2="12780"/>
                          <a14:backgroundMark x1="6579" y1="11502" x2="6579" y2="11502"/>
                          <a14:backgroundMark x1="9868" y1="6390" x2="9868" y2="6390"/>
                          <a14:backgroundMark x1="6908" y1="19489" x2="6908" y2="19489"/>
                          <a14:backgroundMark x1="5921" y1="20767" x2="5921" y2="20767"/>
                          <a14:backgroundMark x1="11842" y1="20447" x2="11842" y2="20447"/>
                          <a14:backgroundMark x1="10855" y1="17572" x2="10855" y2="17572"/>
                          <a14:backgroundMark x1="39145" y1="24281" x2="39145" y2="24281"/>
                          <a14:backgroundMark x1="27632" y1="29712" x2="27632" y2="29712"/>
                          <a14:backgroundMark x1="32566" y1="28115" x2="32566" y2="28115"/>
                          <a14:backgroundMark x1="39145" y1="25879" x2="39145" y2="25879"/>
                          <a14:backgroundMark x1="36184" y1="30351" x2="36184" y2="30351"/>
                          <a14:backgroundMark x1="23684" y1="20767" x2="23684" y2="20767"/>
                          <a14:backgroundMark x1="18750" y1="10543" x2="18750" y2="10543"/>
                          <a14:backgroundMark x1="24013" y1="5751" x2="24013" y2="5751"/>
                          <a14:backgroundMark x1="30592" y1="4473" x2="30592" y2="4473"/>
                          <a14:backgroundMark x1="32566" y1="3514" x2="32566" y2="3514"/>
                          <a14:backgroundMark x1="37829" y1="9585" x2="37829" y2="9585"/>
                          <a14:backgroundMark x1="37171" y1="13738" x2="37171" y2="13738"/>
                          <a14:backgroundMark x1="35197" y1="10543" x2="35197" y2="10543"/>
                          <a14:backgroundMark x1="27632" y1="8307" x2="27632" y2="8307"/>
                          <a14:backgroundMark x1="39474" y1="13738" x2="39474" y2="13738"/>
                          <a14:backgroundMark x1="42434" y1="3514" x2="42434" y2="3514"/>
                          <a14:backgroundMark x1="40132" y1="18850" x2="40132" y2="18850"/>
                          <a14:backgroundMark x1="41118" y1="25240" x2="41118" y2="25240"/>
                          <a14:backgroundMark x1="41776" y1="17252" x2="41776" y2="17252"/>
                          <a14:backgroundMark x1="42763" y1="15016" x2="42763" y2="15016"/>
                          <a14:backgroundMark x1="43750" y1="10863" x2="43750" y2="10863"/>
                          <a14:backgroundMark x1="42763" y1="29393" x2="42763" y2="29393"/>
                          <a14:backgroundMark x1="40132" y1="30351" x2="40132" y2="30351"/>
                          <a14:backgroundMark x1="56579" y1="9265" x2="56579" y2="9265"/>
                          <a14:backgroundMark x1="51316" y1="9904" x2="51316" y2="9904"/>
                          <a14:backgroundMark x1="50000" y1="3195" x2="50000" y2="3195"/>
                          <a14:backgroundMark x1="57566" y1="7348" x2="57566" y2="7348"/>
                          <a14:backgroundMark x1="60526" y1="3195" x2="60526" y2="3195"/>
                          <a14:backgroundMark x1="65461" y1="9265" x2="65461" y2="9265"/>
                          <a14:backgroundMark x1="53618" y1="20447" x2="53618" y2="20447"/>
                          <a14:backgroundMark x1="55592" y1="24601" x2="55592" y2="24601"/>
                          <a14:backgroundMark x1="56250" y1="28115" x2="56250" y2="28115"/>
                          <a14:backgroundMark x1="56579" y1="28754" x2="56579" y2="28754"/>
                          <a14:backgroundMark x1="57566" y1="29712" x2="57566" y2="29712"/>
                          <a14:backgroundMark x1="53289" y1="30671" x2="53289" y2="30671"/>
                          <a14:backgroundMark x1="54934" y1="30671" x2="54934" y2="30671"/>
                          <a14:backgroundMark x1="68421" y1="31949" x2="68421" y2="31949"/>
                          <a14:backgroundMark x1="73684" y1="22364" x2="73684" y2="22364"/>
                          <a14:backgroundMark x1="65132" y1="24281" x2="65132" y2="24281"/>
                          <a14:backgroundMark x1="63158" y1="28435" x2="63158" y2="28435"/>
                          <a14:backgroundMark x1="64145" y1="31310" x2="64145" y2="31310"/>
                          <a14:backgroundMark x1="70066" y1="32588" x2="70066" y2="32588"/>
                          <a14:backgroundMark x1="75000" y1="43450" x2="75000" y2="43450"/>
                          <a14:backgroundMark x1="72697" y1="47604" x2="72697" y2="47604"/>
                          <a14:backgroundMark x1="72697" y1="48562" x2="72697" y2="48562"/>
                          <a14:backgroundMark x1="70724" y1="39936" x2="70724" y2="39936"/>
                          <a14:backgroundMark x1="70724" y1="46645" x2="70724" y2="46645"/>
                          <a14:backgroundMark x1="89145" y1="39617" x2="89145" y2="39617"/>
                          <a14:backgroundMark x1="76645" y1="5112" x2="76645" y2="5112"/>
                          <a14:backgroundMark x1="77961" y1="2875" x2="77961" y2="2875"/>
                        </a14:backgroundRemoval>
                      </a14:imgEffect>
                    </a14:imgLayer>
                  </a14:imgProps>
                </a:ext>
              </a:extLst>
            </a:blip>
            <a:srcRect l="4500" t="22817" r="14814" b="8515"/>
            <a:stretch/>
          </p:blipFill>
          <p:spPr>
            <a:xfrm>
              <a:off x="539552" y="1793400"/>
              <a:ext cx="1342404" cy="1254975"/>
            </a:xfrm>
            <a:prstGeom prst="rect">
              <a:avLst/>
            </a:prstGeom>
            <a:solidFill>
              <a:schemeClr val="tx1"/>
            </a:solidFill>
          </p:spPr>
        </p:pic>
        <p:sp>
          <p:nvSpPr>
            <p:cNvPr id="14" name="テキスト ボックス 13"/>
            <p:cNvSpPr txBox="1"/>
            <p:nvPr/>
          </p:nvSpPr>
          <p:spPr>
            <a:xfrm>
              <a:off x="507462" y="1791182"/>
              <a:ext cx="675185"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0.8m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p:cNvCxnSpPr/>
            <p:nvPr/>
          </p:nvCxnSpPr>
          <p:spPr>
            <a:xfrm>
              <a:off x="711040" y="2014805"/>
              <a:ext cx="0" cy="507904"/>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5" name="グループ化 24"/>
          <p:cNvGrpSpPr/>
          <p:nvPr/>
        </p:nvGrpSpPr>
        <p:grpSpPr>
          <a:xfrm>
            <a:off x="350621" y="3151770"/>
            <a:ext cx="2774543" cy="1218517"/>
            <a:chOff x="2072412" y="2517265"/>
            <a:chExt cx="3950666" cy="1461321"/>
          </a:xfrm>
        </p:grpSpPr>
        <p:pic>
          <p:nvPicPr>
            <p:cNvPr id="6" name="図 5">
              <a:extLst>
                <a:ext uri="{FF2B5EF4-FFF2-40B4-BE49-F238E27FC236}">
                  <a16:creationId xmlns:a16="http://schemas.microsoft.com/office/drawing/2014/main" id="{76486D2B-FAB3-48C1-8B64-289F0D6D7BF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14" b="99443" l="0" r="100000">
                          <a14:foregroundMark x1="2344" y1="55432" x2="5000" y2="96936"/>
                          <a14:foregroundMark x1="2969" y1="55432" x2="49844" y2="43454"/>
                          <a14:foregroundMark x1="5625" y1="96379" x2="59219" y2="71309"/>
                          <a14:foregroundMark x1="15156" y1="78552" x2="27344" y2="65181"/>
                          <a14:foregroundMark x1="13125" y1="62953" x2="33906" y2="62953"/>
                          <a14:foregroundMark x1="22188" y1="48468" x2="22188" y2="48468"/>
                          <a14:foregroundMark x1="9063" y1="51532" x2="9063" y2="51532"/>
                          <a14:foregroundMark x1="63438" y1="42897" x2="97188" y2="32033"/>
                          <a14:foregroundMark x1="62187" y1="67967" x2="68125" y2="87187"/>
                          <a14:foregroundMark x1="61563" y1="72145" x2="60938" y2="89136"/>
                          <a14:foregroundMark x1="60313" y1="90251" x2="43281" y2="99721"/>
                          <a14:foregroundMark x1="14688" y1="96100" x2="14375" y2="96379"/>
                          <a14:foregroundMark x1="92031" y1="61003" x2="92031" y2="61003"/>
                          <a14:foregroundMark x1="81094" y1="70752" x2="79844" y2="78830"/>
                          <a14:foregroundMark x1="82344" y1="75766" x2="99219" y2="63788"/>
                          <a14:foregroundMark x1="75313" y1="75209" x2="92813" y2="84958"/>
                          <a14:foregroundMark x1="69688" y1="75766" x2="70000" y2="79944"/>
                          <a14:foregroundMark x1="66563" y1="78552" x2="73281" y2="82451"/>
                          <a14:foregroundMark x1="57031" y1="85515" x2="68281" y2="95543"/>
                          <a14:foregroundMark x1="73750" y1="82730" x2="74688" y2="83008"/>
                          <a14:foregroundMark x1="52500" y1="95543" x2="60469" y2="90808"/>
                          <a14:foregroundMark x1="49063" y1="90808" x2="49063" y2="90808"/>
                          <a14:foregroundMark x1="64219" y1="85237" x2="64219" y2="86351"/>
                          <a14:foregroundMark x1="50313" y1="90808" x2="39375" y2="96100"/>
                          <a14:foregroundMark x1="82344" y1="83844" x2="88594" y2="87465"/>
                          <a14:foregroundMark x1="93594" y1="74652" x2="97031" y2="70195"/>
                          <a14:foregroundMark x1="94531" y1="93036" x2="94531" y2="93036"/>
                          <a14:foregroundMark x1="52812" y1="37604" x2="52812" y2="37604"/>
                          <a14:foregroundMark x1="56406" y1="34540" x2="56406" y2="34540"/>
                          <a14:foregroundMark x1="59531" y1="36212" x2="59531" y2="36212"/>
                          <a14:foregroundMark x1="63281" y1="36212" x2="63281" y2="36212"/>
                          <a14:foregroundMark x1="65781" y1="36212" x2="65781" y2="36212"/>
                          <a14:foregroundMark x1="68438" y1="36490" x2="68438" y2="36490"/>
                          <a14:foregroundMark x1="67188" y1="37047" x2="67188" y2="37047"/>
                          <a14:foregroundMark x1="70000" y1="37047" x2="70000" y2="37047"/>
                          <a14:foregroundMark x1="70781" y1="37047" x2="70781" y2="37047"/>
                          <a14:foregroundMark x1="61250" y1="36212" x2="62344" y2="1114"/>
                          <a14:foregroundMark x1="81719" y1="28412" x2="82500" y2="1114"/>
                          <a14:foregroundMark x1="1875" y1="95822" x2="1875" y2="95822"/>
                          <a14:foregroundMark x1="36875" y1="98050" x2="36875" y2="98050"/>
                          <a14:foregroundMark x1="34063" y1="97772" x2="34063" y2="97772"/>
                          <a14:foregroundMark x1="85156" y1="94708" x2="85156" y2="94708"/>
                          <a14:foregroundMark x1="76563" y1="96936" x2="74063" y2="95822"/>
                          <a14:foregroundMark x1="73281" y1="95543" x2="77031" y2="94150"/>
                          <a14:foregroundMark x1="82031" y1="92758" x2="82656" y2="92201"/>
                          <a14:foregroundMark x1="81719" y1="94708" x2="83125" y2="89972"/>
                          <a14:foregroundMark x1="80625" y1="93036" x2="81094" y2="96100"/>
                          <a14:foregroundMark x1="80469" y1="95543" x2="80469" y2="95543"/>
                          <a14:foregroundMark x1="96250" y1="51811" x2="96250" y2="51811"/>
                          <a14:foregroundMark x1="96250" y1="50696" x2="96250" y2="50696"/>
                          <a14:backgroundMark x1="82344" y1="86351" x2="82344" y2="86351"/>
                          <a14:backgroundMark x1="60156" y1="32033" x2="60156" y2="32033"/>
                          <a14:backgroundMark x1="59531" y1="4457" x2="59531" y2="4457"/>
                          <a14:backgroundMark x1="58750" y1="8635" x2="57188" y2="3343"/>
                          <a14:backgroundMark x1="60313" y1="10306" x2="60625" y2="3064"/>
                          <a14:backgroundMark x1="60781" y1="15599" x2="60781" y2="15599"/>
                          <a14:backgroundMark x1="80625" y1="15320" x2="80938" y2="2507"/>
                          <a14:backgroundMark x1="88750" y1="28969" x2="88750" y2="28969"/>
                          <a14:backgroundMark x1="92813" y1="27298" x2="92813" y2="27298"/>
                          <a14:backgroundMark x1="86875" y1="31198" x2="86875" y2="31198"/>
                          <a14:backgroundMark x1="76875" y1="31755" x2="76875" y2="31755"/>
                          <a14:backgroundMark x1="73906" y1="34540" x2="73906" y2="34540"/>
                          <a14:backgroundMark x1="75781" y1="34819" x2="75781" y2="34819"/>
                          <a14:backgroundMark x1="78125" y1="34540" x2="78125" y2="34540"/>
                          <a14:backgroundMark x1="84219" y1="33148" x2="84219" y2="33148"/>
                          <a14:backgroundMark x1="83125" y1="29526" x2="83125" y2="29526"/>
                          <a14:backgroundMark x1="82813" y1="33426" x2="82813" y2="33426"/>
                          <a14:backgroundMark x1="94688" y1="30362" x2="94688" y2="30362"/>
                          <a14:backgroundMark x1="97500" y1="30641" x2="97500" y2="30641"/>
                          <a14:backgroundMark x1="1719" y1="71866" x2="1719" y2="71866"/>
                          <a14:backgroundMark x1="2188" y1="91922" x2="2188" y2="91922"/>
                          <a14:backgroundMark x1="98594" y1="52368" x2="98594" y2="52368"/>
                          <a14:backgroundMark x1="99219" y1="37326" x2="99219" y2="37326"/>
                          <a14:backgroundMark x1="99531" y1="33426" x2="99531" y2="33426"/>
                          <a14:backgroundMark x1="98594" y1="46240" x2="98594" y2="46240"/>
                          <a14:backgroundMark x1="98594" y1="40947" x2="98594" y2="40947"/>
                          <a14:backgroundMark x1="98750" y1="44568" x2="98750" y2="44568"/>
                          <a14:backgroundMark x1="98281" y1="52925" x2="98281" y2="52925"/>
                          <a14:backgroundMark x1="98125" y1="50696" x2="98125" y2="50696"/>
                          <a14:backgroundMark x1="97031" y1="54318" x2="97031" y2="54318"/>
                          <a14:backgroundMark x1="95469" y1="56267" x2="95469" y2="56267"/>
                          <a14:backgroundMark x1="94844" y1="55989" x2="94844" y2="55989"/>
                          <a14:backgroundMark x1="94219" y1="55710" x2="94219" y2="55710"/>
                          <a14:backgroundMark x1="98438" y1="62674" x2="98438" y2="62674"/>
                          <a14:backgroundMark x1="96094" y1="63788" x2="96094" y2="63788"/>
                          <a14:backgroundMark x1="94688" y1="64903" x2="94688" y2="64903"/>
                        </a14:backgroundRemoval>
                      </a14:imgEffect>
                    </a14:imgLayer>
                  </a14:imgProps>
                </a:ext>
                <a:ext uri="{28A0092B-C50C-407E-A947-70E740481C1C}">
                  <a14:useLocalDpi xmlns:a14="http://schemas.microsoft.com/office/drawing/2010/main" val="0"/>
                </a:ext>
              </a:extLst>
            </a:blip>
            <a:srcRect t="25824"/>
            <a:stretch/>
          </p:blipFill>
          <p:spPr>
            <a:xfrm>
              <a:off x="2072412" y="2517265"/>
              <a:ext cx="3444940" cy="1461321"/>
            </a:xfrm>
            <a:prstGeom prst="rect">
              <a:avLst/>
            </a:prstGeom>
            <a:solidFill>
              <a:schemeClr val="tx1"/>
            </a:solidFill>
          </p:spPr>
        </p:pic>
        <p:sp>
          <p:nvSpPr>
            <p:cNvPr id="7" name="テキスト ボックス 6"/>
            <p:cNvSpPr txBox="1"/>
            <p:nvPr/>
          </p:nvSpPr>
          <p:spPr>
            <a:xfrm>
              <a:off x="3515552" y="2568193"/>
              <a:ext cx="490840"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矢印コネクタ 7"/>
            <p:cNvCxnSpPr/>
            <p:nvPr/>
          </p:nvCxnSpPr>
          <p:spPr>
            <a:xfrm flipV="1">
              <a:off x="2236463" y="2571272"/>
              <a:ext cx="3786615" cy="527955"/>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2" name="図 21"/>
          <p:cNvPicPr>
            <a:picLocks noChangeAspect="1"/>
          </p:cNvPicPr>
          <p:nvPr/>
        </p:nvPicPr>
        <p:blipFill>
          <a:blip r:embed="rId6"/>
          <a:stretch>
            <a:fillRect/>
          </a:stretch>
        </p:blipFill>
        <p:spPr>
          <a:xfrm>
            <a:off x="406671" y="4817202"/>
            <a:ext cx="1148515" cy="1253976"/>
          </a:xfrm>
          <a:prstGeom prst="rect">
            <a:avLst/>
          </a:prstGeom>
        </p:spPr>
      </p:pic>
      <p:sp>
        <p:nvSpPr>
          <p:cNvPr id="98" name="テキスト ボックス 97"/>
          <p:cNvSpPr txBox="1"/>
          <p:nvPr/>
        </p:nvSpPr>
        <p:spPr>
          <a:xfrm>
            <a:off x="222914" y="1984346"/>
            <a:ext cx="2627158" cy="1077218"/>
          </a:xfrm>
          <a:prstGeom prst="rect">
            <a:avLst/>
          </a:prstGeom>
          <a:noFill/>
          <a:ln>
            <a:solidFill>
              <a:schemeClr val="tx1"/>
            </a:solidFill>
          </a:ln>
        </p:spPr>
        <p:txBody>
          <a:bodyPr wrap="square" rtlCol="0">
            <a:spAutoFit/>
          </a:bodyPr>
          <a:lstStyle/>
          <a:p>
            <a:r>
              <a:rPr lang="ja-JP" altLang="en-US" sz="1600" dirty="0"/>
              <a:t>開発した小型衛星搭載用　　　合成開口レーダーシステム</a:t>
            </a:r>
            <a:r>
              <a:rPr lang="en-US" altLang="ja-JP" sz="1600" dirty="0"/>
              <a:t>.          </a:t>
            </a:r>
            <a:r>
              <a:rPr lang="ja-JP" altLang="en-US" sz="1600" dirty="0"/>
              <a:t>地上分解能３ｍ</a:t>
            </a:r>
            <a:r>
              <a:rPr lang="en-US" altLang="ja-JP" sz="1600" dirty="0"/>
              <a:t>.</a:t>
            </a:r>
          </a:p>
          <a:p>
            <a:r>
              <a:rPr kumimoji="1" lang="ja-JP" altLang="en-US" sz="1600" dirty="0"/>
              <a:t>想定する衛星重量</a:t>
            </a:r>
            <a:r>
              <a:rPr kumimoji="1" lang="en-US" altLang="ja-JP" sz="1600" dirty="0"/>
              <a:t>130kg</a:t>
            </a:r>
            <a:endParaRPr kumimoji="1" lang="ja-JP" altLang="en-US" sz="1600" dirty="0"/>
          </a:p>
        </p:txBody>
      </p:sp>
      <p:sp>
        <p:nvSpPr>
          <p:cNvPr id="97" name="右矢印 96"/>
          <p:cNvSpPr/>
          <p:nvPr/>
        </p:nvSpPr>
        <p:spPr>
          <a:xfrm>
            <a:off x="2928363" y="2515758"/>
            <a:ext cx="659715" cy="230950"/>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6701538" y="7042313"/>
            <a:ext cx="3255239" cy="1600438"/>
          </a:xfrm>
          <a:prstGeom prst="rect">
            <a:avLst/>
          </a:prstGeom>
          <a:noFill/>
          <a:ln>
            <a:noFill/>
          </a:ln>
        </p:spPr>
        <p:txBody>
          <a:bodyPr wrap="square" rtlCol="0">
            <a:spAutoFit/>
          </a:bodyPr>
          <a:lstStyle/>
          <a:p>
            <a:r>
              <a:rPr kumimoji="1" lang="ja-JP" altLang="en-US" sz="1400" dirty="0"/>
              <a:t>　　　　　　　</a:t>
            </a:r>
            <a:r>
              <a:rPr kumimoji="1" lang="ja-JP" altLang="en-US" sz="1400" b="1" dirty="0"/>
              <a:t>研究開発項目</a:t>
            </a:r>
            <a:endParaRPr kumimoji="1" lang="en-US" altLang="ja-JP" sz="1400" b="1" dirty="0"/>
          </a:p>
          <a:p>
            <a:r>
              <a:rPr lang="ja-JP" altLang="en-US" sz="1400" b="1" dirty="0"/>
              <a:t>　　もっと</a:t>
            </a:r>
            <a:endParaRPr lang="en-US" altLang="ja-JP" sz="1400" b="1" dirty="0"/>
          </a:p>
          <a:p>
            <a:r>
              <a:rPr lang="ja-JP" altLang="en-US" sz="1400" b="1" dirty="0"/>
              <a:t>・</a:t>
            </a:r>
            <a:r>
              <a:rPr lang="ja-JP" altLang="en-US" sz="1400" b="1" dirty="0">
                <a:solidFill>
                  <a:srgbClr val="FF0000"/>
                </a:solidFill>
              </a:rPr>
              <a:t>量産しやすく</a:t>
            </a:r>
            <a:r>
              <a:rPr lang="ja-JP" altLang="en-US" sz="1400" b="1" dirty="0"/>
              <a:t>　</a:t>
            </a:r>
            <a:r>
              <a:rPr lang="ja-JP" altLang="en-US" sz="1050" b="1" dirty="0"/>
              <a:t>観測アンテナの </a:t>
            </a:r>
            <a:endParaRPr lang="en-US" altLang="ja-JP" sz="1050" b="1" dirty="0"/>
          </a:p>
          <a:p>
            <a:r>
              <a:rPr lang="ja-JP" altLang="en-US" sz="1400" b="1" dirty="0"/>
              <a:t>　　　　　　　　　　</a:t>
            </a:r>
            <a:r>
              <a:rPr lang="ja-JP" altLang="en-US" sz="1050" b="1" dirty="0"/>
              <a:t>炭素繊維強化プラスチック化</a:t>
            </a:r>
            <a:endParaRPr kumimoji="1" lang="en-US" altLang="ja-JP" sz="1400" b="1" dirty="0"/>
          </a:p>
          <a:p>
            <a:r>
              <a:rPr lang="ja-JP" altLang="en-US" sz="1400" b="1" dirty="0"/>
              <a:t>・はっきり見る　レーダー出力</a:t>
            </a:r>
            <a:r>
              <a:rPr lang="en-US" altLang="ja-JP" sz="1400" b="1" dirty="0"/>
              <a:t> </a:t>
            </a:r>
            <a:r>
              <a:rPr lang="ja-JP" altLang="en-US" sz="1400" b="1" dirty="0"/>
              <a:t>３ｋ</a:t>
            </a:r>
            <a:r>
              <a:rPr lang="en-US" altLang="ja-JP" sz="1400" b="1" dirty="0"/>
              <a:t>W</a:t>
            </a:r>
            <a:r>
              <a:rPr lang="ja-JP" altLang="en-US" sz="1400" b="1" dirty="0"/>
              <a:t>化</a:t>
            </a:r>
            <a:endParaRPr lang="en-US" altLang="ja-JP" sz="1400" b="1" dirty="0"/>
          </a:p>
          <a:p>
            <a:r>
              <a:rPr kumimoji="1" lang="ja-JP" altLang="en-US" sz="1400" b="1" dirty="0"/>
              <a:t>・細かく見る　　</a:t>
            </a:r>
            <a:r>
              <a:rPr kumimoji="1" lang="ja-JP" altLang="en-US" sz="1400" b="1" dirty="0">
                <a:solidFill>
                  <a:srgbClr val="FF0000"/>
                </a:solidFill>
              </a:rPr>
              <a:t>１ｍ以下の</a:t>
            </a:r>
            <a:r>
              <a:rPr lang="ja-JP" altLang="en-US" sz="1400" b="1" dirty="0">
                <a:solidFill>
                  <a:srgbClr val="FF0000"/>
                </a:solidFill>
              </a:rPr>
              <a:t>地上</a:t>
            </a:r>
            <a:r>
              <a:rPr kumimoji="1" lang="ja-JP" altLang="en-US" sz="1400" b="1" dirty="0">
                <a:solidFill>
                  <a:srgbClr val="FF0000"/>
                </a:solidFill>
              </a:rPr>
              <a:t>分解能</a:t>
            </a:r>
            <a:endParaRPr kumimoji="1" lang="en-US" altLang="ja-JP" sz="1400" b="1" dirty="0">
              <a:solidFill>
                <a:srgbClr val="FF0000"/>
              </a:solidFill>
            </a:endParaRPr>
          </a:p>
          <a:p>
            <a:r>
              <a:rPr lang="ja-JP" altLang="en-US" sz="1400" b="1" dirty="0"/>
              <a:t>・たくさん見る　 高速データ伝送</a:t>
            </a:r>
            <a:endParaRPr kumimoji="1" lang="en-US" altLang="ja-JP" sz="1400" b="1" dirty="0"/>
          </a:p>
        </p:txBody>
      </p:sp>
      <p:sp>
        <p:nvSpPr>
          <p:cNvPr id="99" name="テキスト ボックス 98"/>
          <p:cNvSpPr txBox="1"/>
          <p:nvPr/>
        </p:nvSpPr>
        <p:spPr>
          <a:xfrm>
            <a:off x="359618" y="4402417"/>
            <a:ext cx="1194558" cy="415498"/>
          </a:xfrm>
          <a:prstGeom prst="rect">
            <a:avLst/>
          </a:prstGeom>
          <a:noFill/>
        </p:spPr>
        <p:txBody>
          <a:bodyPr wrap="none" rtlCol="0">
            <a:spAutoFit/>
          </a:bodyPr>
          <a:lstStyle/>
          <a:p>
            <a:r>
              <a:rPr kumimoji="1" lang="ja-JP" altLang="en-US" sz="1050" dirty="0"/>
              <a:t>ピーク出力</a:t>
            </a:r>
            <a:r>
              <a:rPr kumimoji="1" lang="en-US" altLang="ja-JP" sz="1050" dirty="0"/>
              <a:t>1kW</a:t>
            </a:r>
            <a:r>
              <a:rPr kumimoji="1" lang="ja-JP" altLang="en-US" sz="1050" dirty="0"/>
              <a:t>の</a:t>
            </a:r>
            <a:endParaRPr kumimoji="1" lang="en-US" altLang="ja-JP" sz="1050" dirty="0"/>
          </a:p>
          <a:p>
            <a:r>
              <a:rPr kumimoji="1" lang="ja-JP" altLang="en-US" sz="1050" dirty="0"/>
              <a:t>送信増幅器</a:t>
            </a:r>
          </a:p>
        </p:txBody>
      </p:sp>
      <p:sp>
        <p:nvSpPr>
          <p:cNvPr id="106" name="テキスト ボックス 105"/>
          <p:cNvSpPr txBox="1"/>
          <p:nvPr/>
        </p:nvSpPr>
        <p:spPr>
          <a:xfrm>
            <a:off x="1623720" y="4382926"/>
            <a:ext cx="1483416" cy="577081"/>
          </a:xfrm>
          <a:prstGeom prst="rect">
            <a:avLst/>
          </a:prstGeom>
          <a:noFill/>
        </p:spPr>
        <p:txBody>
          <a:bodyPr wrap="square" rtlCol="0">
            <a:spAutoFit/>
          </a:bodyPr>
          <a:lstStyle/>
          <a:p>
            <a:r>
              <a:rPr kumimoji="1" lang="ja-JP" altLang="en-US" sz="1050" dirty="0"/>
              <a:t>６４</a:t>
            </a:r>
            <a:r>
              <a:rPr kumimoji="1" lang="en-US" altLang="ja-JP" sz="1050" dirty="0"/>
              <a:t>APSK</a:t>
            </a:r>
            <a:r>
              <a:rPr kumimoji="1" lang="ja-JP" altLang="en-US" sz="1050" dirty="0"/>
              <a:t>変調方式で</a:t>
            </a:r>
            <a:r>
              <a:rPr lang="ja-JP" altLang="en-US" sz="1050" dirty="0"/>
              <a:t>衛星から毎秒</a:t>
            </a:r>
            <a:r>
              <a:rPr lang="en-US" altLang="ja-JP" sz="1050" dirty="0"/>
              <a:t>3.3Gbps</a:t>
            </a:r>
            <a:r>
              <a:rPr lang="ja-JP" altLang="en-US" sz="1050" dirty="0"/>
              <a:t>の伝送に成功</a:t>
            </a:r>
            <a:endParaRPr lang="en-US" altLang="ja-JP" sz="1050" dirty="0"/>
          </a:p>
        </p:txBody>
      </p:sp>
      <p:pic>
        <p:nvPicPr>
          <p:cNvPr id="10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57" t="38182" r="51346" b="10181"/>
          <a:stretch/>
        </p:blipFill>
        <p:spPr bwMode="auto">
          <a:xfrm>
            <a:off x="1666364" y="4968786"/>
            <a:ext cx="1393997" cy="137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06671" y="1038499"/>
            <a:ext cx="2262158" cy="923330"/>
          </a:xfrm>
          <a:prstGeom prst="rect">
            <a:avLst/>
          </a:prstGeom>
          <a:noFill/>
        </p:spPr>
        <p:txBody>
          <a:bodyPr wrap="none" rtlCol="0">
            <a:spAutoFit/>
          </a:bodyPr>
          <a:lstStyle/>
          <a:p>
            <a:r>
              <a:rPr lang="ja-JP" altLang="en-US" dirty="0"/>
              <a:t>宇宙研経費、科研費</a:t>
            </a:r>
            <a:endParaRPr lang="en-US" altLang="ja-JP" dirty="0"/>
          </a:p>
          <a:p>
            <a:r>
              <a:rPr lang="ja-JP" altLang="en-US" dirty="0"/>
              <a:t>内閣府プログラム</a:t>
            </a:r>
            <a:endParaRPr lang="en-US" altLang="ja-JP" dirty="0"/>
          </a:p>
          <a:p>
            <a:r>
              <a:rPr lang="en-US" altLang="ja-JP" dirty="0" err="1"/>
              <a:t>ImPACT</a:t>
            </a:r>
            <a:r>
              <a:rPr lang="en-US" altLang="ja-JP" dirty="0"/>
              <a:t>(2015-18)</a:t>
            </a:r>
            <a:endParaRPr kumimoji="1" lang="ja-JP" altLang="en-US" dirty="0"/>
          </a:p>
        </p:txBody>
      </p:sp>
      <p:sp>
        <p:nvSpPr>
          <p:cNvPr id="47" name="テキスト ボックス 46"/>
          <p:cNvSpPr txBox="1"/>
          <p:nvPr/>
        </p:nvSpPr>
        <p:spPr>
          <a:xfrm>
            <a:off x="3654488" y="2131975"/>
            <a:ext cx="1833074" cy="923330"/>
          </a:xfrm>
          <a:prstGeom prst="rect">
            <a:avLst/>
          </a:prstGeom>
          <a:noFill/>
          <a:ln>
            <a:solidFill>
              <a:schemeClr val="tx1"/>
            </a:solidFill>
          </a:ln>
        </p:spPr>
        <p:txBody>
          <a:bodyPr wrap="square" rtlCol="0">
            <a:spAutoFit/>
          </a:bodyPr>
          <a:lstStyle/>
          <a:p>
            <a:r>
              <a:rPr lang="en-US" altLang="ja-JP" dirty="0"/>
              <a:t>2021</a:t>
            </a:r>
            <a:r>
              <a:rPr lang="ja-JP" altLang="en-US" dirty="0"/>
              <a:t>年</a:t>
            </a:r>
            <a:r>
              <a:rPr lang="en-US" altLang="ja-JP" dirty="0"/>
              <a:t>2</a:t>
            </a:r>
            <a:r>
              <a:rPr lang="ja-JP" altLang="en-US" dirty="0"/>
              <a:t>月</a:t>
            </a:r>
            <a:endParaRPr lang="en-US" altLang="ja-JP" dirty="0"/>
          </a:p>
          <a:p>
            <a:r>
              <a:rPr lang="ja-JP" altLang="en-US" dirty="0"/>
              <a:t>民間会社による軌道上実証</a:t>
            </a:r>
          </a:p>
        </p:txBody>
      </p:sp>
      <p:sp>
        <p:nvSpPr>
          <p:cNvPr id="49" name="右矢印 48"/>
          <p:cNvSpPr/>
          <p:nvPr/>
        </p:nvSpPr>
        <p:spPr>
          <a:xfrm>
            <a:off x="2951424" y="4169192"/>
            <a:ext cx="636654" cy="232989"/>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3780977" y="4168004"/>
            <a:ext cx="2635209" cy="646331"/>
          </a:xfrm>
          <a:prstGeom prst="rect">
            <a:avLst/>
          </a:prstGeom>
          <a:noFill/>
        </p:spPr>
        <p:txBody>
          <a:bodyPr wrap="none" rtlCol="0">
            <a:spAutoFit/>
          </a:bodyPr>
          <a:lstStyle/>
          <a:p>
            <a:r>
              <a:rPr lang="ja-JP" altLang="en-US" dirty="0"/>
              <a:t>総務省</a:t>
            </a:r>
            <a:r>
              <a:rPr lang="en-US" altLang="ja-JP" dirty="0"/>
              <a:t>SCOPE(2020-2022)</a:t>
            </a:r>
          </a:p>
          <a:p>
            <a:r>
              <a:rPr lang="en-US" altLang="ja-JP" dirty="0"/>
              <a:t>JAXA</a:t>
            </a:r>
            <a:r>
              <a:rPr lang="ja-JP" altLang="en-US" dirty="0"/>
              <a:t>競争的資金</a:t>
            </a:r>
            <a:endParaRPr lang="en-US" altLang="ja-JP" dirty="0"/>
          </a:p>
        </p:txBody>
      </p:sp>
      <p:sp>
        <p:nvSpPr>
          <p:cNvPr id="51" name="タイトル 50"/>
          <p:cNvSpPr txBox="1">
            <a:spLocks noGrp="1"/>
          </p:cNvSpPr>
          <p:nvPr>
            <p:ph type="title"/>
          </p:nvPr>
        </p:nvSpPr>
        <p:spPr>
          <a:xfrm>
            <a:off x="1427548" y="-116615"/>
            <a:ext cx="6488035" cy="843727"/>
          </a:xfrm>
        </p:spPr>
        <p:txBody>
          <a:bodyPr>
            <a:normAutofit/>
          </a:bodyPr>
          <a:lstStyle/>
          <a:p>
            <a:r>
              <a:rPr lang="ja-JP" altLang="en-US" sz="2800" dirty="0"/>
              <a:t>小型衛星搭載合成開口レーダーの開発</a:t>
            </a:r>
            <a:endParaRPr lang="en-US" altLang="ja-JP" sz="2800" dirty="0"/>
          </a:p>
        </p:txBody>
      </p:sp>
      <p:pic>
        <p:nvPicPr>
          <p:cNvPr id="52" name="図 51"/>
          <p:cNvPicPr>
            <a:picLocks noChangeAspect="1"/>
          </p:cNvPicPr>
          <p:nvPr/>
        </p:nvPicPr>
        <p:blipFill>
          <a:blip r:embed="rId8"/>
          <a:stretch>
            <a:fillRect/>
          </a:stretch>
        </p:blipFill>
        <p:spPr>
          <a:xfrm>
            <a:off x="4484407" y="1141259"/>
            <a:ext cx="1003155" cy="964463"/>
          </a:xfrm>
          <a:prstGeom prst="rect">
            <a:avLst/>
          </a:prstGeom>
        </p:spPr>
      </p:pic>
      <p:pic>
        <p:nvPicPr>
          <p:cNvPr id="53" name="Picture 3">
            <a:extLst>
              <a:ext uri="{FF2B5EF4-FFF2-40B4-BE49-F238E27FC236}">
                <a16:creationId xmlns:a16="http://schemas.microsoft.com/office/drawing/2014/main" id="{A0DE1887-C280-4326-A7C7-4AA60BADCD9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8155" y="710985"/>
            <a:ext cx="3614941" cy="259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4" name="グループ化 53">
            <a:extLst>
              <a:ext uri="{FF2B5EF4-FFF2-40B4-BE49-F238E27FC236}">
                <a16:creationId xmlns:a16="http://schemas.microsoft.com/office/drawing/2014/main" id="{179DDB64-6E70-4501-AD24-553958F5B5DE}"/>
              </a:ext>
            </a:extLst>
          </p:cNvPr>
          <p:cNvGrpSpPr/>
          <p:nvPr/>
        </p:nvGrpSpPr>
        <p:grpSpPr>
          <a:xfrm>
            <a:off x="7054661" y="3555382"/>
            <a:ext cx="1623505" cy="2953826"/>
            <a:chOff x="0" y="-864668"/>
            <a:chExt cx="1623505" cy="2953826"/>
          </a:xfrm>
        </p:grpSpPr>
        <p:pic>
          <p:nvPicPr>
            <p:cNvPr id="56" name="図 55">
              <a:extLst>
                <a:ext uri="{FF2B5EF4-FFF2-40B4-BE49-F238E27FC236}">
                  <a16:creationId xmlns:a16="http://schemas.microsoft.com/office/drawing/2014/main" id="{267BA26D-3FDA-47B4-BFC3-E86332C3D08D}"/>
                </a:ext>
              </a:extLst>
            </p:cNvPr>
            <p:cNvPicPr>
              <a:picLocks noChangeAspect="1"/>
            </p:cNvPicPr>
            <p:nvPr/>
          </p:nvPicPr>
          <p:blipFill>
            <a:blip r:embed="rId10"/>
            <a:stretch>
              <a:fillRect/>
            </a:stretch>
          </p:blipFill>
          <p:spPr>
            <a:xfrm>
              <a:off x="161176" y="-864668"/>
              <a:ext cx="1355938" cy="1285482"/>
            </a:xfrm>
            <a:prstGeom prst="rect">
              <a:avLst/>
            </a:prstGeom>
          </p:spPr>
        </p:pic>
        <p:grpSp>
          <p:nvGrpSpPr>
            <p:cNvPr id="57" name="グループ化 56">
              <a:extLst>
                <a:ext uri="{FF2B5EF4-FFF2-40B4-BE49-F238E27FC236}">
                  <a16:creationId xmlns:a16="http://schemas.microsoft.com/office/drawing/2014/main" id="{AE5ABBBD-A640-430D-9DD5-86A2E991E600}"/>
                </a:ext>
              </a:extLst>
            </p:cNvPr>
            <p:cNvGrpSpPr/>
            <p:nvPr/>
          </p:nvGrpSpPr>
          <p:grpSpPr>
            <a:xfrm>
              <a:off x="0" y="2367"/>
              <a:ext cx="1089351" cy="2086791"/>
              <a:chOff x="0" y="2367"/>
              <a:chExt cx="1463926" cy="2635673"/>
            </a:xfrm>
          </p:grpSpPr>
          <p:pic>
            <p:nvPicPr>
              <p:cNvPr id="79" name="Picture 2" descr="「災害 絵」の画像検索結果">
                <a:extLst>
                  <a:ext uri="{FF2B5EF4-FFF2-40B4-BE49-F238E27FC236}">
                    <a16:creationId xmlns:a16="http://schemas.microsoft.com/office/drawing/2014/main" id="{85DECF24-4E44-46AB-B07E-FCE0129094E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2738" t="3548" r="4062" b="50000"/>
              <a:stretch/>
            </p:blipFill>
            <p:spPr bwMode="auto">
              <a:xfrm>
                <a:off x="196174" y="1615654"/>
                <a:ext cx="1267752" cy="1022386"/>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直線矢印コネクタ 79">
                <a:extLst>
                  <a:ext uri="{FF2B5EF4-FFF2-40B4-BE49-F238E27FC236}">
                    <a16:creationId xmlns:a16="http://schemas.microsoft.com/office/drawing/2014/main" id="{2098DA20-BAB7-4B50-ABA4-560CD09F6DCB}"/>
                  </a:ext>
                </a:extLst>
              </p:cNvPr>
              <p:cNvCxnSpPr/>
              <p:nvPr/>
            </p:nvCxnSpPr>
            <p:spPr>
              <a:xfrm flipH="1" flipV="1">
                <a:off x="577661" y="737321"/>
                <a:ext cx="553753" cy="16929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103B8CC3-B9BC-44EC-B114-FC572376D824}"/>
                  </a:ext>
                </a:extLst>
              </p:cNvPr>
              <p:cNvCxnSpPr/>
              <p:nvPr/>
            </p:nvCxnSpPr>
            <p:spPr>
              <a:xfrm>
                <a:off x="435656" y="763160"/>
                <a:ext cx="549958" cy="17081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C7A81C18-23BE-4E3C-9458-83B536FD3DF4}"/>
                  </a:ext>
                </a:extLst>
              </p:cNvPr>
              <p:cNvGrpSpPr/>
              <p:nvPr/>
            </p:nvGrpSpPr>
            <p:grpSpPr>
              <a:xfrm>
                <a:off x="0" y="2367"/>
                <a:ext cx="907764" cy="1334564"/>
                <a:chOff x="0" y="2367"/>
                <a:chExt cx="907764" cy="1334564"/>
              </a:xfrm>
            </p:grpSpPr>
            <p:grpSp>
              <p:nvGrpSpPr>
                <p:cNvPr id="84" name="グループ化 83">
                  <a:extLst>
                    <a:ext uri="{FF2B5EF4-FFF2-40B4-BE49-F238E27FC236}">
                      <a16:creationId xmlns:a16="http://schemas.microsoft.com/office/drawing/2014/main" id="{D075CF4E-1623-448D-81D6-D50E7803D00D}"/>
                    </a:ext>
                  </a:extLst>
                </p:cNvPr>
                <p:cNvGrpSpPr/>
                <p:nvPr/>
              </p:nvGrpSpPr>
              <p:grpSpPr>
                <a:xfrm rot="2367444">
                  <a:off x="233277" y="2367"/>
                  <a:ext cx="246628" cy="1334564"/>
                  <a:chOff x="233277" y="2367"/>
                  <a:chExt cx="470487" cy="1739817"/>
                </a:xfrm>
              </p:grpSpPr>
              <p:sp>
                <p:nvSpPr>
                  <p:cNvPr id="107" name="平行四辺形 106">
                    <a:extLst>
                      <a:ext uri="{FF2B5EF4-FFF2-40B4-BE49-F238E27FC236}">
                        <a16:creationId xmlns:a16="http://schemas.microsoft.com/office/drawing/2014/main" id="{191206A1-92B2-42BA-AFC3-B533C5903EEA}"/>
                      </a:ext>
                    </a:extLst>
                  </p:cNvPr>
                  <p:cNvSpPr/>
                  <p:nvPr/>
                </p:nvSpPr>
                <p:spPr>
                  <a:xfrm rot="18415950">
                    <a:off x="-267895" y="770526"/>
                    <a:ext cx="1739817" cy="203500"/>
                  </a:xfrm>
                  <a:prstGeom prst="parallelogram">
                    <a:avLst>
                      <a:gd name="adj" fmla="val 1319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cxnSp>
                <p:nvCxnSpPr>
                  <p:cNvPr id="108" name="直線コネクタ 107">
                    <a:extLst>
                      <a:ext uri="{FF2B5EF4-FFF2-40B4-BE49-F238E27FC236}">
                        <a16:creationId xmlns:a16="http://schemas.microsoft.com/office/drawing/2014/main" id="{E2E04971-9342-4A1A-8904-BDB42504509A}"/>
                      </a:ext>
                    </a:extLst>
                  </p:cNvPr>
                  <p:cNvCxnSpPr/>
                  <p:nvPr/>
                </p:nvCxnSpPr>
                <p:spPr>
                  <a:xfrm rot="19232556">
                    <a:off x="496260" y="535550"/>
                    <a:ext cx="189839" cy="131470"/>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081E8FF-CBED-4071-87F4-F04C950B052A}"/>
                      </a:ext>
                    </a:extLst>
                  </p:cNvPr>
                  <p:cNvCxnSpPr/>
                  <p:nvPr/>
                </p:nvCxnSpPr>
                <p:spPr>
                  <a:xfrm rot="19232556">
                    <a:off x="343177" y="642797"/>
                    <a:ext cx="227469" cy="139803"/>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7A49C8F2-DA1E-4B2B-85A7-323D7CDBD875}"/>
                      </a:ext>
                    </a:extLst>
                  </p:cNvPr>
                  <p:cNvCxnSpPr/>
                  <p:nvPr/>
                </p:nvCxnSpPr>
                <p:spPr>
                  <a:xfrm rot="19232556" flipH="1">
                    <a:off x="305870" y="623212"/>
                    <a:ext cx="202688" cy="36934"/>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69E241A6-C04C-4B9B-ACD8-8EB3D98DC9D6}"/>
                      </a:ext>
                    </a:extLst>
                  </p:cNvPr>
                  <p:cNvCxnSpPr/>
                  <p:nvPr/>
                </p:nvCxnSpPr>
                <p:spPr>
                  <a:xfrm rot="19232556">
                    <a:off x="331387" y="930379"/>
                    <a:ext cx="31920" cy="3671"/>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グループ化 111">
                    <a:extLst>
                      <a:ext uri="{FF2B5EF4-FFF2-40B4-BE49-F238E27FC236}">
                        <a16:creationId xmlns:a16="http://schemas.microsoft.com/office/drawing/2014/main" id="{5D4CA43F-A222-4782-92E1-A05C5DDF8232}"/>
                      </a:ext>
                    </a:extLst>
                  </p:cNvPr>
                  <p:cNvGrpSpPr/>
                  <p:nvPr/>
                </p:nvGrpSpPr>
                <p:grpSpPr>
                  <a:xfrm>
                    <a:off x="233277" y="731802"/>
                    <a:ext cx="193224" cy="225955"/>
                    <a:chOff x="233277" y="731802"/>
                    <a:chExt cx="193224" cy="225955"/>
                  </a:xfrm>
                  <a:solidFill>
                    <a:schemeClr val="bg1"/>
                  </a:solidFill>
                </p:grpSpPr>
                <p:cxnSp>
                  <p:nvCxnSpPr>
                    <p:cNvPr id="113" name="直線コネクタ 112">
                      <a:extLst>
                        <a:ext uri="{FF2B5EF4-FFF2-40B4-BE49-F238E27FC236}">
                          <a16:creationId xmlns:a16="http://schemas.microsoft.com/office/drawing/2014/main" id="{8CD7ACB4-E566-4554-A370-E3B9C45FF626}"/>
                        </a:ext>
                      </a:extLst>
                    </p:cNvPr>
                    <p:cNvCxnSpPr/>
                    <p:nvPr/>
                  </p:nvCxnSpPr>
                  <p:spPr>
                    <a:xfrm rot="19232556" flipV="1">
                      <a:off x="233277" y="731802"/>
                      <a:ext cx="182187" cy="16528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3729967F-38BB-40C5-BBDA-1AB64284E649}"/>
                        </a:ext>
                      </a:extLst>
                    </p:cNvPr>
                    <p:cNvCxnSpPr/>
                    <p:nvPr/>
                  </p:nvCxnSpPr>
                  <p:spPr>
                    <a:xfrm rot="19232556">
                      <a:off x="323343" y="894355"/>
                      <a:ext cx="103158" cy="6340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5" name="グループ化 84">
                  <a:extLst>
                    <a:ext uri="{FF2B5EF4-FFF2-40B4-BE49-F238E27FC236}">
                      <a16:creationId xmlns:a16="http://schemas.microsoft.com/office/drawing/2014/main" id="{C30A4179-6564-44F0-8947-5A50BB05C295}"/>
                    </a:ext>
                  </a:extLst>
                </p:cNvPr>
                <p:cNvGrpSpPr/>
                <p:nvPr/>
              </p:nvGrpSpPr>
              <p:grpSpPr>
                <a:xfrm>
                  <a:off x="0" y="538656"/>
                  <a:ext cx="907764" cy="319884"/>
                  <a:chOff x="0" y="538656"/>
                  <a:chExt cx="907764" cy="319884"/>
                </a:xfrm>
              </p:grpSpPr>
              <p:cxnSp>
                <p:nvCxnSpPr>
                  <p:cNvPr id="89" name="直線コネクタ 88">
                    <a:extLst>
                      <a:ext uri="{FF2B5EF4-FFF2-40B4-BE49-F238E27FC236}">
                        <a16:creationId xmlns:a16="http://schemas.microsoft.com/office/drawing/2014/main" id="{9D3C8F39-B0E1-49B3-84D6-AAB832EEB283}"/>
                      </a:ext>
                    </a:extLst>
                  </p:cNvPr>
                  <p:cNvCxnSpPr/>
                  <p:nvPr/>
                </p:nvCxnSpPr>
                <p:spPr>
                  <a:xfrm flipH="1">
                    <a:off x="405740" y="647516"/>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CB0AECE-D4BF-4C01-911F-92EFE5EB896E}"/>
                      </a:ext>
                    </a:extLst>
                  </p:cNvPr>
                  <p:cNvCxnSpPr/>
                  <p:nvPr/>
                </p:nvCxnSpPr>
                <p:spPr>
                  <a:xfrm flipH="1">
                    <a:off x="231565" y="695412"/>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2ACA31C0-D24B-4779-8060-3FA1C5764767}"/>
                      </a:ext>
                    </a:extLst>
                  </p:cNvPr>
                  <p:cNvCxnSpPr/>
                  <p:nvPr/>
                </p:nvCxnSpPr>
                <p:spPr>
                  <a:xfrm flipH="1">
                    <a:off x="0" y="747664"/>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B0BFFC8D-944A-4C04-B7B7-336CFD2E345B}"/>
                      </a:ext>
                    </a:extLst>
                  </p:cNvPr>
                  <p:cNvCxnSpPr/>
                  <p:nvPr/>
                </p:nvCxnSpPr>
                <p:spPr>
                  <a:xfrm flipH="1">
                    <a:off x="558140" y="603971"/>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D36B079A-BC9E-4E73-9A32-EB1446C31831}"/>
                      </a:ext>
                    </a:extLst>
                  </p:cNvPr>
                  <p:cNvCxnSpPr/>
                  <p:nvPr/>
                </p:nvCxnSpPr>
                <p:spPr>
                  <a:xfrm flipH="1">
                    <a:off x="688770" y="577846"/>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F3F45801-AA0E-48FE-8368-F9DE96DB8D2F}"/>
                      </a:ext>
                    </a:extLst>
                  </p:cNvPr>
                  <p:cNvCxnSpPr/>
                  <p:nvPr/>
                </p:nvCxnSpPr>
                <p:spPr>
                  <a:xfrm flipH="1">
                    <a:off x="845526" y="538656"/>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8" name="グループ化 57">
              <a:extLst>
                <a:ext uri="{FF2B5EF4-FFF2-40B4-BE49-F238E27FC236}">
                  <a16:creationId xmlns:a16="http://schemas.microsoft.com/office/drawing/2014/main" id="{3BE3663E-4D6D-4B4F-9BF1-4BCDC3826C30}"/>
                </a:ext>
              </a:extLst>
            </p:cNvPr>
            <p:cNvGrpSpPr/>
            <p:nvPr/>
          </p:nvGrpSpPr>
          <p:grpSpPr>
            <a:xfrm rot="1300101">
              <a:off x="948009" y="0"/>
              <a:ext cx="675496" cy="1955301"/>
              <a:chOff x="948007" y="0"/>
              <a:chExt cx="907764" cy="3062869"/>
            </a:xfrm>
          </p:grpSpPr>
          <p:cxnSp>
            <p:nvCxnSpPr>
              <p:cNvPr id="59" name="直線矢印コネクタ 58">
                <a:extLst>
                  <a:ext uri="{FF2B5EF4-FFF2-40B4-BE49-F238E27FC236}">
                    <a16:creationId xmlns:a16="http://schemas.microsoft.com/office/drawing/2014/main" id="{C060B594-200F-4841-A26A-7AFFC8B1DAB5}"/>
                  </a:ext>
                </a:extLst>
              </p:cNvPr>
              <p:cNvCxnSpPr/>
              <p:nvPr/>
            </p:nvCxnSpPr>
            <p:spPr>
              <a:xfrm rot="20299899" flipV="1">
                <a:off x="996334" y="929255"/>
                <a:ext cx="499208" cy="21336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A4C03F82-A6A9-4774-BD33-5D30FABDEEF6}"/>
                  </a:ext>
                </a:extLst>
              </p:cNvPr>
              <p:cNvGrpSpPr/>
              <p:nvPr/>
            </p:nvGrpSpPr>
            <p:grpSpPr>
              <a:xfrm>
                <a:off x="948007" y="0"/>
                <a:ext cx="907764" cy="1334564"/>
                <a:chOff x="948007" y="0"/>
                <a:chExt cx="907764" cy="1334564"/>
              </a:xfrm>
            </p:grpSpPr>
            <p:grpSp>
              <p:nvGrpSpPr>
                <p:cNvPr id="61" name="グループ化 60">
                  <a:extLst>
                    <a:ext uri="{FF2B5EF4-FFF2-40B4-BE49-F238E27FC236}">
                      <a16:creationId xmlns:a16="http://schemas.microsoft.com/office/drawing/2014/main" id="{81DB626A-32F3-491C-B937-95F618E34ED9}"/>
                    </a:ext>
                  </a:extLst>
                </p:cNvPr>
                <p:cNvGrpSpPr/>
                <p:nvPr/>
              </p:nvGrpSpPr>
              <p:grpSpPr>
                <a:xfrm rot="2367444">
                  <a:off x="1181284" y="0"/>
                  <a:ext cx="246628" cy="1334564"/>
                  <a:chOff x="1181284" y="0"/>
                  <a:chExt cx="470487" cy="1739817"/>
                </a:xfrm>
              </p:grpSpPr>
              <p:sp>
                <p:nvSpPr>
                  <p:cNvPr id="71" name="平行四辺形 70">
                    <a:extLst>
                      <a:ext uri="{FF2B5EF4-FFF2-40B4-BE49-F238E27FC236}">
                        <a16:creationId xmlns:a16="http://schemas.microsoft.com/office/drawing/2014/main" id="{FE729471-7986-4224-9821-8838E00EE967}"/>
                      </a:ext>
                    </a:extLst>
                  </p:cNvPr>
                  <p:cNvSpPr/>
                  <p:nvPr/>
                </p:nvSpPr>
                <p:spPr>
                  <a:xfrm rot="18415950">
                    <a:off x="680112" y="768159"/>
                    <a:ext cx="1739817" cy="203500"/>
                  </a:xfrm>
                  <a:prstGeom prst="parallelogram">
                    <a:avLst>
                      <a:gd name="adj" fmla="val 1319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cxnSp>
                <p:nvCxnSpPr>
                  <p:cNvPr id="72" name="直線コネクタ 71">
                    <a:extLst>
                      <a:ext uri="{FF2B5EF4-FFF2-40B4-BE49-F238E27FC236}">
                        <a16:creationId xmlns:a16="http://schemas.microsoft.com/office/drawing/2014/main" id="{C323134A-C085-4B58-A45E-422DCB9B4C05}"/>
                      </a:ext>
                    </a:extLst>
                  </p:cNvPr>
                  <p:cNvCxnSpPr/>
                  <p:nvPr/>
                </p:nvCxnSpPr>
                <p:spPr>
                  <a:xfrm rot="19232556">
                    <a:off x="1444267" y="533183"/>
                    <a:ext cx="189839" cy="131470"/>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3D3F657-9B6B-4F53-8460-0376007407C0}"/>
                      </a:ext>
                    </a:extLst>
                  </p:cNvPr>
                  <p:cNvCxnSpPr/>
                  <p:nvPr/>
                </p:nvCxnSpPr>
                <p:spPr>
                  <a:xfrm rot="19232556">
                    <a:off x="1291184" y="640430"/>
                    <a:ext cx="227469" cy="139803"/>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A755234-7C2E-4F67-ABFD-FEED84A897F6}"/>
                      </a:ext>
                    </a:extLst>
                  </p:cNvPr>
                  <p:cNvCxnSpPr/>
                  <p:nvPr/>
                </p:nvCxnSpPr>
                <p:spPr>
                  <a:xfrm rot="19232556" flipH="1">
                    <a:off x="1253877" y="620845"/>
                    <a:ext cx="202688" cy="36934"/>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3CE50548-2C07-47CB-A4DC-91BAB1E6B5D4}"/>
                      </a:ext>
                    </a:extLst>
                  </p:cNvPr>
                  <p:cNvCxnSpPr/>
                  <p:nvPr/>
                </p:nvCxnSpPr>
                <p:spPr>
                  <a:xfrm rot="19232556">
                    <a:off x="1279394" y="928012"/>
                    <a:ext cx="31920" cy="3671"/>
                  </a:xfrm>
                  <a:prstGeom prst="lin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419546C0-78C5-4E60-A4A9-1FA70C6A7EF5}"/>
                      </a:ext>
                    </a:extLst>
                  </p:cNvPr>
                  <p:cNvGrpSpPr/>
                  <p:nvPr/>
                </p:nvGrpSpPr>
                <p:grpSpPr>
                  <a:xfrm>
                    <a:off x="1181284" y="729435"/>
                    <a:ext cx="193224" cy="225955"/>
                    <a:chOff x="1181284" y="729435"/>
                    <a:chExt cx="193224" cy="225955"/>
                  </a:xfrm>
                  <a:solidFill>
                    <a:schemeClr val="bg1"/>
                  </a:solidFill>
                </p:grpSpPr>
                <p:cxnSp>
                  <p:nvCxnSpPr>
                    <p:cNvPr id="77" name="直線コネクタ 76">
                      <a:extLst>
                        <a:ext uri="{FF2B5EF4-FFF2-40B4-BE49-F238E27FC236}">
                          <a16:creationId xmlns:a16="http://schemas.microsoft.com/office/drawing/2014/main" id="{F26FE745-8982-4CC2-8862-9FA61CABC3B3}"/>
                        </a:ext>
                      </a:extLst>
                    </p:cNvPr>
                    <p:cNvCxnSpPr/>
                    <p:nvPr/>
                  </p:nvCxnSpPr>
                  <p:spPr>
                    <a:xfrm rot="19232556" flipV="1">
                      <a:off x="1181284" y="729435"/>
                      <a:ext cx="182187" cy="16528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5DBEC3F-8CEA-413F-AF71-82FB45B30F11}"/>
                        </a:ext>
                      </a:extLst>
                    </p:cNvPr>
                    <p:cNvCxnSpPr/>
                    <p:nvPr/>
                  </p:nvCxnSpPr>
                  <p:spPr>
                    <a:xfrm rot="19232556">
                      <a:off x="1271350" y="891988"/>
                      <a:ext cx="103158" cy="63402"/>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82EA1AFC-DC9B-4E36-AD4C-AE68A803B8AA}"/>
                    </a:ext>
                  </a:extLst>
                </p:cNvPr>
                <p:cNvGrpSpPr/>
                <p:nvPr/>
              </p:nvGrpSpPr>
              <p:grpSpPr>
                <a:xfrm>
                  <a:off x="948007" y="536289"/>
                  <a:ext cx="907764" cy="319884"/>
                  <a:chOff x="948007" y="536289"/>
                  <a:chExt cx="907764" cy="319884"/>
                </a:xfrm>
              </p:grpSpPr>
              <p:cxnSp>
                <p:nvCxnSpPr>
                  <p:cNvPr id="63" name="直線コネクタ 62">
                    <a:extLst>
                      <a:ext uri="{FF2B5EF4-FFF2-40B4-BE49-F238E27FC236}">
                        <a16:creationId xmlns:a16="http://schemas.microsoft.com/office/drawing/2014/main" id="{2AB36CAA-E606-478E-A9DD-B3273E6D43DB}"/>
                      </a:ext>
                    </a:extLst>
                  </p:cNvPr>
                  <p:cNvCxnSpPr/>
                  <p:nvPr/>
                </p:nvCxnSpPr>
                <p:spPr>
                  <a:xfrm flipH="1">
                    <a:off x="1353747" y="645149"/>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B24089D-BCB0-4EC6-859F-17BBB6BCC9CC}"/>
                      </a:ext>
                    </a:extLst>
                  </p:cNvPr>
                  <p:cNvCxnSpPr/>
                  <p:nvPr/>
                </p:nvCxnSpPr>
                <p:spPr>
                  <a:xfrm flipH="1">
                    <a:off x="1179572" y="693045"/>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C0C14C3-67B7-4C75-903C-F05FF2A205D8}"/>
                      </a:ext>
                    </a:extLst>
                  </p:cNvPr>
                  <p:cNvCxnSpPr/>
                  <p:nvPr/>
                </p:nvCxnSpPr>
                <p:spPr>
                  <a:xfrm flipH="1">
                    <a:off x="948007" y="745297"/>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749E6AB3-7854-4F04-B30B-F55F742A0473}"/>
                      </a:ext>
                    </a:extLst>
                  </p:cNvPr>
                  <p:cNvCxnSpPr/>
                  <p:nvPr/>
                </p:nvCxnSpPr>
                <p:spPr>
                  <a:xfrm flipH="1">
                    <a:off x="1506147" y="601604"/>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AD60F361-0096-4CAB-8126-2CE359CCDC49}"/>
                      </a:ext>
                    </a:extLst>
                  </p:cNvPr>
                  <p:cNvCxnSpPr/>
                  <p:nvPr/>
                </p:nvCxnSpPr>
                <p:spPr>
                  <a:xfrm flipH="1">
                    <a:off x="1636777" y="575479"/>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68C63360-9F3E-40D4-994E-67C075E8ACDF}"/>
                      </a:ext>
                    </a:extLst>
                  </p:cNvPr>
                  <p:cNvCxnSpPr/>
                  <p:nvPr/>
                </p:nvCxnSpPr>
                <p:spPr>
                  <a:xfrm flipH="1">
                    <a:off x="1793533" y="536289"/>
                    <a:ext cx="62238" cy="110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
        <p:nvSpPr>
          <p:cNvPr id="115" name="テキスト ボックス 114">
            <a:extLst>
              <a:ext uri="{FF2B5EF4-FFF2-40B4-BE49-F238E27FC236}">
                <a16:creationId xmlns:a16="http://schemas.microsoft.com/office/drawing/2014/main" id="{D069C495-2C4B-4D4D-A3C8-4DBFAA5BF85E}"/>
              </a:ext>
            </a:extLst>
          </p:cNvPr>
          <p:cNvSpPr txBox="1"/>
          <p:nvPr/>
        </p:nvSpPr>
        <p:spPr>
          <a:xfrm>
            <a:off x="3667184" y="3662549"/>
            <a:ext cx="2855205" cy="369332"/>
          </a:xfrm>
          <a:prstGeom prst="rect">
            <a:avLst/>
          </a:prstGeom>
          <a:noFill/>
          <a:ln>
            <a:solidFill>
              <a:srgbClr val="FF0000"/>
            </a:solidFill>
          </a:ln>
        </p:spPr>
        <p:txBody>
          <a:bodyPr wrap="none" rtlCol="0">
            <a:spAutoFit/>
          </a:bodyPr>
          <a:lstStyle/>
          <a:p>
            <a:r>
              <a:rPr lang="ja-JP" altLang="en-US" b="1" dirty="0">
                <a:solidFill>
                  <a:srgbClr val="FF0000"/>
                </a:solidFill>
              </a:rPr>
              <a:t>小型</a:t>
            </a:r>
            <a:r>
              <a:rPr lang="en-US" altLang="ja-JP" b="1" dirty="0">
                <a:solidFill>
                  <a:srgbClr val="FF0000"/>
                </a:solidFill>
              </a:rPr>
              <a:t>SAR</a:t>
            </a:r>
            <a:r>
              <a:rPr lang="ja-JP" altLang="en-US" b="1" dirty="0">
                <a:solidFill>
                  <a:srgbClr val="FF0000"/>
                </a:solidFill>
              </a:rPr>
              <a:t>観測の進化の研究</a:t>
            </a:r>
            <a:endParaRPr lang="en-US" altLang="ja-JP" b="1" dirty="0">
              <a:solidFill>
                <a:srgbClr val="FF0000"/>
              </a:solidFill>
            </a:endParaRPr>
          </a:p>
        </p:txBody>
      </p:sp>
      <p:sp>
        <p:nvSpPr>
          <p:cNvPr id="117" name="テキスト ボックス 116">
            <a:extLst>
              <a:ext uri="{FF2B5EF4-FFF2-40B4-BE49-F238E27FC236}">
                <a16:creationId xmlns:a16="http://schemas.microsoft.com/office/drawing/2014/main" id="{9375BFDA-A917-40D9-B71C-DD35B2D329DF}"/>
              </a:ext>
            </a:extLst>
          </p:cNvPr>
          <p:cNvSpPr txBox="1"/>
          <p:nvPr/>
        </p:nvSpPr>
        <p:spPr>
          <a:xfrm>
            <a:off x="3403902" y="4924328"/>
            <a:ext cx="3947486" cy="1754326"/>
          </a:xfrm>
          <a:prstGeom prst="rect">
            <a:avLst/>
          </a:prstGeom>
          <a:noFill/>
        </p:spPr>
        <p:txBody>
          <a:bodyPr wrap="square" rtlCol="0">
            <a:spAutoFit/>
          </a:bodyPr>
          <a:lstStyle/>
          <a:p>
            <a:r>
              <a:rPr lang="ja-JP" altLang="en-US" dirty="0"/>
              <a:t>中期目標：</a:t>
            </a:r>
            <a:endParaRPr lang="en-US" altLang="ja-JP" dirty="0"/>
          </a:p>
          <a:p>
            <a:r>
              <a:rPr lang="ja-JP" altLang="en-US" dirty="0"/>
              <a:t>・多数機量産性の向上技術</a:t>
            </a:r>
            <a:endParaRPr lang="en-US" altLang="ja-JP" dirty="0"/>
          </a:p>
          <a:p>
            <a:r>
              <a:rPr lang="ja-JP" altLang="en-US" dirty="0"/>
              <a:t>・高分解</a:t>
            </a:r>
            <a:r>
              <a:rPr lang="en-US" altLang="ja-JP" dirty="0"/>
              <a:t>0.25m</a:t>
            </a:r>
            <a:r>
              <a:rPr lang="ja-JP" altLang="en-US" dirty="0"/>
              <a:t>／広域観測</a:t>
            </a:r>
            <a:r>
              <a:rPr lang="en-US" altLang="ja-JP" dirty="0"/>
              <a:t>(</a:t>
            </a:r>
            <a:r>
              <a:rPr lang="ja-JP" altLang="en-US" dirty="0"/>
              <a:t>数</a:t>
            </a:r>
            <a:r>
              <a:rPr lang="en-US" altLang="ja-JP" dirty="0"/>
              <a:t>10km)</a:t>
            </a:r>
          </a:p>
          <a:p>
            <a:r>
              <a:rPr lang="en-US" altLang="ja-JP" dirty="0"/>
              <a:t> </a:t>
            </a:r>
            <a:r>
              <a:rPr lang="ja-JP" altLang="en-US" dirty="0"/>
              <a:t>　</a:t>
            </a:r>
            <a:r>
              <a:rPr lang="en-US" altLang="ja-JP" dirty="0"/>
              <a:t>Dual Use</a:t>
            </a:r>
          </a:p>
          <a:p>
            <a:r>
              <a:rPr lang="ja-JP" altLang="en-US" dirty="0"/>
              <a:t>・</a:t>
            </a:r>
            <a:r>
              <a:rPr lang="en-US" altLang="ja-JP" dirty="0" err="1"/>
              <a:t>MultiStatic</a:t>
            </a:r>
            <a:r>
              <a:rPr lang="en-US" altLang="ja-JP" dirty="0"/>
              <a:t> SAR</a:t>
            </a:r>
          </a:p>
          <a:p>
            <a:r>
              <a:rPr lang="ja-JP" altLang="en-US" dirty="0"/>
              <a:t>（１パス</a:t>
            </a:r>
            <a:r>
              <a:rPr lang="en-US" altLang="ja-JP" dirty="0"/>
              <a:t>DEM</a:t>
            </a:r>
            <a:r>
              <a:rPr lang="ja-JP" altLang="en-US" dirty="0"/>
              <a:t>、前方散乱情報）</a:t>
            </a:r>
            <a:endParaRPr lang="en-US" altLang="ja-JP" dirty="0"/>
          </a:p>
        </p:txBody>
      </p:sp>
      <p:sp>
        <p:nvSpPr>
          <p:cNvPr id="2" name="正方形/長方形 1">
            <a:extLst>
              <a:ext uri="{FF2B5EF4-FFF2-40B4-BE49-F238E27FC236}">
                <a16:creationId xmlns:a16="http://schemas.microsoft.com/office/drawing/2014/main" id="{E024AAE1-C2B0-489F-83A9-1EF36617E05C}"/>
              </a:ext>
            </a:extLst>
          </p:cNvPr>
          <p:cNvSpPr/>
          <p:nvPr/>
        </p:nvSpPr>
        <p:spPr>
          <a:xfrm>
            <a:off x="3273632" y="3429001"/>
            <a:ext cx="5768768" cy="33659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a16="http://schemas.microsoft.com/office/drawing/2014/main" id="{5F256892-1430-461E-8FAE-72EFFE8969F7}"/>
              </a:ext>
            </a:extLst>
          </p:cNvPr>
          <p:cNvGrpSpPr/>
          <p:nvPr/>
        </p:nvGrpSpPr>
        <p:grpSpPr>
          <a:xfrm>
            <a:off x="-1422692" y="3265037"/>
            <a:ext cx="1170916" cy="1137144"/>
            <a:chOff x="507462" y="1791182"/>
            <a:chExt cx="1374494" cy="1257193"/>
          </a:xfrm>
        </p:grpSpPr>
        <p:pic>
          <p:nvPicPr>
            <p:cNvPr id="119" name="図 118">
              <a:extLst>
                <a:ext uri="{FF2B5EF4-FFF2-40B4-BE49-F238E27FC236}">
                  <a16:creationId xmlns:a16="http://schemas.microsoft.com/office/drawing/2014/main" id="{E1DDC741-42F9-4311-B3DF-0A5D67CC8DE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81" l="0" r="100000">
                          <a14:foregroundMark x1="19408" y1="36102" x2="20395" y2="64537"/>
                          <a14:foregroundMark x1="20395" y1="70288" x2="0" y2="75719"/>
                          <a14:foregroundMark x1="3289" y1="96805" x2="99013" y2="59425"/>
                          <a14:foregroundMark x1="68421" y1="56550" x2="80921" y2="52396"/>
                          <a14:foregroundMark x1="84211" y1="52396" x2="98355" y2="56230"/>
                          <a14:foregroundMark x1="45724" y1="1278" x2="47039" y2="92332"/>
                          <a14:foregroundMark x1="46382" y1="93610" x2="30592" y2="99361"/>
                          <a14:foregroundMark x1="48355" y1="93930" x2="65461" y2="99681"/>
                          <a14:foregroundMark x1="46711" y1="68051" x2="67434" y2="99681"/>
                          <a14:foregroundMark x1="82895" y1="56869" x2="99671" y2="79553"/>
                          <a14:foregroundMark x1="83553" y1="1278" x2="81908" y2="76677"/>
                          <a14:foregroundMark x1="83224" y1="75080" x2="99671" y2="67093"/>
                          <a14:foregroundMark x1="84211" y1="76997" x2="99671" y2="81789"/>
                          <a14:foregroundMark x1="60526" y1="80511" x2="72368" y2="84665"/>
                          <a14:foregroundMark x1="62500" y1="75080" x2="62500" y2="80831"/>
                          <a14:foregroundMark x1="59868" y1="79553" x2="56250" y2="77955"/>
                          <a14:foregroundMark x1="20066" y1="34505" x2="42434" y2="31310"/>
                          <a14:foregroundMark x1="41776" y1="31629" x2="65132" y2="34505"/>
                          <a14:foregroundMark x1="65461" y1="35783" x2="65789" y2="62939"/>
                          <a14:foregroundMark x1="65789" y1="63898" x2="61513" y2="65495"/>
                          <a14:foregroundMark x1="61184" y1="65176" x2="60855" y2="71565"/>
                          <a14:foregroundMark x1="60526" y1="71246" x2="64474" y2="71885"/>
                          <a14:foregroundMark x1="48355" y1="74441" x2="59868" y2="69968"/>
                          <a14:foregroundMark x1="18750" y1="62620" x2="15132" y2="63898"/>
                          <a14:foregroundMark x1="14803" y1="63898" x2="33224" y2="70927"/>
                          <a14:backgroundMark x1="14474" y1="38339" x2="14474" y2="38339"/>
                          <a14:backgroundMark x1="12171" y1="37700" x2="12171" y2="37700"/>
                          <a14:backgroundMark x1="9539" y1="48243" x2="9539" y2="48243"/>
                          <a14:backgroundMark x1="11842" y1="56869" x2="11842" y2="56869"/>
                          <a14:backgroundMark x1="11842" y1="56869" x2="11842" y2="56869"/>
                          <a14:backgroundMark x1="8553" y1="52716" x2="8553" y2="52716"/>
                          <a14:backgroundMark x1="13158" y1="52077" x2="13158" y2="52077"/>
                          <a14:backgroundMark x1="13487" y1="55911" x2="13487" y2="55911"/>
                          <a14:backgroundMark x1="10197" y1="62939" x2="10197" y2="62939"/>
                          <a14:backgroundMark x1="7566" y1="64856" x2="7566" y2="64856"/>
                          <a14:backgroundMark x1="7895" y1="67093" x2="7895" y2="67093"/>
                          <a14:backgroundMark x1="8224" y1="68051" x2="8224" y2="68051"/>
                          <a14:backgroundMark x1="15789" y1="67732" x2="15789" y2="67732"/>
                          <a14:backgroundMark x1="3618" y1="41214" x2="3618" y2="41214"/>
                          <a14:backgroundMark x1="2632" y1="47284" x2="2632" y2="47284"/>
                          <a14:backgroundMark x1="1645" y1="32588" x2="1645" y2="32588"/>
                          <a14:backgroundMark x1="1974" y1="25879" x2="1974" y2="25879"/>
                          <a14:backgroundMark x1="1974" y1="25879" x2="1974" y2="25879"/>
                          <a14:backgroundMark x1="2632" y1="40575" x2="2632" y2="40575"/>
                          <a14:backgroundMark x1="2632" y1="40575" x2="2632" y2="40575"/>
                          <a14:backgroundMark x1="4605" y1="30351" x2="4605" y2="30351"/>
                          <a14:backgroundMark x1="4605" y1="30351" x2="4605" y2="30351"/>
                          <a14:backgroundMark x1="10197" y1="27157" x2="10197" y2="27157"/>
                          <a14:backgroundMark x1="10197" y1="27157" x2="10197" y2="27157"/>
                          <a14:backgroundMark x1="6908" y1="24281" x2="6908" y2="24281"/>
                          <a14:backgroundMark x1="6908" y1="24281" x2="6908" y2="24281"/>
                          <a14:backgroundMark x1="15789" y1="25240" x2="15789" y2="25240"/>
                          <a14:backgroundMark x1="15789" y1="25240" x2="15789" y2="25240"/>
                          <a14:backgroundMark x1="28618" y1="23323" x2="28618" y2="23323"/>
                          <a14:backgroundMark x1="28618" y1="23323" x2="28618" y2="23323"/>
                          <a14:backgroundMark x1="24342" y1="25240" x2="24342" y2="25240"/>
                          <a14:backgroundMark x1="22368" y1="24920" x2="22368" y2="24920"/>
                          <a14:backgroundMark x1="24671" y1="23962" x2="24671" y2="23962"/>
                          <a14:backgroundMark x1="32566" y1="23323" x2="32566" y2="23323"/>
                          <a14:backgroundMark x1="10855" y1="12460" x2="10855" y2="12460"/>
                          <a14:backgroundMark x1="25658" y1="12780" x2="25658" y2="12780"/>
                          <a14:backgroundMark x1="17105" y1="15335" x2="17105" y2="15335"/>
                          <a14:backgroundMark x1="10526" y1="12780" x2="10526" y2="12780"/>
                          <a14:backgroundMark x1="6579" y1="11502" x2="6579" y2="11502"/>
                          <a14:backgroundMark x1="9868" y1="6390" x2="9868" y2="6390"/>
                          <a14:backgroundMark x1="6908" y1="19489" x2="6908" y2="19489"/>
                          <a14:backgroundMark x1="5921" y1="20767" x2="5921" y2="20767"/>
                          <a14:backgroundMark x1="11842" y1="20447" x2="11842" y2="20447"/>
                          <a14:backgroundMark x1="10855" y1="17572" x2="10855" y2="17572"/>
                          <a14:backgroundMark x1="39145" y1="24281" x2="39145" y2="24281"/>
                          <a14:backgroundMark x1="27632" y1="29712" x2="27632" y2="29712"/>
                          <a14:backgroundMark x1="32566" y1="28115" x2="32566" y2="28115"/>
                          <a14:backgroundMark x1="39145" y1="25879" x2="39145" y2="25879"/>
                          <a14:backgroundMark x1="36184" y1="30351" x2="36184" y2="30351"/>
                          <a14:backgroundMark x1="23684" y1="20767" x2="23684" y2="20767"/>
                          <a14:backgroundMark x1="18750" y1="10543" x2="18750" y2="10543"/>
                          <a14:backgroundMark x1="24013" y1="5751" x2="24013" y2="5751"/>
                          <a14:backgroundMark x1="30592" y1="4473" x2="30592" y2="4473"/>
                          <a14:backgroundMark x1="32566" y1="3514" x2="32566" y2="3514"/>
                          <a14:backgroundMark x1="37829" y1="9585" x2="37829" y2="9585"/>
                          <a14:backgroundMark x1="37171" y1="13738" x2="37171" y2="13738"/>
                          <a14:backgroundMark x1="35197" y1="10543" x2="35197" y2="10543"/>
                          <a14:backgroundMark x1="27632" y1="8307" x2="27632" y2="8307"/>
                          <a14:backgroundMark x1="39474" y1="13738" x2="39474" y2="13738"/>
                          <a14:backgroundMark x1="42434" y1="3514" x2="42434" y2="3514"/>
                          <a14:backgroundMark x1="40132" y1="18850" x2="40132" y2="18850"/>
                          <a14:backgroundMark x1="41118" y1="25240" x2="41118" y2="25240"/>
                          <a14:backgroundMark x1="41776" y1="17252" x2="41776" y2="17252"/>
                          <a14:backgroundMark x1="42763" y1="15016" x2="42763" y2="15016"/>
                          <a14:backgroundMark x1="43750" y1="10863" x2="43750" y2="10863"/>
                          <a14:backgroundMark x1="42763" y1="29393" x2="42763" y2="29393"/>
                          <a14:backgroundMark x1="40132" y1="30351" x2="40132" y2="30351"/>
                          <a14:backgroundMark x1="56579" y1="9265" x2="56579" y2="9265"/>
                          <a14:backgroundMark x1="51316" y1="9904" x2="51316" y2="9904"/>
                          <a14:backgroundMark x1="50000" y1="3195" x2="50000" y2="3195"/>
                          <a14:backgroundMark x1="57566" y1="7348" x2="57566" y2="7348"/>
                          <a14:backgroundMark x1="60526" y1="3195" x2="60526" y2="3195"/>
                          <a14:backgroundMark x1="65461" y1="9265" x2="65461" y2="9265"/>
                          <a14:backgroundMark x1="53618" y1="20447" x2="53618" y2="20447"/>
                          <a14:backgroundMark x1="55592" y1="24601" x2="55592" y2="24601"/>
                          <a14:backgroundMark x1="56250" y1="28115" x2="56250" y2="28115"/>
                          <a14:backgroundMark x1="56579" y1="28754" x2="56579" y2="28754"/>
                          <a14:backgroundMark x1="57566" y1="29712" x2="57566" y2="29712"/>
                          <a14:backgroundMark x1="53289" y1="30671" x2="53289" y2="30671"/>
                          <a14:backgroundMark x1="54934" y1="30671" x2="54934" y2="30671"/>
                          <a14:backgroundMark x1="68421" y1="31949" x2="68421" y2="31949"/>
                          <a14:backgroundMark x1="73684" y1="22364" x2="73684" y2="22364"/>
                          <a14:backgroundMark x1="65132" y1="24281" x2="65132" y2="24281"/>
                          <a14:backgroundMark x1="63158" y1="28435" x2="63158" y2="28435"/>
                          <a14:backgroundMark x1="64145" y1="31310" x2="64145" y2="31310"/>
                          <a14:backgroundMark x1="70066" y1="32588" x2="70066" y2="32588"/>
                          <a14:backgroundMark x1="75000" y1="43450" x2="75000" y2="43450"/>
                          <a14:backgroundMark x1="72697" y1="47604" x2="72697" y2="47604"/>
                          <a14:backgroundMark x1="72697" y1="48562" x2="72697" y2="48562"/>
                          <a14:backgroundMark x1="70724" y1="39936" x2="70724" y2="39936"/>
                          <a14:backgroundMark x1="70724" y1="46645" x2="70724" y2="46645"/>
                          <a14:backgroundMark x1="89145" y1="39617" x2="89145" y2="39617"/>
                          <a14:backgroundMark x1="76645" y1="5112" x2="76645" y2="5112"/>
                          <a14:backgroundMark x1="77961" y1="2875" x2="77961" y2="2875"/>
                        </a14:backgroundRemoval>
                      </a14:imgEffect>
                    </a14:imgLayer>
                  </a14:imgProps>
                </a:ext>
              </a:extLst>
            </a:blip>
            <a:srcRect l="4500" t="22817" r="14814" b="8515"/>
            <a:stretch/>
          </p:blipFill>
          <p:spPr>
            <a:xfrm>
              <a:off x="539552" y="1793400"/>
              <a:ext cx="1342404" cy="1254975"/>
            </a:xfrm>
            <a:prstGeom prst="rect">
              <a:avLst/>
            </a:prstGeom>
            <a:solidFill>
              <a:schemeClr val="tx1"/>
            </a:solidFill>
          </p:spPr>
        </p:pic>
        <p:sp>
          <p:nvSpPr>
            <p:cNvPr id="120" name="テキスト ボックス 119">
              <a:extLst>
                <a:ext uri="{FF2B5EF4-FFF2-40B4-BE49-F238E27FC236}">
                  <a16:creationId xmlns:a16="http://schemas.microsoft.com/office/drawing/2014/main" id="{F4E4EF19-4B85-4ECC-A59E-239941BCE248}"/>
                </a:ext>
              </a:extLst>
            </p:cNvPr>
            <p:cNvSpPr txBox="1"/>
            <p:nvPr/>
          </p:nvSpPr>
          <p:spPr>
            <a:xfrm>
              <a:off x="507462" y="1791182"/>
              <a:ext cx="675185"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0.8m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1" name="直線矢印コネクタ 120">
              <a:extLst>
                <a:ext uri="{FF2B5EF4-FFF2-40B4-BE49-F238E27FC236}">
                  <a16:creationId xmlns:a16="http://schemas.microsoft.com/office/drawing/2014/main" id="{D98C3D16-00A4-4259-B688-B9BFFD05FF47}"/>
                </a:ext>
              </a:extLst>
            </p:cNvPr>
            <p:cNvCxnSpPr/>
            <p:nvPr/>
          </p:nvCxnSpPr>
          <p:spPr>
            <a:xfrm>
              <a:off x="711040" y="2014805"/>
              <a:ext cx="0" cy="507904"/>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22" name="グループ化 121">
            <a:extLst>
              <a:ext uri="{FF2B5EF4-FFF2-40B4-BE49-F238E27FC236}">
                <a16:creationId xmlns:a16="http://schemas.microsoft.com/office/drawing/2014/main" id="{7AE85FE6-34D2-47C8-BA4E-221D09A32172}"/>
              </a:ext>
            </a:extLst>
          </p:cNvPr>
          <p:cNvGrpSpPr/>
          <p:nvPr/>
        </p:nvGrpSpPr>
        <p:grpSpPr>
          <a:xfrm>
            <a:off x="332593" y="3151034"/>
            <a:ext cx="2774543" cy="1218517"/>
            <a:chOff x="2072412" y="2517265"/>
            <a:chExt cx="3950666" cy="1461321"/>
          </a:xfrm>
        </p:grpSpPr>
        <p:pic>
          <p:nvPicPr>
            <p:cNvPr id="123" name="図 122">
              <a:extLst>
                <a:ext uri="{FF2B5EF4-FFF2-40B4-BE49-F238E27FC236}">
                  <a16:creationId xmlns:a16="http://schemas.microsoft.com/office/drawing/2014/main" id="{BB349056-0C82-46DE-A53D-C1F64B41539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14" b="99443" l="0" r="100000">
                          <a14:foregroundMark x1="2344" y1="55432" x2="5000" y2="96936"/>
                          <a14:foregroundMark x1="2969" y1="55432" x2="49844" y2="43454"/>
                          <a14:foregroundMark x1="5625" y1="96379" x2="59219" y2="71309"/>
                          <a14:foregroundMark x1="15156" y1="78552" x2="27344" y2="65181"/>
                          <a14:foregroundMark x1="13125" y1="62953" x2="33906" y2="62953"/>
                          <a14:foregroundMark x1="22188" y1="48468" x2="22188" y2="48468"/>
                          <a14:foregroundMark x1="9063" y1="51532" x2="9063" y2="51532"/>
                          <a14:foregroundMark x1="63438" y1="42897" x2="97188" y2="32033"/>
                          <a14:foregroundMark x1="62187" y1="67967" x2="68125" y2="87187"/>
                          <a14:foregroundMark x1="61563" y1="72145" x2="60938" y2="89136"/>
                          <a14:foregroundMark x1="60313" y1="90251" x2="43281" y2="99721"/>
                          <a14:foregroundMark x1="14688" y1="96100" x2="14375" y2="96379"/>
                          <a14:foregroundMark x1="92031" y1="61003" x2="92031" y2="61003"/>
                          <a14:foregroundMark x1="81094" y1="70752" x2="79844" y2="78830"/>
                          <a14:foregroundMark x1="82344" y1="75766" x2="99219" y2="63788"/>
                          <a14:foregroundMark x1="75313" y1="75209" x2="92813" y2="84958"/>
                          <a14:foregroundMark x1="69688" y1="75766" x2="70000" y2="79944"/>
                          <a14:foregroundMark x1="66563" y1="78552" x2="73281" y2="82451"/>
                          <a14:foregroundMark x1="57031" y1="85515" x2="68281" y2="95543"/>
                          <a14:foregroundMark x1="73750" y1="82730" x2="74688" y2="83008"/>
                          <a14:foregroundMark x1="52500" y1="95543" x2="60469" y2="90808"/>
                          <a14:foregroundMark x1="49063" y1="90808" x2="49063" y2="90808"/>
                          <a14:foregroundMark x1="64219" y1="85237" x2="64219" y2="86351"/>
                          <a14:foregroundMark x1="50313" y1="90808" x2="39375" y2="96100"/>
                          <a14:foregroundMark x1="82344" y1="83844" x2="88594" y2="87465"/>
                          <a14:foregroundMark x1="93594" y1="74652" x2="97031" y2="70195"/>
                          <a14:foregroundMark x1="94531" y1="93036" x2="94531" y2="93036"/>
                          <a14:foregroundMark x1="52812" y1="37604" x2="52812" y2="37604"/>
                          <a14:foregroundMark x1="56406" y1="34540" x2="56406" y2="34540"/>
                          <a14:foregroundMark x1="59531" y1="36212" x2="59531" y2="36212"/>
                          <a14:foregroundMark x1="63281" y1="36212" x2="63281" y2="36212"/>
                          <a14:foregroundMark x1="65781" y1="36212" x2="65781" y2="36212"/>
                          <a14:foregroundMark x1="68438" y1="36490" x2="68438" y2="36490"/>
                          <a14:foregroundMark x1="67188" y1="37047" x2="67188" y2="37047"/>
                          <a14:foregroundMark x1="70000" y1="37047" x2="70000" y2="37047"/>
                          <a14:foregroundMark x1="70781" y1="37047" x2="70781" y2="37047"/>
                          <a14:foregroundMark x1="61250" y1="36212" x2="62344" y2="1114"/>
                          <a14:foregroundMark x1="81719" y1="28412" x2="82500" y2="1114"/>
                          <a14:foregroundMark x1="1875" y1="95822" x2="1875" y2="95822"/>
                          <a14:foregroundMark x1="36875" y1="98050" x2="36875" y2="98050"/>
                          <a14:foregroundMark x1="34063" y1="97772" x2="34063" y2="97772"/>
                          <a14:foregroundMark x1="85156" y1="94708" x2="85156" y2="94708"/>
                          <a14:foregroundMark x1="76563" y1="96936" x2="74063" y2="95822"/>
                          <a14:foregroundMark x1="73281" y1="95543" x2="77031" y2="94150"/>
                          <a14:foregroundMark x1="82031" y1="92758" x2="82656" y2="92201"/>
                          <a14:foregroundMark x1="81719" y1="94708" x2="83125" y2="89972"/>
                          <a14:foregroundMark x1="80625" y1="93036" x2="81094" y2="96100"/>
                          <a14:foregroundMark x1="80469" y1="95543" x2="80469" y2="95543"/>
                          <a14:foregroundMark x1="96250" y1="51811" x2="96250" y2="51811"/>
                          <a14:foregroundMark x1="96250" y1="50696" x2="96250" y2="50696"/>
                          <a14:backgroundMark x1="82344" y1="86351" x2="82344" y2="86351"/>
                          <a14:backgroundMark x1="60156" y1="32033" x2="60156" y2="32033"/>
                          <a14:backgroundMark x1="59531" y1="4457" x2="59531" y2="4457"/>
                          <a14:backgroundMark x1="58750" y1="8635" x2="57188" y2="3343"/>
                          <a14:backgroundMark x1="60313" y1="10306" x2="60625" y2="3064"/>
                          <a14:backgroundMark x1="60781" y1="15599" x2="60781" y2="15599"/>
                          <a14:backgroundMark x1="80625" y1="15320" x2="80938" y2="2507"/>
                          <a14:backgroundMark x1="88750" y1="28969" x2="88750" y2="28969"/>
                          <a14:backgroundMark x1="92813" y1="27298" x2="92813" y2="27298"/>
                          <a14:backgroundMark x1="86875" y1="31198" x2="86875" y2="31198"/>
                          <a14:backgroundMark x1="76875" y1="31755" x2="76875" y2="31755"/>
                          <a14:backgroundMark x1="73906" y1="34540" x2="73906" y2="34540"/>
                          <a14:backgroundMark x1="75781" y1="34819" x2="75781" y2="34819"/>
                          <a14:backgroundMark x1="78125" y1="34540" x2="78125" y2="34540"/>
                          <a14:backgroundMark x1="84219" y1="33148" x2="84219" y2="33148"/>
                          <a14:backgroundMark x1="83125" y1="29526" x2="83125" y2="29526"/>
                          <a14:backgroundMark x1="82813" y1="33426" x2="82813" y2="33426"/>
                          <a14:backgroundMark x1="94688" y1="30362" x2="94688" y2="30362"/>
                          <a14:backgroundMark x1="97500" y1="30641" x2="97500" y2="30641"/>
                          <a14:backgroundMark x1="1719" y1="71866" x2="1719" y2="71866"/>
                          <a14:backgroundMark x1="2188" y1="91922" x2="2188" y2="91922"/>
                          <a14:backgroundMark x1="98594" y1="52368" x2="98594" y2="52368"/>
                          <a14:backgroundMark x1="99219" y1="37326" x2="99219" y2="37326"/>
                          <a14:backgroundMark x1="99531" y1="33426" x2="99531" y2="33426"/>
                          <a14:backgroundMark x1="98594" y1="46240" x2="98594" y2="46240"/>
                          <a14:backgroundMark x1="98594" y1="40947" x2="98594" y2="40947"/>
                          <a14:backgroundMark x1="98750" y1="44568" x2="98750" y2="44568"/>
                          <a14:backgroundMark x1="98281" y1="52925" x2="98281" y2="52925"/>
                          <a14:backgroundMark x1="98125" y1="50696" x2="98125" y2="50696"/>
                          <a14:backgroundMark x1="97031" y1="54318" x2="97031" y2="54318"/>
                          <a14:backgroundMark x1="95469" y1="56267" x2="95469" y2="56267"/>
                          <a14:backgroundMark x1="94844" y1="55989" x2="94844" y2="55989"/>
                          <a14:backgroundMark x1="94219" y1="55710" x2="94219" y2="55710"/>
                          <a14:backgroundMark x1="98438" y1="62674" x2="98438" y2="62674"/>
                          <a14:backgroundMark x1="96094" y1="63788" x2="96094" y2="63788"/>
                          <a14:backgroundMark x1="94688" y1="64903" x2="94688" y2="64903"/>
                        </a14:backgroundRemoval>
                      </a14:imgEffect>
                    </a14:imgLayer>
                  </a14:imgProps>
                </a:ext>
                <a:ext uri="{28A0092B-C50C-407E-A947-70E740481C1C}">
                  <a14:useLocalDpi xmlns:a14="http://schemas.microsoft.com/office/drawing/2010/main" val="0"/>
                </a:ext>
              </a:extLst>
            </a:blip>
            <a:srcRect t="25824"/>
            <a:stretch/>
          </p:blipFill>
          <p:spPr>
            <a:xfrm>
              <a:off x="2072412" y="2517265"/>
              <a:ext cx="3444940" cy="1461321"/>
            </a:xfrm>
            <a:prstGeom prst="rect">
              <a:avLst/>
            </a:prstGeom>
            <a:solidFill>
              <a:schemeClr val="tx1"/>
            </a:solidFill>
          </p:spPr>
        </p:pic>
        <p:sp>
          <p:nvSpPr>
            <p:cNvPr id="124" name="テキスト ボックス 123">
              <a:extLst>
                <a:ext uri="{FF2B5EF4-FFF2-40B4-BE49-F238E27FC236}">
                  <a16:creationId xmlns:a16="http://schemas.microsoft.com/office/drawing/2014/main" id="{C9583633-6CAC-4E33-9F6B-84BAB14B2CC7}"/>
                </a:ext>
              </a:extLst>
            </p:cNvPr>
            <p:cNvSpPr txBox="1"/>
            <p:nvPr/>
          </p:nvSpPr>
          <p:spPr>
            <a:xfrm>
              <a:off x="3515552" y="2568193"/>
              <a:ext cx="490840" cy="307777"/>
            </a:xfrm>
            <a:prstGeom prst="rect">
              <a:avLst/>
            </a:prstGeom>
            <a:noFill/>
          </p:spPr>
          <p:txBody>
            <a:bodyPr wrap="none" rtlCol="0">
              <a:spAutoFit/>
            </a:bodyPr>
            <a:lstStyle/>
            <a:p>
              <a:r>
                <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5m</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5" name="直線矢印コネクタ 124">
              <a:extLst>
                <a:ext uri="{FF2B5EF4-FFF2-40B4-BE49-F238E27FC236}">
                  <a16:creationId xmlns:a16="http://schemas.microsoft.com/office/drawing/2014/main" id="{CFB1CA53-89B9-4855-A296-3D34AFDFE476}"/>
                </a:ext>
              </a:extLst>
            </p:cNvPr>
            <p:cNvCxnSpPr/>
            <p:nvPr/>
          </p:nvCxnSpPr>
          <p:spPr>
            <a:xfrm flipV="1">
              <a:off x="2236463" y="2571272"/>
              <a:ext cx="3786615" cy="527955"/>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1289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txBox="1">
            <a:spLocks noGrp="1" noChangeArrowheads="1"/>
          </p:cNvSpPr>
          <p:nvPr/>
        </p:nvSpPr>
        <p:spPr bwMode="auto">
          <a:xfrm>
            <a:off x="8624888" y="6524625"/>
            <a:ext cx="5191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kumimoji="1" sz="2800">
                <a:solidFill>
                  <a:schemeClr val="tx1"/>
                </a:solidFill>
                <a:latin typeface="Arial" pitchFamily="34"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3pPr>
            <a:lvl4pPr marL="1600200" indent="-228600" eaLnBrk="0" hangingPunct="0">
              <a:spcBef>
                <a:spcPct val="20000"/>
              </a:spcBef>
              <a:buClr>
                <a:schemeClr val="tx2"/>
              </a:buClr>
              <a:buSzPct val="75000"/>
              <a:buFont typeface="Wingdings" pitchFamily="2" charset="2"/>
              <a:buChar char="§"/>
              <a:defRPr kumimoji="1" sz="2800">
                <a:solidFill>
                  <a:schemeClr val="tx1"/>
                </a:solidFill>
                <a:latin typeface="Arial" pitchFamily="34" charset="0"/>
                <a:ea typeface="ＭＳ Ｐゴシック" pitchFamily="50" charset="-128"/>
              </a:defRPr>
            </a:lvl4pPr>
            <a:lvl5pPr marL="2057400" indent="-228600" eaLnBrk="0" hangingPunct="0">
              <a:spcBef>
                <a:spcPct val="20000"/>
              </a:spcBef>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9pPr>
          </a:lstStyle>
          <a:p>
            <a:pPr algn="r" eaLnBrk="1" hangingPunct="1">
              <a:spcBef>
                <a:spcPct val="0"/>
              </a:spcBef>
              <a:buClrTx/>
              <a:buSzTx/>
              <a:buFontTx/>
              <a:buNone/>
            </a:pPr>
            <a:fld id="{D6681B4F-FC9C-4502-A5BE-E33EE11B48A2}" type="slidenum">
              <a:rPr lang="en-US" altLang="ja-JP" sz="2000" b="1">
                <a:solidFill>
                  <a:srgbClr val="000000"/>
                </a:solidFill>
                <a:latin typeface="Script MT Bold" pitchFamily="66" charset="0"/>
                <a:ea typeface="メイリオ" pitchFamily="50" charset="-128"/>
                <a:cs typeface="メイリオ" pitchFamily="50" charset="-128"/>
              </a:rPr>
              <a:pPr algn="r" eaLnBrk="1" hangingPunct="1">
                <a:spcBef>
                  <a:spcPct val="0"/>
                </a:spcBef>
                <a:buClrTx/>
                <a:buSzTx/>
                <a:buFontTx/>
                <a:buNone/>
              </a:pPr>
              <a:t>3</a:t>
            </a:fld>
            <a:endParaRPr lang="en-US" altLang="ja-JP" sz="2000" b="1">
              <a:solidFill>
                <a:srgbClr val="000000"/>
              </a:solidFill>
              <a:latin typeface="Script MT Bold" pitchFamily="66" charset="0"/>
              <a:ea typeface="メイリオ" pitchFamily="50" charset="-128"/>
              <a:cs typeface="メイリオ" pitchFamily="50" charset="-128"/>
            </a:endParaRPr>
          </a:p>
        </p:txBody>
      </p:sp>
      <p:cxnSp>
        <p:nvCxnSpPr>
          <p:cNvPr id="6" name="直線コネクタ 5"/>
          <p:cNvCxnSpPr/>
          <p:nvPr/>
        </p:nvCxnSpPr>
        <p:spPr>
          <a:xfrm>
            <a:off x="4572000" y="1613592"/>
            <a:ext cx="0" cy="41764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3"/>
          <a:stretch>
            <a:fillRect/>
          </a:stretch>
        </p:blipFill>
        <p:spPr>
          <a:xfrm>
            <a:off x="3273470" y="1992551"/>
            <a:ext cx="2597060" cy="2071971"/>
          </a:xfrm>
          <a:prstGeom prst="rect">
            <a:avLst/>
          </a:prstGeom>
          <a:effectLst/>
        </p:spPr>
      </p:pic>
      <p:pic>
        <p:nvPicPr>
          <p:cNvPr id="8"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236" y="4433918"/>
            <a:ext cx="593305" cy="8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descr="&lt;strong&gt;ビジネス&lt;/strong&gt; &lt;strong&gt;ビジネス&lt;/strong&gt;ウーマン ol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89" y="4187121"/>
            <a:ext cx="1693225" cy="1283148"/>
          </a:xfrm>
          <a:prstGeom prst="rect">
            <a:avLst/>
          </a:prstGeom>
        </p:spPr>
      </p:pic>
      <p:sp>
        <p:nvSpPr>
          <p:cNvPr id="10" name="正方形/長方形 9"/>
          <p:cNvSpPr/>
          <p:nvPr/>
        </p:nvSpPr>
        <p:spPr>
          <a:xfrm>
            <a:off x="0" y="5477532"/>
            <a:ext cx="2235724" cy="400110"/>
          </a:xfrm>
          <a:prstGeom prst="rect">
            <a:avLst/>
          </a:prstGeom>
          <a:noFill/>
        </p:spPr>
        <p:txBody>
          <a:bodyPr wrap="square" lIns="91440" tIns="45720" rIns="91440" bIns="45720">
            <a:spAutoFit/>
          </a:bodyPr>
          <a:lstStyle/>
          <a:p>
            <a:pPr algn="ctr"/>
            <a:r>
              <a:rPr lang="en-US" altLang="ja-JP" sz="2000" dirty="0">
                <a:ln w="0"/>
                <a:gradFill>
                  <a:gsLst>
                    <a:gs pos="21000">
                      <a:srgbClr val="53575C"/>
                    </a:gs>
                    <a:gs pos="88000">
                      <a:srgbClr val="C5C7CA"/>
                    </a:gs>
                  </a:gsLst>
                  <a:lin ang="5400000"/>
                </a:gradFill>
                <a:latin typeface="メイリオ" panose="020B0604030504040204" pitchFamily="50" charset="-128"/>
                <a:ea typeface="メイリオ" panose="020B0604030504040204" pitchFamily="50" charset="-128"/>
                <a:cs typeface="メイリオ" panose="020B0604030504040204" pitchFamily="50" charset="-128"/>
              </a:rPr>
              <a:t>COMMERCIAL</a:t>
            </a:r>
            <a:endParaRPr lang="ja-JP" altLang="en-US" sz="2000" dirty="0">
              <a:ln w="0"/>
              <a:gradFill>
                <a:gsLst>
                  <a:gs pos="21000">
                    <a:srgbClr val="53575C"/>
                  </a:gs>
                  <a:gs pos="88000">
                    <a:srgbClr val="C5C7CA"/>
                  </a:gs>
                </a:gsLst>
                <a:lin ang="5400000"/>
              </a:gra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図形 11"/>
          <p:cNvSpPr/>
          <p:nvPr/>
        </p:nvSpPr>
        <p:spPr>
          <a:xfrm rot="11384630">
            <a:off x="2096572" y="3846152"/>
            <a:ext cx="1216667" cy="1262905"/>
          </a:xfrm>
          <a:prstGeom prst="swooshArrow">
            <a:avLst>
              <a:gd name="adj1" fmla="val 16310"/>
              <a:gd name="adj2" fmla="val 31370"/>
            </a:avLst>
          </a:prstGeom>
          <a:solidFill>
            <a:schemeClr val="accent2">
              <a:lumMod val="60000"/>
              <a:lumOff val="40000"/>
            </a:schemeClr>
          </a:solidFill>
          <a:ln w="9525">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正方形/長方形 12"/>
          <p:cNvSpPr/>
          <p:nvPr/>
        </p:nvSpPr>
        <p:spPr>
          <a:xfrm>
            <a:off x="2188978" y="5420419"/>
            <a:ext cx="2505587" cy="461665"/>
          </a:xfrm>
          <a:prstGeom prst="rect">
            <a:avLst/>
          </a:prstGeom>
          <a:noFill/>
        </p:spPr>
        <p:txBody>
          <a:bodyPr wrap="square">
            <a:spAutoFit/>
          </a:bodyPr>
          <a:lstStyle/>
          <a:p>
            <a:pPr algn="ctr"/>
            <a:r>
              <a:rPr lang="ja-JP" altLang="en-US" sz="1200" dirty="0">
                <a:solidFill>
                  <a:srgbClr val="000000"/>
                </a:solidFill>
                <a:latin typeface="Meiryo" charset="-128"/>
                <a:ea typeface="Meiryo" charset="-128"/>
                <a:cs typeface="Meiryo" charset="-128"/>
              </a:rPr>
              <a:t>全地球常時観測データを元にした</a:t>
            </a:r>
            <a:endParaRPr lang="en-US" altLang="ja-JP" sz="1200" dirty="0">
              <a:solidFill>
                <a:srgbClr val="000000"/>
              </a:solidFill>
              <a:latin typeface="Meiryo" charset="-128"/>
              <a:ea typeface="Meiryo" charset="-128"/>
              <a:cs typeface="Meiryo" charset="-128"/>
            </a:endParaRPr>
          </a:p>
          <a:p>
            <a:pPr algn="ctr"/>
            <a:r>
              <a:rPr lang="ja-JP" altLang="en-US" sz="1200" dirty="0">
                <a:solidFill>
                  <a:srgbClr val="000000"/>
                </a:solidFill>
                <a:latin typeface="Meiryo" charset="-128"/>
                <a:ea typeface="Meiryo" charset="-128"/>
                <a:cs typeface="Meiryo" charset="-128"/>
              </a:rPr>
              <a:t>高付加価値サービスの提供</a:t>
            </a:r>
            <a:endParaRPr lang="en-US" altLang="ja-JP" sz="1200" dirty="0">
              <a:solidFill>
                <a:srgbClr val="000000"/>
              </a:solidFill>
              <a:latin typeface="Meiryo" charset="-128"/>
              <a:ea typeface="Meiryo" charset="-128"/>
              <a:cs typeface="Meiryo" charset="-128"/>
            </a:endParaRPr>
          </a:p>
        </p:txBody>
      </p:sp>
      <p:pic>
        <p:nvPicPr>
          <p:cNvPr id="14" name="図 13"/>
          <p:cNvPicPr>
            <a:picLocks noChangeAspect="1"/>
          </p:cNvPicPr>
          <p:nvPr/>
        </p:nvPicPr>
        <p:blipFill>
          <a:blip r:embed="rId6"/>
          <a:stretch>
            <a:fillRect/>
          </a:stretch>
        </p:blipFill>
        <p:spPr>
          <a:xfrm>
            <a:off x="916126" y="1737295"/>
            <a:ext cx="1922324" cy="1922324"/>
          </a:xfrm>
          <a:prstGeom prst="rect">
            <a:avLst/>
          </a:prstGeom>
        </p:spPr>
      </p:pic>
      <p:pic>
        <p:nvPicPr>
          <p:cNvPr id="15" name="Picture 3" descr="Fig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0718" y="4881502"/>
            <a:ext cx="361843" cy="5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p:cNvSpPr/>
          <p:nvPr/>
        </p:nvSpPr>
        <p:spPr>
          <a:xfrm>
            <a:off x="73790" y="3618337"/>
            <a:ext cx="1965635" cy="492443"/>
          </a:xfrm>
          <a:prstGeom prst="rect">
            <a:avLst/>
          </a:prstGeom>
          <a:noFill/>
        </p:spPr>
        <p:txBody>
          <a:bodyPr wrap="square" lIns="0" tIns="0" rIns="0" bIns="0">
            <a:spAutoFit/>
          </a:bodyPr>
          <a:lstStyle/>
          <a:p>
            <a:r>
              <a:rPr lang="ja-JP" altLang="en-US" sz="1600" b="1" u="sng" dirty="0">
                <a:solidFill>
                  <a:srgbClr val="FF0000"/>
                </a:solidFill>
                <a:latin typeface="Meiryo" charset="-128"/>
                <a:ea typeface="Meiryo" charset="-128"/>
                <a:cs typeface="Meiryo" charset="-128"/>
              </a:rPr>
              <a:t>民間利用を中心に</a:t>
            </a:r>
            <a:endParaRPr lang="en-US" altLang="ja-JP" sz="1600" b="1" u="sng" dirty="0">
              <a:solidFill>
                <a:srgbClr val="FF0000"/>
              </a:solidFill>
              <a:latin typeface="Meiryo" charset="-128"/>
              <a:ea typeface="Meiryo" charset="-128"/>
              <a:cs typeface="Meiryo" charset="-128"/>
            </a:endParaRPr>
          </a:p>
          <a:p>
            <a:r>
              <a:rPr lang="ja-JP" altLang="en-US" sz="1600" b="1" u="sng" dirty="0">
                <a:solidFill>
                  <a:srgbClr val="FF0000"/>
                </a:solidFill>
                <a:latin typeface="Meiryo" charset="-128"/>
                <a:ea typeface="Meiryo" charset="-128"/>
                <a:cs typeface="Meiryo" charset="-128"/>
              </a:rPr>
              <a:t>政府・自治体も想定</a:t>
            </a:r>
            <a:endParaRPr lang="en-US" altLang="ja-JP" sz="1600" b="1" u="sng" dirty="0">
              <a:solidFill>
                <a:srgbClr val="FF0000"/>
              </a:solidFill>
              <a:latin typeface="Meiryo" charset="-128"/>
              <a:ea typeface="Meiryo" charset="-128"/>
              <a:cs typeface="Meiryo" charset="-128"/>
            </a:endParaRPr>
          </a:p>
        </p:txBody>
      </p:sp>
      <p:pic>
        <p:nvPicPr>
          <p:cNvPr id="17" name="図 16"/>
          <p:cNvPicPr>
            <a:picLocks noChangeAspect="1"/>
          </p:cNvPicPr>
          <p:nvPr/>
        </p:nvPicPr>
        <p:blipFill>
          <a:blip r:embed="rId8"/>
          <a:stretch>
            <a:fillRect/>
          </a:stretch>
        </p:blipFill>
        <p:spPr>
          <a:xfrm>
            <a:off x="5872131" y="4677241"/>
            <a:ext cx="1143000" cy="868680"/>
          </a:xfrm>
          <a:prstGeom prst="rect">
            <a:avLst/>
          </a:prstGeom>
        </p:spPr>
      </p:pic>
      <p:pic>
        <p:nvPicPr>
          <p:cNvPr id="19" name="図 18"/>
          <p:cNvPicPr>
            <a:picLocks noChangeAspect="1"/>
          </p:cNvPicPr>
          <p:nvPr/>
        </p:nvPicPr>
        <p:blipFill>
          <a:blip r:embed="rId9"/>
          <a:stretch>
            <a:fillRect/>
          </a:stretch>
        </p:blipFill>
        <p:spPr>
          <a:xfrm>
            <a:off x="7371018" y="4291932"/>
            <a:ext cx="1038873" cy="878590"/>
          </a:xfrm>
          <a:prstGeom prst="rect">
            <a:avLst/>
          </a:prstGeom>
        </p:spPr>
      </p:pic>
      <p:pic>
        <p:nvPicPr>
          <p:cNvPr id="20" name="図 19"/>
          <p:cNvPicPr>
            <a:picLocks noChangeAspect="1"/>
          </p:cNvPicPr>
          <p:nvPr/>
        </p:nvPicPr>
        <p:blipFill>
          <a:blip r:embed="rId10"/>
          <a:stretch>
            <a:fillRect/>
          </a:stretch>
        </p:blipFill>
        <p:spPr>
          <a:xfrm>
            <a:off x="6511857" y="4086853"/>
            <a:ext cx="840541" cy="489886"/>
          </a:xfrm>
          <a:prstGeom prst="rect">
            <a:avLst/>
          </a:prstGeom>
        </p:spPr>
      </p:pic>
      <p:sp>
        <p:nvSpPr>
          <p:cNvPr id="21" name="爆発 1 59"/>
          <p:cNvSpPr/>
          <p:nvPr/>
        </p:nvSpPr>
        <p:spPr>
          <a:xfrm>
            <a:off x="8164723" y="3991559"/>
            <a:ext cx="895982" cy="895393"/>
          </a:xfrm>
          <a:prstGeom prst="irregularSeal1">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緊急事態</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発生</a:t>
            </a:r>
          </a:p>
        </p:txBody>
      </p:sp>
      <p:pic>
        <p:nvPicPr>
          <p:cNvPr id="22" name="図 21"/>
          <p:cNvPicPr>
            <a:picLocks noChangeAspect="1"/>
          </p:cNvPicPr>
          <p:nvPr/>
        </p:nvPicPr>
        <p:blipFill>
          <a:blip r:embed="rId11"/>
          <a:stretch>
            <a:fillRect/>
          </a:stretch>
        </p:blipFill>
        <p:spPr>
          <a:xfrm>
            <a:off x="7706659" y="5228937"/>
            <a:ext cx="782496" cy="521664"/>
          </a:xfrm>
          <a:prstGeom prst="rect">
            <a:avLst/>
          </a:prstGeom>
        </p:spPr>
      </p:pic>
      <p:sp>
        <p:nvSpPr>
          <p:cNvPr id="23" name="正方形/長方形 22"/>
          <p:cNvSpPr/>
          <p:nvPr/>
        </p:nvSpPr>
        <p:spPr>
          <a:xfrm>
            <a:off x="5735927" y="5504829"/>
            <a:ext cx="1333525" cy="400110"/>
          </a:xfrm>
          <a:prstGeom prst="rect">
            <a:avLst/>
          </a:prstGeom>
          <a:noFill/>
        </p:spPr>
        <p:txBody>
          <a:bodyPr wrap="square" lIns="91440" tIns="45720" rIns="91440" bIns="45720">
            <a:spAutoFit/>
          </a:bodyPr>
          <a:lstStyle/>
          <a:p>
            <a:pPr algn="ctr"/>
            <a:r>
              <a:rPr lang="en-US" altLang="ja-JP" sz="2000" dirty="0">
                <a:ln w="0"/>
                <a:gradFill>
                  <a:gsLst>
                    <a:gs pos="21000">
                      <a:srgbClr val="53575C"/>
                    </a:gs>
                    <a:gs pos="88000">
                      <a:srgbClr val="C5C7CA"/>
                    </a:gs>
                  </a:gsLst>
                  <a:lin ang="5400000"/>
                </a:gradFill>
                <a:latin typeface="メイリオ" panose="020B0604030504040204" pitchFamily="50" charset="-128"/>
                <a:ea typeface="メイリオ" panose="020B0604030504040204" pitchFamily="50" charset="-128"/>
                <a:cs typeface="メイリオ" panose="020B0604030504040204" pitchFamily="50" charset="-128"/>
              </a:rPr>
              <a:t>GOV.</a:t>
            </a:r>
            <a:endParaRPr lang="ja-JP" altLang="en-US" sz="2000" dirty="0">
              <a:ln w="0"/>
              <a:gradFill>
                <a:gsLst>
                  <a:gs pos="21000">
                    <a:srgbClr val="53575C"/>
                  </a:gs>
                  <a:gs pos="88000">
                    <a:srgbClr val="C5C7CA"/>
                  </a:gs>
                </a:gsLst>
                <a:lin ang="5400000"/>
              </a:gra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図形 23"/>
          <p:cNvSpPr/>
          <p:nvPr/>
        </p:nvSpPr>
        <p:spPr>
          <a:xfrm rot="11595077" flipH="1">
            <a:off x="4875299" y="4009969"/>
            <a:ext cx="1216667" cy="1145384"/>
          </a:xfrm>
          <a:prstGeom prst="swooshArrow">
            <a:avLst>
              <a:gd name="adj1" fmla="val 16310"/>
              <a:gd name="adj2" fmla="val 31370"/>
            </a:avLst>
          </a:prstGeom>
          <a:solidFill>
            <a:srgbClr val="FFB9B9"/>
          </a:solidFill>
          <a:ln w="9525">
            <a:solidFill>
              <a:srgbClr val="6C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フリーフォーム 9"/>
          <p:cNvSpPr/>
          <p:nvPr/>
        </p:nvSpPr>
        <p:spPr>
          <a:xfrm rot="1173821">
            <a:off x="5700313" y="4239130"/>
            <a:ext cx="1581824" cy="92125"/>
          </a:xfrm>
          <a:custGeom>
            <a:avLst/>
            <a:gdLst>
              <a:gd name="connsiteX0" fmla="*/ 0 w 1466193"/>
              <a:gd name="connsiteY0" fmla="*/ 0 h 157655"/>
              <a:gd name="connsiteX1" fmla="*/ 788276 w 1466193"/>
              <a:gd name="connsiteY1" fmla="*/ 0 h 157655"/>
              <a:gd name="connsiteX2" fmla="*/ 630621 w 1466193"/>
              <a:gd name="connsiteY2" fmla="*/ 157655 h 157655"/>
              <a:gd name="connsiteX3" fmla="*/ 1466193 w 1466193"/>
              <a:gd name="connsiteY3" fmla="*/ 157655 h 157655"/>
            </a:gdLst>
            <a:ahLst/>
            <a:cxnLst>
              <a:cxn ang="0">
                <a:pos x="connsiteX0" y="connsiteY0"/>
              </a:cxn>
              <a:cxn ang="0">
                <a:pos x="connsiteX1" y="connsiteY1"/>
              </a:cxn>
              <a:cxn ang="0">
                <a:pos x="connsiteX2" y="connsiteY2"/>
              </a:cxn>
              <a:cxn ang="0">
                <a:pos x="connsiteX3" y="connsiteY3"/>
              </a:cxn>
            </a:cxnLst>
            <a:rect l="l" t="t" r="r" b="b"/>
            <a:pathLst>
              <a:path w="1466193" h="157655">
                <a:moveTo>
                  <a:pt x="0" y="0"/>
                </a:moveTo>
                <a:lnTo>
                  <a:pt x="788276" y="0"/>
                </a:lnTo>
                <a:lnTo>
                  <a:pt x="630621" y="157655"/>
                </a:lnTo>
                <a:lnTo>
                  <a:pt x="1466193" y="157655"/>
                </a:lnTo>
              </a:path>
            </a:pathLst>
          </a:custGeom>
          <a:ln>
            <a:solidFill>
              <a:srgbClr val="D20000"/>
            </a:solidFill>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rgbClr val="000000"/>
              </a:solidFill>
            </a:endParaRPr>
          </a:p>
        </p:txBody>
      </p:sp>
      <p:sp>
        <p:nvSpPr>
          <p:cNvPr id="26" name="正方形/長方形 25"/>
          <p:cNvSpPr/>
          <p:nvPr/>
        </p:nvSpPr>
        <p:spPr>
          <a:xfrm>
            <a:off x="4367095" y="4741240"/>
            <a:ext cx="1280841" cy="461665"/>
          </a:xfrm>
          <a:prstGeom prst="rect">
            <a:avLst/>
          </a:prstGeom>
          <a:noFill/>
        </p:spPr>
        <p:txBody>
          <a:bodyPr wrap="square">
            <a:spAutoFit/>
          </a:bodyPr>
          <a:lstStyle/>
          <a:p>
            <a:pPr algn="ctr"/>
            <a:r>
              <a:rPr lang="ja-JP" altLang="en-US" sz="1200" dirty="0">
                <a:solidFill>
                  <a:srgbClr val="000000"/>
                </a:solidFill>
                <a:latin typeface="Meiryo" charset="-128"/>
                <a:ea typeface="Meiryo" charset="-128"/>
                <a:cs typeface="Meiryo" charset="-128"/>
              </a:rPr>
              <a:t>当該地域の</a:t>
            </a:r>
            <a:endParaRPr lang="en-US" altLang="ja-JP" sz="1200" dirty="0">
              <a:solidFill>
                <a:srgbClr val="000000"/>
              </a:solidFill>
              <a:latin typeface="Meiryo" charset="-128"/>
              <a:ea typeface="Meiryo" charset="-128"/>
              <a:cs typeface="Meiryo" charset="-128"/>
            </a:endParaRPr>
          </a:p>
          <a:p>
            <a:pPr algn="ctr"/>
            <a:r>
              <a:rPr lang="ja-JP" altLang="en-US" sz="1200" dirty="0">
                <a:solidFill>
                  <a:srgbClr val="000000"/>
                </a:solidFill>
                <a:latin typeface="Meiryo" charset="-128"/>
                <a:ea typeface="Meiryo" charset="-128"/>
                <a:cs typeface="Meiryo" charset="-128"/>
              </a:rPr>
              <a:t>即時情報</a:t>
            </a:r>
            <a:endParaRPr lang="en-US" altLang="ja-JP" sz="1200" dirty="0">
              <a:solidFill>
                <a:srgbClr val="000000"/>
              </a:solidFill>
              <a:latin typeface="Meiryo" charset="-128"/>
              <a:ea typeface="Meiryo" charset="-128"/>
              <a:cs typeface="Meiryo" charset="-128"/>
            </a:endParaRPr>
          </a:p>
        </p:txBody>
      </p:sp>
      <p:sp>
        <p:nvSpPr>
          <p:cNvPr id="27" name="フリーフォーム 66"/>
          <p:cNvSpPr/>
          <p:nvPr/>
        </p:nvSpPr>
        <p:spPr>
          <a:xfrm rot="11315089">
            <a:off x="6960584" y="5411329"/>
            <a:ext cx="744731" cy="71276"/>
          </a:xfrm>
          <a:custGeom>
            <a:avLst/>
            <a:gdLst>
              <a:gd name="connsiteX0" fmla="*/ 0 w 1466193"/>
              <a:gd name="connsiteY0" fmla="*/ 0 h 157655"/>
              <a:gd name="connsiteX1" fmla="*/ 788276 w 1466193"/>
              <a:gd name="connsiteY1" fmla="*/ 0 h 157655"/>
              <a:gd name="connsiteX2" fmla="*/ 630621 w 1466193"/>
              <a:gd name="connsiteY2" fmla="*/ 157655 h 157655"/>
              <a:gd name="connsiteX3" fmla="*/ 1466193 w 1466193"/>
              <a:gd name="connsiteY3" fmla="*/ 157655 h 157655"/>
            </a:gdLst>
            <a:ahLst/>
            <a:cxnLst>
              <a:cxn ang="0">
                <a:pos x="connsiteX0" y="connsiteY0"/>
              </a:cxn>
              <a:cxn ang="0">
                <a:pos x="connsiteX1" y="connsiteY1"/>
              </a:cxn>
              <a:cxn ang="0">
                <a:pos x="connsiteX2" y="connsiteY2"/>
              </a:cxn>
              <a:cxn ang="0">
                <a:pos x="connsiteX3" y="connsiteY3"/>
              </a:cxn>
            </a:cxnLst>
            <a:rect l="l" t="t" r="r" b="b"/>
            <a:pathLst>
              <a:path w="1466193" h="157655">
                <a:moveTo>
                  <a:pt x="0" y="0"/>
                </a:moveTo>
                <a:lnTo>
                  <a:pt x="788276" y="0"/>
                </a:lnTo>
                <a:lnTo>
                  <a:pt x="630621" y="157655"/>
                </a:lnTo>
                <a:lnTo>
                  <a:pt x="1466193" y="157655"/>
                </a:lnTo>
              </a:path>
            </a:pathLst>
          </a:custGeom>
          <a:ln>
            <a:solidFill>
              <a:srgbClr val="D20000"/>
            </a:solidFill>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srgbClr val="000000"/>
              </a:solidFill>
            </a:endParaRPr>
          </a:p>
        </p:txBody>
      </p:sp>
      <p:sp>
        <p:nvSpPr>
          <p:cNvPr id="28" name="正方形/長方形 27"/>
          <p:cNvSpPr/>
          <p:nvPr/>
        </p:nvSpPr>
        <p:spPr>
          <a:xfrm>
            <a:off x="6021175" y="3888541"/>
            <a:ext cx="1037352" cy="307777"/>
          </a:xfrm>
          <a:prstGeom prst="rect">
            <a:avLst/>
          </a:prstGeom>
          <a:noFill/>
        </p:spPr>
        <p:txBody>
          <a:bodyPr wrap="square">
            <a:spAutoFit/>
          </a:bodyPr>
          <a:lstStyle/>
          <a:p>
            <a:pPr algn="ctr"/>
            <a:r>
              <a:rPr lang="en-US" altLang="ja-JP" sz="1400" dirty="0">
                <a:solidFill>
                  <a:srgbClr val="000000"/>
                </a:solidFill>
                <a:latin typeface="Meiryo" charset="-128"/>
                <a:ea typeface="Meiryo" charset="-128"/>
                <a:cs typeface="Meiryo" charset="-128"/>
              </a:rPr>
              <a:t>SAR</a:t>
            </a:r>
            <a:r>
              <a:rPr lang="ja-JP" altLang="en-US" sz="1400" dirty="0">
                <a:solidFill>
                  <a:srgbClr val="000000"/>
                </a:solidFill>
                <a:latin typeface="Meiryo" charset="-128"/>
                <a:ea typeface="Meiryo" charset="-128"/>
                <a:cs typeface="Meiryo" charset="-128"/>
              </a:rPr>
              <a:t>画像</a:t>
            </a:r>
            <a:endParaRPr lang="en-US" altLang="ja-JP" sz="1400" dirty="0">
              <a:solidFill>
                <a:srgbClr val="000000"/>
              </a:solidFill>
              <a:latin typeface="Meiryo" charset="-128"/>
              <a:ea typeface="Meiryo" charset="-128"/>
              <a:cs typeface="Meiryo" charset="-128"/>
            </a:endParaRPr>
          </a:p>
        </p:txBody>
      </p:sp>
      <p:sp>
        <p:nvSpPr>
          <p:cNvPr id="29" name="正方形/長方形 28"/>
          <p:cNvSpPr/>
          <p:nvPr/>
        </p:nvSpPr>
        <p:spPr>
          <a:xfrm>
            <a:off x="6728346" y="5582119"/>
            <a:ext cx="1071746" cy="261610"/>
          </a:xfrm>
          <a:prstGeom prst="rect">
            <a:avLst/>
          </a:prstGeom>
          <a:noFill/>
        </p:spPr>
        <p:txBody>
          <a:bodyPr wrap="square">
            <a:spAutoFit/>
          </a:bodyPr>
          <a:lstStyle/>
          <a:p>
            <a:pPr algn="ctr"/>
            <a:r>
              <a:rPr lang="ja-JP" altLang="en-US" sz="1100" dirty="0">
                <a:solidFill>
                  <a:srgbClr val="000000"/>
                </a:solidFill>
                <a:latin typeface="Meiryo" charset="-128"/>
                <a:ea typeface="Meiryo" charset="-128"/>
                <a:cs typeface="Meiryo" charset="-128"/>
              </a:rPr>
              <a:t>部隊指示等</a:t>
            </a:r>
            <a:endParaRPr lang="en-US" altLang="ja-JP" sz="1100" dirty="0">
              <a:solidFill>
                <a:srgbClr val="000000"/>
              </a:solidFill>
              <a:latin typeface="Meiryo" charset="-128"/>
              <a:ea typeface="Meiryo" charset="-128"/>
              <a:cs typeface="Meiryo" charset="-128"/>
            </a:endParaRPr>
          </a:p>
        </p:txBody>
      </p:sp>
      <p:pic>
        <p:nvPicPr>
          <p:cNvPr id="30" name="図 29"/>
          <p:cNvPicPr>
            <a:picLocks noChangeAspect="1"/>
          </p:cNvPicPr>
          <p:nvPr/>
        </p:nvPicPr>
        <p:blipFill rotWithShape="1">
          <a:blip r:embed="rId12"/>
          <a:srcRect l="39153"/>
          <a:stretch/>
        </p:blipFill>
        <p:spPr>
          <a:xfrm>
            <a:off x="6507704" y="2086335"/>
            <a:ext cx="1853307" cy="1709395"/>
          </a:xfrm>
          <a:prstGeom prst="rect">
            <a:avLst/>
          </a:prstGeom>
        </p:spPr>
      </p:pic>
      <p:sp>
        <p:nvSpPr>
          <p:cNvPr id="32" name="正方形/長方形 31"/>
          <p:cNvSpPr/>
          <p:nvPr/>
        </p:nvSpPr>
        <p:spPr>
          <a:xfrm>
            <a:off x="838212" y="1313400"/>
            <a:ext cx="2841612" cy="584775"/>
          </a:xfrm>
          <a:prstGeom prst="rect">
            <a:avLst/>
          </a:prstGeom>
        </p:spPr>
        <p:txBody>
          <a:bodyPr wrap="none">
            <a:spAutoFit/>
          </a:bodyPr>
          <a:lstStyle/>
          <a:p>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広域観測を実現</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（コンステレーションの導入）</a:t>
            </a:r>
          </a:p>
        </p:txBody>
      </p:sp>
      <p:sp>
        <p:nvSpPr>
          <p:cNvPr id="33" name="正方形/長方形 32"/>
          <p:cNvSpPr/>
          <p:nvPr/>
        </p:nvSpPr>
        <p:spPr>
          <a:xfrm>
            <a:off x="6151840" y="1536233"/>
            <a:ext cx="2430049" cy="369332"/>
          </a:xfrm>
          <a:prstGeom prst="rect">
            <a:avLst/>
          </a:prstGeom>
        </p:spPr>
        <p:txBody>
          <a:bodyPr wrap="square">
            <a:spAutoFit/>
          </a:bodyPr>
          <a:lstStyle/>
          <a:p>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高分解能</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の即応観測</a:t>
            </a:r>
          </a:p>
        </p:txBody>
      </p:sp>
      <p:pic>
        <p:nvPicPr>
          <p:cNvPr id="35" name="図 34"/>
          <p:cNvPicPr>
            <a:picLocks noChangeAspect="1"/>
          </p:cNvPicPr>
          <p:nvPr/>
        </p:nvPicPr>
        <p:blipFill>
          <a:blip r:embed="rId13"/>
          <a:stretch>
            <a:fillRect/>
          </a:stretch>
        </p:blipFill>
        <p:spPr>
          <a:xfrm>
            <a:off x="2259018" y="3643221"/>
            <a:ext cx="327660" cy="327660"/>
          </a:xfrm>
          <a:prstGeom prst="rect">
            <a:avLst/>
          </a:prstGeom>
        </p:spPr>
      </p:pic>
      <p:sp>
        <p:nvSpPr>
          <p:cNvPr id="36" name="正方形/長方形 35"/>
          <p:cNvSpPr/>
          <p:nvPr/>
        </p:nvSpPr>
        <p:spPr>
          <a:xfrm>
            <a:off x="1884062" y="3789603"/>
            <a:ext cx="684414" cy="338554"/>
          </a:xfrm>
          <a:prstGeom prst="rect">
            <a:avLst/>
          </a:prstGeom>
          <a:noFill/>
        </p:spPr>
        <p:txBody>
          <a:bodyPr wrap="square">
            <a:spAutoFit/>
          </a:bodyPr>
          <a:lstStyle/>
          <a:p>
            <a:pPr algn="ctr"/>
            <a:r>
              <a:rPr lang="ja-JP" altLang="en-US" sz="1600" dirty="0">
                <a:solidFill>
                  <a:srgbClr val="000000"/>
                </a:solidFill>
                <a:latin typeface="Meiryo" charset="-128"/>
                <a:ea typeface="Meiryo" charset="-128"/>
                <a:cs typeface="Meiryo" charset="-128"/>
              </a:rPr>
              <a:t>対価</a:t>
            </a:r>
            <a:endParaRPr lang="en-US" altLang="ja-JP" sz="1600" dirty="0">
              <a:solidFill>
                <a:srgbClr val="000000"/>
              </a:solidFill>
              <a:latin typeface="Meiryo" charset="-128"/>
              <a:ea typeface="Meiryo" charset="-128"/>
              <a:cs typeface="Meiryo" charset="-128"/>
            </a:endParaRPr>
          </a:p>
        </p:txBody>
      </p:sp>
      <p:sp>
        <p:nvSpPr>
          <p:cNvPr id="37" name="図形 36"/>
          <p:cNvSpPr/>
          <p:nvPr/>
        </p:nvSpPr>
        <p:spPr>
          <a:xfrm rot="11384630" flipH="1" flipV="1">
            <a:off x="2194473" y="3410063"/>
            <a:ext cx="1216667" cy="1262905"/>
          </a:xfrm>
          <a:prstGeom prst="swooshArrow">
            <a:avLst>
              <a:gd name="adj1" fmla="val 16310"/>
              <a:gd name="adj2" fmla="val 31370"/>
            </a:avLst>
          </a:prstGeom>
          <a:solidFill>
            <a:schemeClr val="accent2">
              <a:lumMod val="60000"/>
              <a:lumOff val="40000"/>
            </a:schemeClr>
          </a:solidFill>
          <a:ln w="9525">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テキスト ボックス 30"/>
          <p:cNvSpPr txBox="1">
            <a:spLocks noChangeArrowheads="1"/>
          </p:cNvSpPr>
          <p:nvPr/>
        </p:nvSpPr>
        <p:spPr bwMode="auto">
          <a:xfrm>
            <a:off x="939327" y="559682"/>
            <a:ext cx="8003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kumimoji="1" sz="2800">
                <a:solidFill>
                  <a:schemeClr val="tx1"/>
                </a:solidFill>
                <a:latin typeface="Arial" pitchFamily="34" charset="0"/>
                <a:ea typeface="ＭＳ Ｐゴシック" pitchFamily="50" charset="-128"/>
              </a:defRPr>
            </a:lvl1pPr>
            <a:lvl2pPr marL="742950" indent="-285750" eaLnBrk="0" hangingPunct="0">
              <a:spcBef>
                <a:spcPct val="20000"/>
              </a:spcBef>
              <a:buClr>
                <a:schemeClr val="accent2"/>
              </a:buClr>
              <a:buSzPct val="70000"/>
              <a:buFont typeface="Wingdings" pitchFamily="2" charset="2"/>
              <a:buChar char="l"/>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chemeClr val="accent1"/>
              </a:buClr>
              <a:buSzPct val="70000"/>
              <a:buFont typeface="Wingdings" pitchFamily="2" charset="2"/>
              <a:buChar char="l"/>
              <a:defRPr kumimoji="1" sz="2800">
                <a:solidFill>
                  <a:schemeClr val="tx1"/>
                </a:solidFill>
                <a:latin typeface="Arial" pitchFamily="34" charset="0"/>
                <a:ea typeface="ＭＳ Ｐゴシック" pitchFamily="50" charset="-128"/>
              </a:defRPr>
            </a:lvl3pPr>
            <a:lvl4pPr marL="1600200" indent="-228600" eaLnBrk="0" hangingPunct="0">
              <a:spcBef>
                <a:spcPct val="20000"/>
              </a:spcBef>
              <a:buClr>
                <a:schemeClr val="tx2"/>
              </a:buClr>
              <a:buSzPct val="75000"/>
              <a:buFont typeface="Wingdings" pitchFamily="2" charset="2"/>
              <a:buChar char="§"/>
              <a:defRPr kumimoji="1" sz="2800">
                <a:solidFill>
                  <a:schemeClr val="tx1"/>
                </a:solidFill>
                <a:latin typeface="Arial" pitchFamily="34" charset="0"/>
                <a:ea typeface="ＭＳ Ｐゴシック" pitchFamily="50" charset="-128"/>
              </a:defRPr>
            </a:lvl4pPr>
            <a:lvl5pPr marL="2057400" indent="-228600" eaLnBrk="0" hangingPunct="0">
              <a:spcBef>
                <a:spcPct val="20000"/>
              </a:spcBef>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kumimoji="1" sz="2800">
                <a:solidFill>
                  <a:schemeClr val="tx1"/>
                </a:solidFill>
                <a:latin typeface="Arial" pitchFamily="34" charset="0"/>
                <a:ea typeface="ＭＳ Ｐゴシック" pitchFamily="50" charset="-128"/>
              </a:defRPr>
            </a:lvl9pPr>
          </a:lstStyle>
          <a:p>
            <a:pPr>
              <a:spcBef>
                <a:spcPct val="0"/>
              </a:spcBef>
              <a:buClrTx/>
              <a:buSzTx/>
              <a:buFontTx/>
              <a:buNone/>
            </a:pPr>
            <a:r>
              <a:rPr lang="ja-JP" altLang="en-US" sz="1800" b="1" u="sng" dirty="0">
                <a:solidFill>
                  <a:srgbClr val="000000"/>
                </a:solidFill>
                <a:latin typeface="メイリオ" pitchFamily="50" charset="-128"/>
                <a:ea typeface="メイリオ" pitchFamily="50" charset="-128"/>
                <a:cs typeface="メイリオ" pitchFamily="50" charset="-128"/>
              </a:rPr>
              <a:t>商用準リアルタイムの広域観測、ソリューションビジネス</a:t>
            </a:r>
            <a:endParaRPr lang="en-US" altLang="ja-JP" sz="1800" b="1" u="sng" dirty="0">
              <a:solidFill>
                <a:srgbClr val="000000"/>
              </a:solidFill>
              <a:latin typeface="メイリオ" pitchFamily="50" charset="-128"/>
              <a:ea typeface="メイリオ" pitchFamily="50" charset="-128"/>
              <a:cs typeface="メイリオ" pitchFamily="50" charset="-128"/>
            </a:endParaRPr>
          </a:p>
          <a:p>
            <a:pPr>
              <a:spcBef>
                <a:spcPct val="0"/>
              </a:spcBef>
              <a:buClrTx/>
              <a:buSzTx/>
              <a:buFontTx/>
              <a:buNone/>
            </a:pPr>
            <a:r>
              <a:rPr lang="ja-JP" altLang="en-US" sz="1800" b="1" u="sng" dirty="0">
                <a:solidFill>
                  <a:srgbClr val="000000"/>
                </a:solidFill>
                <a:latin typeface="メイリオ" pitchFamily="50" charset="-128"/>
                <a:ea typeface="メイリオ" pitchFamily="50" charset="-128"/>
                <a:cs typeface="メイリオ" pitchFamily="50" charset="-128"/>
              </a:rPr>
              <a:t>国土・経済安全保障、高分解能観測</a:t>
            </a:r>
            <a:endParaRPr lang="en-US" altLang="ja-JP" sz="1800" dirty="0">
              <a:solidFill>
                <a:srgbClr val="000000"/>
              </a:solidFill>
              <a:latin typeface="メイリオ" pitchFamily="50" charset="-128"/>
              <a:ea typeface="メイリオ" pitchFamily="50" charset="-128"/>
              <a:cs typeface="メイリオ" pitchFamily="50" charset="-128"/>
            </a:endParaRPr>
          </a:p>
        </p:txBody>
      </p:sp>
      <p:sp>
        <p:nvSpPr>
          <p:cNvPr id="39" name="タイトル 38"/>
          <p:cNvSpPr txBox="1">
            <a:spLocks noGrp="1"/>
          </p:cNvSpPr>
          <p:nvPr>
            <p:ph type="title"/>
          </p:nvPr>
        </p:nvSpPr>
        <p:spPr>
          <a:xfrm>
            <a:off x="458925" y="93534"/>
            <a:ext cx="4759050" cy="481735"/>
          </a:xfrm>
          <a:prstGeom prst="rect">
            <a:avLst/>
          </a:prstGeom>
          <a:noFill/>
        </p:spPr>
        <p:txBody>
          <a:bodyPr wrap="square" rtlCol="0">
            <a:spAutoFit/>
          </a:bodyPr>
          <a:lstStyle/>
          <a:p>
            <a:r>
              <a:rPr lang="ja-JP" altLang="en-US" sz="2800" dirty="0"/>
              <a:t>研究開発アウトカム</a:t>
            </a:r>
            <a:endParaRPr kumimoji="1" lang="en-US" altLang="ja-JP" sz="2800" dirty="0"/>
          </a:p>
        </p:txBody>
      </p:sp>
      <p:sp>
        <p:nvSpPr>
          <p:cNvPr id="2" name="テキスト ボックス 1"/>
          <p:cNvSpPr txBox="1"/>
          <p:nvPr/>
        </p:nvSpPr>
        <p:spPr>
          <a:xfrm>
            <a:off x="3982561" y="3143196"/>
            <a:ext cx="1388522" cy="461665"/>
          </a:xfrm>
          <a:prstGeom prst="rect">
            <a:avLst/>
          </a:prstGeom>
          <a:noFill/>
        </p:spPr>
        <p:txBody>
          <a:bodyPr wrap="none" rtlCol="0">
            <a:spAutoFit/>
          </a:bodyPr>
          <a:lstStyle/>
          <a:p>
            <a:r>
              <a:rPr kumimoji="1" lang="en-US" altLang="ja-JP" sz="2400" b="1" dirty="0">
                <a:solidFill>
                  <a:srgbClr val="FFFF00"/>
                </a:solidFill>
              </a:rPr>
              <a:t>Dual Use </a:t>
            </a:r>
            <a:endParaRPr kumimoji="1" lang="ja-JP" altLang="en-US" sz="2400" b="1" dirty="0">
              <a:solidFill>
                <a:srgbClr val="FFFF00"/>
              </a:solidFill>
            </a:endParaRPr>
          </a:p>
        </p:txBody>
      </p:sp>
      <p:sp>
        <p:nvSpPr>
          <p:cNvPr id="3" name="スライド番号プレースホルダー 2"/>
          <p:cNvSpPr>
            <a:spLocks noGrp="1"/>
          </p:cNvSpPr>
          <p:nvPr>
            <p:ph type="sldNum" sz="quarter" idx="12"/>
          </p:nvPr>
        </p:nvSpPr>
        <p:spPr/>
        <p:txBody>
          <a:bodyPr/>
          <a:lstStyle/>
          <a:p>
            <a:fld id="{46DE09F6-F9DD-4E77-8CDD-162DE826FAAE}" type="slidenum">
              <a:rPr kumimoji="1" lang="ja-JP" altLang="en-US" smtClean="0"/>
              <a:t>3</a:t>
            </a:fld>
            <a:endParaRPr kumimoji="1" lang="ja-JP" altLang="en-US"/>
          </a:p>
        </p:txBody>
      </p:sp>
    </p:spTree>
    <p:extLst>
      <p:ext uri="{BB962C8B-B14F-4D97-AF65-F5344CB8AC3E}">
        <p14:creationId xmlns:p14="http://schemas.microsoft.com/office/powerpoint/2010/main" val="255957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237" y="413956"/>
            <a:ext cx="8229600" cy="782796"/>
          </a:xfrm>
        </p:spPr>
        <p:txBody>
          <a:bodyPr>
            <a:noAutofit/>
          </a:bodyPr>
          <a:lstStyle/>
          <a:p>
            <a:r>
              <a:rPr lang="ja-JP" altLang="en-US" sz="2400" b="1" dirty="0">
                <a:solidFill>
                  <a:srgbClr val="FF0000"/>
                </a:solidFill>
              </a:rPr>
              <a:t>高分解能、広</a:t>
            </a:r>
            <a:r>
              <a:rPr kumimoji="1" lang="ja-JP" altLang="en-US" sz="2400" b="1" dirty="0">
                <a:solidFill>
                  <a:srgbClr val="FF0000"/>
                </a:solidFill>
              </a:rPr>
              <a:t>観測幅</a:t>
            </a:r>
            <a:r>
              <a:rPr kumimoji="1" lang="en-US" altLang="ja-JP" sz="2400" b="1" dirty="0">
                <a:solidFill>
                  <a:srgbClr val="FF0000"/>
                </a:solidFill>
              </a:rPr>
              <a:t>SAR</a:t>
            </a:r>
            <a:r>
              <a:rPr kumimoji="1" lang="ja-JP" altLang="en-US" sz="2400" b="1" dirty="0">
                <a:solidFill>
                  <a:srgbClr val="FF0000"/>
                </a:solidFill>
              </a:rPr>
              <a:t>には、細長いアンテナ形状が必要</a:t>
            </a:r>
          </a:p>
        </p:txBody>
      </p:sp>
      <p:grpSp>
        <p:nvGrpSpPr>
          <p:cNvPr id="4" name="グループ化 3"/>
          <p:cNvGrpSpPr/>
          <p:nvPr/>
        </p:nvGrpSpPr>
        <p:grpSpPr>
          <a:xfrm>
            <a:off x="5658548" y="4287437"/>
            <a:ext cx="2250296" cy="1565592"/>
            <a:chOff x="6486801" y="2112518"/>
            <a:chExt cx="2250296" cy="1565592"/>
          </a:xfrm>
        </p:grpSpPr>
        <p:grpSp>
          <p:nvGrpSpPr>
            <p:cNvPr id="5" name="グループ化 4"/>
            <p:cNvGrpSpPr/>
            <p:nvPr/>
          </p:nvGrpSpPr>
          <p:grpSpPr>
            <a:xfrm>
              <a:off x="6891220" y="2112518"/>
              <a:ext cx="1845877" cy="1526905"/>
              <a:chOff x="5988389" y="904038"/>
              <a:chExt cx="2124585" cy="1814428"/>
            </a:xfrm>
          </p:grpSpPr>
          <p:grpSp>
            <p:nvGrpSpPr>
              <p:cNvPr id="14" name="グループ化 13"/>
              <p:cNvGrpSpPr/>
              <p:nvPr/>
            </p:nvGrpSpPr>
            <p:grpSpPr>
              <a:xfrm rot="20041228">
                <a:off x="5994072" y="2036504"/>
                <a:ext cx="438386" cy="402447"/>
                <a:chOff x="2915872" y="2850381"/>
                <a:chExt cx="438386" cy="402447"/>
              </a:xfrm>
            </p:grpSpPr>
            <p:cxnSp>
              <p:nvCxnSpPr>
                <p:cNvPr id="27" name="直線コネクタ 26"/>
                <p:cNvCxnSpPr/>
                <p:nvPr/>
              </p:nvCxnSpPr>
              <p:spPr>
                <a:xfrm rot="1558772" flipH="1">
                  <a:off x="3243508" y="3108681"/>
                  <a:ext cx="62291" cy="1441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2933516" y="3234783"/>
                  <a:ext cx="2584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2948312" y="2973847"/>
                  <a:ext cx="24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3078594" y="2866947"/>
                  <a:ext cx="2584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943269" y="2973847"/>
                  <a:ext cx="0" cy="249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208231" y="2973846"/>
                  <a:ext cx="0" cy="249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340076" y="2882183"/>
                  <a:ext cx="0" cy="2644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3189324" y="2850381"/>
                  <a:ext cx="164934" cy="124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2915872" y="2855345"/>
                  <a:ext cx="175079" cy="124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943269" y="2973848"/>
                  <a:ext cx="0" cy="249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円/楕円 14"/>
              <p:cNvSpPr/>
              <p:nvPr/>
            </p:nvSpPr>
            <p:spPr>
              <a:xfrm rot="19586555">
                <a:off x="6108692" y="1185902"/>
                <a:ext cx="1378691" cy="5806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rot="19586555">
                <a:off x="5988389" y="975492"/>
                <a:ext cx="1378691" cy="60236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a:endCxn id="15" idx="6"/>
              </p:cNvCxnSpPr>
              <p:nvPr/>
            </p:nvCxnSpPr>
            <p:spPr>
              <a:xfrm>
                <a:off x="7257683" y="904038"/>
                <a:ext cx="114808" cy="1911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143383" y="1272562"/>
                <a:ext cx="114808" cy="1911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810737" y="1522370"/>
                <a:ext cx="114808" cy="1911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401408" y="1725694"/>
                <a:ext cx="114808" cy="1911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121884" y="1700808"/>
                <a:ext cx="114808" cy="1911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6173895" y="1741346"/>
                <a:ext cx="54610" cy="298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25" idx="6"/>
              </p:cNvCxnSpPr>
              <p:nvPr/>
            </p:nvCxnSpPr>
            <p:spPr>
              <a:xfrm>
                <a:off x="6885908" y="1627784"/>
                <a:ext cx="1226822" cy="972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5" idx="4"/>
                <a:endCxn id="25" idx="2"/>
              </p:cNvCxnSpPr>
              <p:nvPr/>
            </p:nvCxnSpPr>
            <p:spPr>
              <a:xfrm>
                <a:off x="6958522" y="1718164"/>
                <a:ext cx="789984" cy="900885"/>
              </a:xfrm>
              <a:prstGeom prst="line">
                <a:avLst/>
              </a:prstGeom>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rot="21421933">
                <a:off x="7748261" y="2500750"/>
                <a:ext cx="364713" cy="217716"/>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V="1">
                <a:off x="6401408" y="1624047"/>
                <a:ext cx="292756" cy="5720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7206896" y="2955480"/>
              <a:ext cx="529566" cy="396290"/>
              <a:chOff x="4706835" y="2332723"/>
              <a:chExt cx="529566" cy="396290"/>
            </a:xfrm>
          </p:grpSpPr>
          <p:cxnSp>
            <p:nvCxnSpPr>
              <p:cNvPr id="11" name="直線コネクタ 10"/>
              <p:cNvCxnSpPr/>
              <p:nvPr/>
            </p:nvCxnSpPr>
            <p:spPr>
              <a:xfrm flipV="1">
                <a:off x="4772297" y="2348981"/>
                <a:ext cx="464104" cy="214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706835" y="2514826"/>
                <a:ext cx="464104" cy="214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5140927" y="2332723"/>
                <a:ext cx="95474" cy="222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6486801" y="3319102"/>
              <a:ext cx="487557" cy="359008"/>
              <a:chOff x="3984869" y="2666446"/>
              <a:chExt cx="487557" cy="359008"/>
            </a:xfrm>
          </p:grpSpPr>
          <p:cxnSp>
            <p:nvCxnSpPr>
              <p:cNvPr id="8" name="直線コネクタ 7"/>
              <p:cNvCxnSpPr/>
              <p:nvPr/>
            </p:nvCxnSpPr>
            <p:spPr>
              <a:xfrm flipV="1">
                <a:off x="4004033" y="2793717"/>
                <a:ext cx="468393" cy="224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054196" y="2666446"/>
                <a:ext cx="396194" cy="186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984869" y="2803015"/>
                <a:ext cx="95474" cy="222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7" name="直線矢印コネクタ 36"/>
          <p:cNvCxnSpPr/>
          <p:nvPr/>
        </p:nvCxnSpPr>
        <p:spPr>
          <a:xfrm flipH="1">
            <a:off x="6000545" y="5779459"/>
            <a:ext cx="193977" cy="393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310835" y="4407787"/>
            <a:ext cx="847267" cy="307777"/>
          </a:xfrm>
          <a:prstGeom prst="rect">
            <a:avLst/>
          </a:prstGeom>
          <a:noFill/>
        </p:spPr>
        <p:txBody>
          <a:bodyPr wrap="square" rtlCol="0">
            <a:spAutoFit/>
          </a:bodyPr>
          <a:lstStyle/>
          <a:p>
            <a:r>
              <a:rPr lang="ja-JP" altLang="en-US" sz="1400" b="1" dirty="0"/>
              <a:t>アンテナ</a:t>
            </a:r>
            <a:endParaRPr lang="en-US" altLang="ja-JP" sz="1400" b="1" dirty="0"/>
          </a:p>
        </p:txBody>
      </p:sp>
      <p:sp>
        <p:nvSpPr>
          <p:cNvPr id="39" name="テキスト ボックス 38"/>
          <p:cNvSpPr txBox="1"/>
          <p:nvPr/>
        </p:nvSpPr>
        <p:spPr>
          <a:xfrm>
            <a:off x="7887550" y="4896495"/>
            <a:ext cx="987215" cy="646331"/>
          </a:xfrm>
          <a:prstGeom prst="rect">
            <a:avLst/>
          </a:prstGeom>
          <a:noFill/>
        </p:spPr>
        <p:txBody>
          <a:bodyPr wrap="square" rtlCol="0">
            <a:spAutoFit/>
          </a:bodyPr>
          <a:lstStyle/>
          <a:p>
            <a:r>
              <a:rPr lang="ja-JP" altLang="en-US" dirty="0"/>
              <a:t>狭い</a:t>
            </a:r>
            <a:endParaRPr lang="en-US" altLang="ja-JP" dirty="0"/>
          </a:p>
          <a:p>
            <a:r>
              <a:rPr lang="ja-JP" altLang="en-US" dirty="0"/>
              <a:t>観測幅</a:t>
            </a:r>
            <a:endParaRPr kumimoji="1" lang="en-US" altLang="ja-JP" dirty="0"/>
          </a:p>
        </p:txBody>
      </p:sp>
      <p:sp>
        <p:nvSpPr>
          <p:cNvPr id="40" name="テキスト ボックス 39"/>
          <p:cNvSpPr txBox="1"/>
          <p:nvPr/>
        </p:nvSpPr>
        <p:spPr>
          <a:xfrm>
            <a:off x="6760017" y="5823623"/>
            <a:ext cx="1214100" cy="307777"/>
          </a:xfrm>
          <a:prstGeom prst="rect">
            <a:avLst/>
          </a:prstGeom>
          <a:noFill/>
        </p:spPr>
        <p:txBody>
          <a:bodyPr wrap="square" rtlCol="0">
            <a:spAutoFit/>
          </a:bodyPr>
          <a:lstStyle/>
          <a:p>
            <a:r>
              <a:rPr lang="ja-JP" altLang="en-US" sz="1400" b="1" dirty="0"/>
              <a:t>丸いビーム</a:t>
            </a:r>
            <a:endParaRPr kumimoji="1" lang="ja-JP" altLang="en-US" sz="1400" b="1" dirty="0"/>
          </a:p>
        </p:txBody>
      </p:sp>
      <p:grpSp>
        <p:nvGrpSpPr>
          <p:cNvPr id="41" name="グループ化 40"/>
          <p:cNvGrpSpPr/>
          <p:nvPr/>
        </p:nvGrpSpPr>
        <p:grpSpPr>
          <a:xfrm>
            <a:off x="1033052" y="4278744"/>
            <a:ext cx="2112753" cy="1519254"/>
            <a:chOff x="159671" y="1626580"/>
            <a:chExt cx="2258234" cy="1584887"/>
          </a:xfrm>
        </p:grpSpPr>
        <p:grpSp>
          <p:nvGrpSpPr>
            <p:cNvPr id="42" name="グループ化 41"/>
            <p:cNvGrpSpPr/>
            <p:nvPr/>
          </p:nvGrpSpPr>
          <p:grpSpPr>
            <a:xfrm rot="20041228">
              <a:off x="159671" y="1626580"/>
              <a:ext cx="1709167" cy="1576816"/>
              <a:chOff x="2238050" y="2439706"/>
              <a:chExt cx="1709167" cy="1576816"/>
            </a:xfrm>
          </p:grpSpPr>
          <p:cxnSp>
            <p:nvCxnSpPr>
              <p:cNvPr id="46" name="直線コネクタ 45"/>
              <p:cNvCxnSpPr/>
              <p:nvPr/>
            </p:nvCxnSpPr>
            <p:spPr>
              <a:xfrm rot="1558772" flipH="1">
                <a:off x="2804869" y="2439706"/>
                <a:ext cx="817381" cy="1576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558772" flipH="1">
                <a:off x="2238050" y="3683266"/>
                <a:ext cx="261172" cy="146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558772" flipH="1">
                <a:off x="2382004" y="3079444"/>
                <a:ext cx="402114" cy="799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2933516" y="3234783"/>
                <a:ext cx="2584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2948312" y="2973847"/>
                <a:ext cx="2483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3078594" y="2866947"/>
                <a:ext cx="2584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943269" y="2973847"/>
                <a:ext cx="0" cy="249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208231" y="2973846"/>
                <a:ext cx="0" cy="249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340076" y="2882183"/>
                <a:ext cx="0" cy="2644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189324" y="2850381"/>
                <a:ext cx="164934" cy="124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2915872" y="2855345"/>
                <a:ext cx="175079" cy="124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1558772" flipH="1">
                <a:off x="3428775" y="2582971"/>
                <a:ext cx="203994" cy="401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3701280" y="2669248"/>
                <a:ext cx="2459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円/楕円 42"/>
            <p:cNvSpPr/>
            <p:nvPr/>
          </p:nvSpPr>
          <p:spPr>
            <a:xfrm rot="21421933">
              <a:off x="1503505" y="3102089"/>
              <a:ext cx="914400" cy="109378"/>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a:endCxn id="43" idx="2"/>
            </p:cNvCxnSpPr>
            <p:nvPr/>
          </p:nvCxnSpPr>
          <p:spPr>
            <a:xfrm>
              <a:off x="1115900" y="2462264"/>
              <a:ext cx="388218" cy="717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43" idx="6"/>
            </p:cNvCxnSpPr>
            <p:nvPr/>
          </p:nvCxnSpPr>
          <p:spPr>
            <a:xfrm>
              <a:off x="1148948" y="2462264"/>
              <a:ext cx="1268342" cy="6714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テキスト ボックス 58"/>
          <p:cNvSpPr txBox="1"/>
          <p:nvPr/>
        </p:nvSpPr>
        <p:spPr>
          <a:xfrm>
            <a:off x="2357013" y="4212365"/>
            <a:ext cx="1214100" cy="523220"/>
          </a:xfrm>
          <a:prstGeom prst="rect">
            <a:avLst/>
          </a:prstGeom>
          <a:noFill/>
        </p:spPr>
        <p:txBody>
          <a:bodyPr wrap="square" rtlCol="0">
            <a:spAutoFit/>
          </a:bodyPr>
          <a:lstStyle/>
          <a:p>
            <a:r>
              <a:rPr lang="ja-JP" altLang="en-US" sz="1400" b="1" dirty="0"/>
              <a:t>アンテナ</a:t>
            </a:r>
            <a:r>
              <a:rPr lang="en-US" altLang="ja-JP" sz="1400" b="1" dirty="0"/>
              <a:t>/</a:t>
            </a:r>
          </a:p>
          <a:p>
            <a:r>
              <a:rPr lang="ja-JP" altLang="en-US" sz="1400" b="1" dirty="0"/>
              <a:t>太陽パドル</a:t>
            </a:r>
            <a:endParaRPr kumimoji="1" lang="ja-JP" altLang="en-US" sz="1400" b="1" dirty="0"/>
          </a:p>
        </p:txBody>
      </p:sp>
      <p:cxnSp>
        <p:nvCxnSpPr>
          <p:cNvPr id="60" name="直線矢印コネクタ 59"/>
          <p:cNvCxnSpPr/>
          <p:nvPr/>
        </p:nvCxnSpPr>
        <p:spPr>
          <a:xfrm flipH="1">
            <a:off x="1326677" y="5722917"/>
            <a:ext cx="193977" cy="393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2158140" y="5699140"/>
            <a:ext cx="1214100" cy="307777"/>
          </a:xfrm>
          <a:prstGeom prst="rect">
            <a:avLst/>
          </a:prstGeom>
          <a:noFill/>
        </p:spPr>
        <p:txBody>
          <a:bodyPr wrap="square" rtlCol="0">
            <a:spAutoFit/>
          </a:bodyPr>
          <a:lstStyle/>
          <a:p>
            <a:r>
              <a:rPr lang="ja-JP" altLang="en-US" sz="1400" b="1" dirty="0"/>
              <a:t>細長いビーム</a:t>
            </a:r>
            <a:endParaRPr kumimoji="1" lang="ja-JP" altLang="en-US" sz="1400" b="1" dirty="0"/>
          </a:p>
        </p:txBody>
      </p:sp>
      <p:sp>
        <p:nvSpPr>
          <p:cNvPr id="70" name="テキスト ボックス 69"/>
          <p:cNvSpPr txBox="1"/>
          <p:nvPr/>
        </p:nvSpPr>
        <p:spPr>
          <a:xfrm>
            <a:off x="288730" y="1032454"/>
            <a:ext cx="8586035" cy="2585323"/>
          </a:xfrm>
          <a:prstGeom prst="rect">
            <a:avLst/>
          </a:prstGeom>
          <a:noFill/>
        </p:spPr>
        <p:txBody>
          <a:bodyPr wrap="square" rtlCol="0">
            <a:spAutoFit/>
          </a:bodyPr>
          <a:lstStyle/>
          <a:p>
            <a:r>
              <a:rPr kumimoji="1" lang="ja-JP" altLang="en-US" dirty="0"/>
              <a:t>１．アンテナビームの正面では、形状によらず、アンテナ面積で</a:t>
            </a:r>
            <a:r>
              <a:rPr kumimoji="1" lang="en-US" altLang="ja-JP" dirty="0"/>
              <a:t>SAR</a:t>
            </a:r>
            <a:r>
              <a:rPr kumimoji="1" lang="ja-JP" altLang="en-US" dirty="0"/>
              <a:t>性能は決まる。</a:t>
            </a:r>
            <a:endParaRPr kumimoji="1" lang="en-US" altLang="ja-JP" dirty="0"/>
          </a:p>
          <a:p>
            <a:endParaRPr kumimoji="1" lang="en-US" altLang="ja-JP" dirty="0"/>
          </a:p>
          <a:p>
            <a:r>
              <a:rPr lang="ja-JP" altLang="en-US" dirty="0"/>
              <a:t>２．１次元パネル展開タイプの</a:t>
            </a:r>
            <a:r>
              <a:rPr lang="en-US" altLang="ja-JP" dirty="0"/>
              <a:t>SAR</a:t>
            </a:r>
            <a:r>
              <a:rPr lang="ja-JP" altLang="en-US" dirty="0"/>
              <a:t>アンテナでは、アンテナ形状は細長く、衛星進行方向垂直（エレベーション方向）にビームが広くなり、観測刈幅</a:t>
            </a:r>
            <a:r>
              <a:rPr lang="en-US" altLang="ja-JP" dirty="0"/>
              <a:t>(swath)</a:t>
            </a:r>
            <a:r>
              <a:rPr lang="ja-JP" altLang="en-US" dirty="0"/>
              <a:t>を広く取れる。進行方向（アジマス方向）にはビームが狭くなるが、衛星運動によって掃引され、</a:t>
            </a:r>
            <a:r>
              <a:rPr lang="en-US" altLang="ja-JP" dirty="0"/>
              <a:t>SAR</a:t>
            </a:r>
            <a:r>
              <a:rPr lang="ja-JP" altLang="en-US" dirty="0"/>
              <a:t>デ生</a:t>
            </a:r>
            <a:r>
              <a:rPr lang="ja-JP" altLang="en-US" dirty="0" err="1"/>
              <a:t>ー</a:t>
            </a:r>
            <a:r>
              <a:rPr lang="ja-JP" altLang="en-US" dirty="0"/>
              <a:t>タを数値的に“合成開口”することで対応できる。</a:t>
            </a:r>
            <a:endParaRPr lang="en-US" altLang="ja-JP" dirty="0"/>
          </a:p>
          <a:p>
            <a:endParaRPr lang="en-US" altLang="ja-JP" dirty="0"/>
          </a:p>
          <a:p>
            <a:r>
              <a:rPr lang="ja-JP" altLang="en-US" dirty="0"/>
              <a:t>３．展開型のパラボラタイプの</a:t>
            </a:r>
            <a:r>
              <a:rPr lang="en-US" altLang="ja-JP" dirty="0"/>
              <a:t>SAR</a:t>
            </a:r>
            <a:r>
              <a:rPr lang="ja-JP" altLang="en-US" dirty="0"/>
              <a:t>アンテナでは、両方向とも同じ幅の丸いビームとなり、観測刈幅は狭い。</a:t>
            </a:r>
            <a:endParaRPr lang="en-US" altLang="ja-JP" dirty="0"/>
          </a:p>
        </p:txBody>
      </p:sp>
      <p:sp>
        <p:nvSpPr>
          <p:cNvPr id="71" name="テキスト ボックス 70"/>
          <p:cNvSpPr txBox="1"/>
          <p:nvPr/>
        </p:nvSpPr>
        <p:spPr>
          <a:xfrm>
            <a:off x="613058" y="6172505"/>
            <a:ext cx="1396278" cy="307777"/>
          </a:xfrm>
          <a:prstGeom prst="rect">
            <a:avLst/>
          </a:prstGeom>
          <a:noFill/>
        </p:spPr>
        <p:txBody>
          <a:bodyPr wrap="square" rtlCol="0">
            <a:spAutoFit/>
          </a:bodyPr>
          <a:lstStyle/>
          <a:p>
            <a:r>
              <a:rPr lang="ja-JP" altLang="en-US" sz="1400" b="1" dirty="0"/>
              <a:t>衛星進行方向</a:t>
            </a:r>
            <a:endParaRPr kumimoji="1" lang="ja-JP" altLang="en-US" sz="1400" b="1" dirty="0"/>
          </a:p>
        </p:txBody>
      </p:sp>
      <p:sp>
        <p:nvSpPr>
          <p:cNvPr id="72" name="テキスト ボックス 71"/>
          <p:cNvSpPr txBox="1"/>
          <p:nvPr/>
        </p:nvSpPr>
        <p:spPr>
          <a:xfrm>
            <a:off x="5227833" y="6186367"/>
            <a:ext cx="1396278" cy="307777"/>
          </a:xfrm>
          <a:prstGeom prst="rect">
            <a:avLst/>
          </a:prstGeom>
          <a:noFill/>
        </p:spPr>
        <p:txBody>
          <a:bodyPr wrap="square" rtlCol="0">
            <a:spAutoFit/>
          </a:bodyPr>
          <a:lstStyle/>
          <a:p>
            <a:r>
              <a:rPr lang="ja-JP" altLang="en-US" sz="1400" b="1" dirty="0"/>
              <a:t>衛星進行方向</a:t>
            </a:r>
            <a:endParaRPr kumimoji="1" lang="ja-JP" altLang="en-US" sz="1400" b="1" dirty="0"/>
          </a:p>
        </p:txBody>
      </p:sp>
      <p:sp>
        <p:nvSpPr>
          <p:cNvPr id="73" name="テキスト ボックス 72"/>
          <p:cNvSpPr txBox="1"/>
          <p:nvPr/>
        </p:nvSpPr>
        <p:spPr>
          <a:xfrm>
            <a:off x="994032" y="3575017"/>
            <a:ext cx="3170195" cy="646331"/>
          </a:xfrm>
          <a:prstGeom prst="rect">
            <a:avLst/>
          </a:prstGeom>
          <a:noFill/>
        </p:spPr>
        <p:txBody>
          <a:bodyPr wrap="square" rtlCol="0">
            <a:spAutoFit/>
          </a:bodyPr>
          <a:lstStyle/>
          <a:p>
            <a:r>
              <a:rPr lang="ja-JP" altLang="en-US" b="1" dirty="0"/>
              <a:t>　　　細長いビームの</a:t>
            </a:r>
            <a:endParaRPr lang="en-US" altLang="ja-JP" b="1" dirty="0"/>
          </a:p>
          <a:p>
            <a:r>
              <a:rPr lang="ja-JP" altLang="en-US" b="1" dirty="0"/>
              <a:t>１次元パネル展開アンテナ</a:t>
            </a:r>
            <a:endParaRPr kumimoji="1" lang="ja-JP" altLang="en-US" b="1" dirty="0"/>
          </a:p>
        </p:txBody>
      </p:sp>
      <p:sp>
        <p:nvSpPr>
          <p:cNvPr id="74" name="テキスト ボックス 73"/>
          <p:cNvSpPr txBox="1"/>
          <p:nvPr/>
        </p:nvSpPr>
        <p:spPr>
          <a:xfrm>
            <a:off x="5209675" y="3536710"/>
            <a:ext cx="3266144" cy="646331"/>
          </a:xfrm>
          <a:prstGeom prst="rect">
            <a:avLst/>
          </a:prstGeom>
          <a:noFill/>
        </p:spPr>
        <p:txBody>
          <a:bodyPr wrap="square" rtlCol="0">
            <a:spAutoFit/>
          </a:bodyPr>
          <a:lstStyle/>
          <a:p>
            <a:r>
              <a:rPr kumimoji="1" lang="ja-JP" altLang="en-US" b="1" dirty="0"/>
              <a:t>　　　　　丸いビームの</a:t>
            </a:r>
            <a:endParaRPr kumimoji="1" lang="en-US" altLang="ja-JP" b="1" dirty="0"/>
          </a:p>
          <a:p>
            <a:r>
              <a:rPr kumimoji="1" lang="ja-JP" altLang="en-US" b="1" dirty="0"/>
              <a:t>２次元展開パラボラアンテナ</a:t>
            </a:r>
          </a:p>
        </p:txBody>
      </p:sp>
      <p:cxnSp>
        <p:nvCxnSpPr>
          <p:cNvPr id="75" name="直線矢印コネクタ 74"/>
          <p:cNvCxnSpPr/>
          <p:nvPr/>
        </p:nvCxnSpPr>
        <p:spPr>
          <a:xfrm flipH="1">
            <a:off x="2599134" y="5947210"/>
            <a:ext cx="193977" cy="393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7490455" y="6099610"/>
            <a:ext cx="193977" cy="393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108784" y="44624"/>
            <a:ext cx="4171270" cy="369332"/>
          </a:xfrm>
          <a:prstGeom prst="rect">
            <a:avLst/>
          </a:prstGeom>
        </p:spPr>
        <p:txBody>
          <a:bodyPr wrap="none">
            <a:spAutoFit/>
          </a:bodyPr>
          <a:lstStyle/>
          <a:p>
            <a:r>
              <a:rPr lang="ja-JP" altLang="en-US" dirty="0"/>
              <a:t>２</a:t>
            </a:r>
            <a:r>
              <a:rPr lang="en-US" altLang="ja-JP" dirty="0"/>
              <a:t>.</a:t>
            </a:r>
            <a:r>
              <a:rPr lang="ja-JP" altLang="en-US" dirty="0"/>
              <a:t>開発した技術の概要     </a:t>
            </a:r>
            <a:r>
              <a:rPr lang="en-US" altLang="ja-JP" dirty="0"/>
              <a:t>(1) SAR</a:t>
            </a:r>
            <a:r>
              <a:rPr lang="ja-JP" altLang="en-US" dirty="0"/>
              <a:t>アンテナ</a:t>
            </a:r>
            <a:endParaRPr lang="en-US" altLang="ja-JP" dirty="0"/>
          </a:p>
        </p:txBody>
      </p:sp>
      <p:sp>
        <p:nvSpPr>
          <p:cNvPr id="3" name="スライド番号プレースホルダー 2"/>
          <p:cNvSpPr>
            <a:spLocks noGrp="1"/>
          </p:cNvSpPr>
          <p:nvPr>
            <p:ph type="sldNum" sz="quarter" idx="12"/>
          </p:nvPr>
        </p:nvSpPr>
        <p:spPr/>
        <p:txBody>
          <a:bodyPr/>
          <a:lstStyle/>
          <a:p>
            <a:fld id="{46DE09F6-F9DD-4E77-8CDD-162DE826FAAE}" type="slidenum">
              <a:rPr kumimoji="1" lang="ja-JP" altLang="en-US" smtClean="0"/>
              <a:t>4</a:t>
            </a:fld>
            <a:endParaRPr kumimoji="1" lang="ja-JP" altLang="en-US"/>
          </a:p>
        </p:txBody>
      </p:sp>
    </p:spTree>
    <p:extLst>
      <p:ext uri="{BB962C8B-B14F-4D97-AF65-F5344CB8AC3E}">
        <p14:creationId xmlns:p14="http://schemas.microsoft.com/office/powerpoint/2010/main" val="19583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a:spLocks noGrp="1"/>
          </p:cNvSpPr>
          <p:nvPr>
            <p:ph type="title"/>
          </p:nvPr>
        </p:nvSpPr>
        <p:spPr>
          <a:xfrm>
            <a:off x="2005699" y="441027"/>
            <a:ext cx="5651943" cy="865953"/>
          </a:xfrm>
        </p:spPr>
        <p:txBody>
          <a:bodyPr anchor="t">
            <a:noAutofit/>
          </a:bodyPr>
          <a:lstStyle/>
          <a:p>
            <a:pPr eaLnBrk="1" hangingPunct="1">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低価格で高性能なハニカムパネル</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スロットアレ</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アンテナ</a:t>
            </a:r>
          </a:p>
        </p:txBody>
      </p:sp>
      <p:grpSp>
        <p:nvGrpSpPr>
          <p:cNvPr id="4" name="グループ化 3"/>
          <p:cNvGrpSpPr/>
          <p:nvPr/>
        </p:nvGrpSpPr>
        <p:grpSpPr>
          <a:xfrm>
            <a:off x="1387531" y="932153"/>
            <a:ext cx="7050726" cy="6576832"/>
            <a:chOff x="-299414" y="-862921"/>
            <a:chExt cx="7050726" cy="6576832"/>
          </a:xfrm>
        </p:grpSpPr>
        <p:pic>
          <p:nvPicPr>
            <p:cNvPr id="7" name="図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96" y="2640239"/>
              <a:ext cx="6594058" cy="250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楕円 23"/>
            <p:cNvSpPr/>
            <p:nvPr/>
          </p:nvSpPr>
          <p:spPr>
            <a:xfrm>
              <a:off x="163865" y="2879326"/>
              <a:ext cx="1271357" cy="503582"/>
            </a:xfrm>
            <a:prstGeom prst="ellipse">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flipV="1">
              <a:off x="3628320" y="5614959"/>
              <a:ext cx="163941" cy="93690"/>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flipH="1" flipV="1">
              <a:off x="3266421" y="5530098"/>
              <a:ext cx="157669" cy="147053"/>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2533931" y="5375357"/>
              <a:ext cx="1029448" cy="338554"/>
            </a:xfrm>
            <a:prstGeom prst="rect">
              <a:avLst/>
            </a:prstGeom>
            <a:noFill/>
          </p:spPr>
          <p:txBody>
            <a:bodyPr wrap="none" rtlCol="0">
              <a:spAutoFit/>
            </a:bodyPr>
            <a:lstStyle/>
            <a:p>
              <a:pPr algn="ctr"/>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Dielectric </a:t>
              </a:r>
            </a:p>
            <a:p>
              <a:pPr algn="ctr"/>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honeycomb Core</a:t>
              </a:r>
            </a:p>
          </p:txBody>
        </p:sp>
        <p:pic>
          <p:nvPicPr>
            <p:cNvPr id="9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363" y="-862921"/>
              <a:ext cx="1190949" cy="109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9" name="直線矢印コネクタ 148"/>
            <p:cNvCxnSpPr>
              <a:cxnSpLocks noChangeAspect="1"/>
            </p:cNvCxnSpPr>
            <p:nvPr/>
          </p:nvCxnSpPr>
          <p:spPr>
            <a:xfrm>
              <a:off x="697464" y="2817475"/>
              <a:ext cx="5961426" cy="100800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2533931" y="2844856"/>
              <a:ext cx="510076" cy="338554"/>
            </a:xfrm>
            <a:prstGeom prst="rect">
              <a:avLst/>
            </a:prstGeom>
            <a:noFill/>
          </p:spPr>
          <p:txBody>
            <a:bodyPr wrap="none" rtlCol="0">
              <a:spAutoFit/>
            </a:bodyPr>
            <a:lstStyle/>
            <a:p>
              <a:r>
                <a:rPr kumimoji="1"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5m</a:t>
              </a:r>
              <a:endParaRPr kumimoji="1"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299414" y="2721540"/>
              <a:ext cx="643125" cy="307777"/>
            </a:xfrm>
            <a:prstGeom prst="rect">
              <a:avLst/>
            </a:prstGeom>
            <a:noFill/>
          </p:spPr>
          <p:txBody>
            <a:bodyPr wrap="none" rtlCol="0">
              <a:spAutoFit/>
            </a:bodyPr>
            <a:lstStyle/>
            <a:p>
              <a:pPr algn="ctr"/>
              <a:r>
                <a:rPr kumimoji="1"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0.7m</a:t>
              </a:r>
              <a:endParaRPr kumimoji="1"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テキスト ボックス 121"/>
            <p:cNvSpPr txBox="1"/>
            <p:nvPr/>
          </p:nvSpPr>
          <p:spPr>
            <a:xfrm>
              <a:off x="4878113" y="5400849"/>
              <a:ext cx="651140" cy="215444"/>
            </a:xfrm>
            <a:prstGeom prst="rect">
              <a:avLst/>
            </a:prstGeom>
            <a:noFill/>
          </p:spPr>
          <p:txBody>
            <a:bodyPr wrap="none" rtlCol="0">
              <a:spAutoFit/>
            </a:bodyPr>
            <a:lstStyle/>
            <a:p>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Radiation</a:t>
              </a:r>
              <a:endPar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2" name="テキスト ボックス 31"/>
          <p:cNvSpPr txBox="1"/>
          <p:nvPr/>
        </p:nvSpPr>
        <p:spPr>
          <a:xfrm>
            <a:off x="1003216" y="982585"/>
            <a:ext cx="2588691" cy="1477328"/>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ハニカムパネル</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スロットアレ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アンテナ</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b="1" u="sng"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Honeycomb Panel</a:t>
            </a:r>
          </a:p>
          <a:p>
            <a:pPr algn="ctr"/>
            <a:r>
              <a:rPr lang="en-US" altLang="ja-JP" b="1" u="sng"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Slot Array Antenna </a:t>
            </a:r>
          </a:p>
        </p:txBody>
      </p:sp>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0858" y="1990683"/>
            <a:ext cx="2540209" cy="163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直線コネクタ 43"/>
          <p:cNvCxnSpPr/>
          <p:nvPr/>
        </p:nvCxnSpPr>
        <p:spPr>
          <a:xfrm flipH="1" flipV="1">
            <a:off x="4501351" y="3552833"/>
            <a:ext cx="330320" cy="131884"/>
          </a:xfrm>
          <a:prstGeom prst="line">
            <a:avLst/>
          </a:prstGeom>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a:off x="3448936" y="3474624"/>
            <a:ext cx="651139" cy="338554"/>
          </a:xfrm>
          <a:prstGeom prst="rect">
            <a:avLst/>
          </a:prstGeom>
          <a:noFill/>
        </p:spPr>
        <p:txBody>
          <a:bodyPr wrap="none" rtlCol="0">
            <a:spAutoFit/>
          </a:bodyPr>
          <a:lstStyle/>
          <a:p>
            <a:pPr algn="ctr"/>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Radiation</a:t>
            </a:r>
          </a:p>
          <a:p>
            <a:pPr algn="ctr"/>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Slot</a:t>
            </a:r>
          </a:p>
        </p:txBody>
      </p:sp>
      <p:cxnSp>
        <p:nvCxnSpPr>
          <p:cNvPr id="59" name="直線コネクタ 58"/>
          <p:cNvCxnSpPr/>
          <p:nvPr/>
        </p:nvCxnSpPr>
        <p:spPr>
          <a:xfrm flipV="1">
            <a:off x="3793554" y="3403717"/>
            <a:ext cx="55842" cy="91366"/>
          </a:xfrm>
          <a:prstGeom prst="line">
            <a:avLst/>
          </a:prstGeom>
        </p:spPr>
        <p:style>
          <a:lnRef idx="1">
            <a:schemeClr val="dk1"/>
          </a:lnRef>
          <a:fillRef idx="0">
            <a:schemeClr val="dk1"/>
          </a:fillRef>
          <a:effectRef idx="0">
            <a:schemeClr val="dk1"/>
          </a:effectRef>
          <a:fontRef idx="minor">
            <a:schemeClr val="tx1"/>
          </a:fontRef>
        </p:style>
      </p:cxnSp>
      <p:sp>
        <p:nvSpPr>
          <p:cNvPr id="60" name="Oval 21"/>
          <p:cNvSpPr/>
          <p:nvPr/>
        </p:nvSpPr>
        <p:spPr>
          <a:xfrm>
            <a:off x="3822820" y="3314088"/>
            <a:ext cx="88529" cy="85655"/>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 name="図 1"/>
          <p:cNvPicPr>
            <a:picLocks noChangeAspect="1"/>
          </p:cNvPicPr>
          <p:nvPr/>
        </p:nvPicPr>
        <p:blipFill>
          <a:blip r:embed="rId6"/>
          <a:stretch>
            <a:fillRect/>
          </a:stretch>
        </p:blipFill>
        <p:spPr>
          <a:xfrm>
            <a:off x="467544" y="1628916"/>
            <a:ext cx="4632088" cy="2523689"/>
          </a:xfrm>
          <a:prstGeom prst="rect">
            <a:avLst/>
          </a:prstGeom>
        </p:spPr>
      </p:pic>
      <p:sp>
        <p:nvSpPr>
          <p:cNvPr id="85" name="テキスト ボックス 84"/>
          <p:cNvSpPr txBox="1"/>
          <p:nvPr/>
        </p:nvSpPr>
        <p:spPr>
          <a:xfrm>
            <a:off x="1300911" y="2102352"/>
            <a:ext cx="2995056" cy="584775"/>
          </a:xfrm>
          <a:prstGeom prst="rect">
            <a:avLst/>
          </a:prstGeom>
          <a:noFill/>
        </p:spPr>
        <p:txBody>
          <a:bodyPr wrap="square" rtlCol="0">
            <a:spAutoFit/>
          </a:bodyPr>
          <a:lstStyle/>
          <a:p>
            <a:pPr algn="ctr"/>
            <a:r>
              <a:rPr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ハニカムパネル</a:t>
            </a:r>
            <a:endParaRPr lang="en-US" altLang="ja-JP"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スロットアレ</a:t>
            </a:r>
            <a:r>
              <a:rPr lang="en-US" altLang="ja-JP"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アンテナ</a:t>
            </a:r>
            <a:endParaRPr lang="en-US" altLang="ja-JP"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テキスト ボックス 100"/>
          <p:cNvSpPr txBox="1"/>
          <p:nvPr/>
        </p:nvSpPr>
        <p:spPr>
          <a:xfrm>
            <a:off x="1030361" y="2687127"/>
            <a:ext cx="551754" cy="415498"/>
          </a:xfrm>
          <a:prstGeom prst="rect">
            <a:avLst/>
          </a:prstGeom>
          <a:noFill/>
        </p:spPr>
        <p:txBody>
          <a:bodyPr wrap="none" rtlCol="0">
            <a:spAutoFit/>
          </a:bodyPr>
          <a:lstStyle/>
          <a:p>
            <a:pPr algn="ctr"/>
            <a:r>
              <a:rPr lang="en-US" altLang="ja-JP" sz="105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6mm</a:t>
            </a:r>
          </a:p>
          <a:p>
            <a:pPr algn="ctr"/>
            <a:r>
              <a:rPr lang="ja-JP" altLang="en-US" sz="105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厚み</a:t>
            </a:r>
          </a:p>
        </p:txBody>
      </p:sp>
      <p:cxnSp>
        <p:nvCxnSpPr>
          <p:cNvPr id="106" name="直線矢印コネクタ 105"/>
          <p:cNvCxnSpPr/>
          <p:nvPr/>
        </p:nvCxnSpPr>
        <p:spPr>
          <a:xfrm>
            <a:off x="1299268" y="3042978"/>
            <a:ext cx="176526" cy="460842"/>
          </a:xfrm>
          <a:prstGeom prst="straightConnector1">
            <a:avLst/>
          </a:prstGeom>
          <a:ln>
            <a:solidFill>
              <a:srgbClr val="FF0000"/>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2912996" y="1771955"/>
            <a:ext cx="0" cy="17956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H="1">
            <a:off x="1978314" y="2687127"/>
            <a:ext cx="63849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H="1">
            <a:off x="1908751" y="3344627"/>
            <a:ext cx="777623" cy="7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3135574" y="2665967"/>
            <a:ext cx="501096" cy="188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3113566" y="3346100"/>
            <a:ext cx="703956" cy="108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2326275" y="3548561"/>
            <a:ext cx="1210588" cy="338554"/>
          </a:xfrm>
          <a:prstGeom prst="rect">
            <a:avLst/>
          </a:prstGeom>
          <a:noFill/>
        </p:spPr>
        <p:txBody>
          <a:bodyPr wrap="none" rtlCol="0">
            <a:spAutoFit/>
          </a:bodyPr>
          <a:lstStyle/>
          <a:p>
            <a:pPr algn="ct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給電導波管</a:t>
            </a:r>
          </a:p>
        </p:txBody>
      </p:sp>
      <p:cxnSp>
        <p:nvCxnSpPr>
          <p:cNvPr id="96" name="直線矢印コネクタ 95"/>
          <p:cNvCxnSpPr/>
          <p:nvPr/>
        </p:nvCxnSpPr>
        <p:spPr>
          <a:xfrm flipV="1">
            <a:off x="3151348" y="2002276"/>
            <a:ext cx="501096" cy="188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flipH="1">
            <a:off x="2145089" y="2021138"/>
            <a:ext cx="63849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783210" y="3717838"/>
            <a:ext cx="903164" cy="11742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4319039" y="2687127"/>
            <a:ext cx="1571209" cy="2758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7245730" y="3834525"/>
            <a:ext cx="1107996" cy="276999"/>
          </a:xfrm>
          <a:prstGeom prst="rect">
            <a:avLst/>
          </a:prstGeom>
          <a:noFill/>
        </p:spPr>
        <p:txBody>
          <a:bodyPr wrap="none" rtlCol="0">
            <a:spAutoFit/>
          </a:bodyPr>
          <a:lstStyle/>
          <a:p>
            <a:pPr algn="ct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アルミスキン</a:t>
            </a:r>
          </a:p>
        </p:txBody>
      </p:sp>
      <p:sp>
        <p:nvSpPr>
          <p:cNvPr id="105" name="テキスト ボックス 104"/>
          <p:cNvSpPr txBox="1"/>
          <p:nvPr/>
        </p:nvSpPr>
        <p:spPr>
          <a:xfrm rot="158978">
            <a:off x="8320583" y="2383608"/>
            <a:ext cx="646332" cy="276999"/>
          </a:xfrm>
          <a:prstGeom prst="rect">
            <a:avLst/>
          </a:prstGeom>
          <a:noFill/>
        </p:spPr>
        <p:txBody>
          <a:bodyPr wrap="none" rtlCol="0">
            <a:spAutoFit/>
          </a:bodyPr>
          <a:lstStyle/>
          <a:p>
            <a:pPr algn="ct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接着層</a:t>
            </a:r>
          </a:p>
        </p:txBody>
      </p:sp>
      <p:sp>
        <p:nvSpPr>
          <p:cNvPr id="125" name="テキスト ボックス 124"/>
          <p:cNvSpPr txBox="1"/>
          <p:nvPr/>
        </p:nvSpPr>
        <p:spPr>
          <a:xfrm>
            <a:off x="6075878" y="1306980"/>
            <a:ext cx="1107996" cy="461665"/>
          </a:xfrm>
          <a:prstGeom prst="rect">
            <a:avLst/>
          </a:prstGeom>
          <a:noFill/>
        </p:spPr>
        <p:txBody>
          <a:bodyPr wrap="none" rtlCol="0">
            <a:spAutoFit/>
          </a:bodyPr>
          <a:lstStyle/>
          <a:p>
            <a:pPr algn="ct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アラミド</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ハニカムコア</a:t>
            </a:r>
          </a:p>
        </p:txBody>
      </p:sp>
      <p:cxnSp>
        <p:nvCxnSpPr>
          <p:cNvPr id="127" name="直線コネクタ 126"/>
          <p:cNvCxnSpPr/>
          <p:nvPr/>
        </p:nvCxnSpPr>
        <p:spPr>
          <a:xfrm flipH="1" flipV="1">
            <a:off x="6788133" y="3495084"/>
            <a:ext cx="592179" cy="392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V="1">
            <a:off x="7630257" y="3090492"/>
            <a:ext cx="170228" cy="7668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6668514" y="1794596"/>
            <a:ext cx="119618" cy="3077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a:endCxn id="105" idx="1"/>
          </p:cNvCxnSpPr>
          <p:nvPr/>
        </p:nvCxnSpPr>
        <p:spPr>
          <a:xfrm>
            <a:off x="7517340" y="2368816"/>
            <a:ext cx="803588" cy="138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a:endCxn id="105" idx="1"/>
          </p:cNvCxnSpPr>
          <p:nvPr/>
        </p:nvCxnSpPr>
        <p:spPr>
          <a:xfrm flipV="1">
            <a:off x="7469656" y="2507169"/>
            <a:ext cx="851272" cy="303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01315" y="4595112"/>
            <a:ext cx="553997" cy="29695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4997989" y="3667453"/>
            <a:ext cx="2200975" cy="1334815"/>
            <a:chOff x="5010256" y="3857386"/>
            <a:chExt cx="2200975" cy="1334815"/>
          </a:xfrm>
        </p:grpSpPr>
        <p:grpSp>
          <p:nvGrpSpPr>
            <p:cNvPr id="11" name="グループ化 10"/>
            <p:cNvGrpSpPr/>
            <p:nvPr/>
          </p:nvGrpSpPr>
          <p:grpSpPr>
            <a:xfrm>
              <a:off x="5010256" y="4152114"/>
              <a:ext cx="2200975" cy="1040087"/>
              <a:chOff x="5245055" y="2770786"/>
              <a:chExt cx="2200975" cy="1040087"/>
            </a:xfrm>
          </p:grpSpPr>
          <p:sp>
            <p:nvSpPr>
              <p:cNvPr id="107" name="正方形/長方形 106"/>
              <p:cNvSpPr/>
              <p:nvPr/>
            </p:nvSpPr>
            <p:spPr>
              <a:xfrm>
                <a:off x="5476220" y="3227205"/>
                <a:ext cx="1485515" cy="2482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cxnSp>
            <p:nvCxnSpPr>
              <p:cNvPr id="108" name="直線コネクタ 107"/>
              <p:cNvCxnSpPr/>
              <p:nvPr/>
            </p:nvCxnSpPr>
            <p:spPr>
              <a:xfrm flipV="1">
                <a:off x="5476219" y="3227205"/>
                <a:ext cx="1489051" cy="0"/>
              </a:xfrm>
              <a:prstGeom prst="line">
                <a:avLst/>
              </a:prstGeom>
              <a:ln w="2540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cxnSp>
            <p:nvCxnSpPr>
              <p:cNvPr id="109" name="直線コネクタ 108"/>
              <p:cNvCxnSpPr/>
              <p:nvPr/>
            </p:nvCxnSpPr>
            <p:spPr>
              <a:xfrm flipV="1">
                <a:off x="5476219" y="3475438"/>
                <a:ext cx="1489051" cy="0"/>
              </a:xfrm>
              <a:prstGeom prst="line">
                <a:avLst/>
              </a:prstGeom>
              <a:ln w="25400">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
            <p:nvSpPr>
              <p:cNvPr id="111" name="テキスト ボックス 110"/>
              <p:cNvSpPr txBox="1"/>
              <p:nvPr/>
            </p:nvSpPr>
            <p:spPr>
              <a:xfrm>
                <a:off x="5245055" y="3595429"/>
                <a:ext cx="1197764" cy="215444"/>
              </a:xfrm>
              <a:prstGeom prst="rect">
                <a:avLst/>
              </a:prstGeom>
              <a:noFill/>
            </p:spPr>
            <p:txBody>
              <a:bodyPr wrap="none" rtlCol="0">
                <a:spAutoFit/>
              </a:bodyPr>
              <a:lstStyle/>
              <a:p>
                <a:pPr algn="ctr"/>
                <a:r>
                  <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ハニカムコア</a:t>
                </a:r>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誘電体</a:t>
                </a:r>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112" name="直線コネクタ 111"/>
              <p:cNvCxnSpPr/>
              <p:nvPr/>
            </p:nvCxnSpPr>
            <p:spPr>
              <a:xfrm flipV="1">
                <a:off x="6055634" y="3417767"/>
                <a:ext cx="59252" cy="121297"/>
              </a:xfrm>
              <a:prstGeom prst="line">
                <a:avLst/>
              </a:prstGeom>
            </p:spPr>
            <p:style>
              <a:lnRef idx="1">
                <a:schemeClr val="dk1"/>
              </a:lnRef>
              <a:fillRef idx="0">
                <a:schemeClr val="dk1"/>
              </a:fillRef>
              <a:effectRef idx="0">
                <a:schemeClr val="dk1"/>
              </a:effectRef>
              <a:fontRef idx="minor">
                <a:schemeClr val="tx1"/>
              </a:fontRef>
            </p:style>
          </p:cxnSp>
          <p:sp>
            <p:nvSpPr>
              <p:cNvPr id="114" name="テキスト ボックス 113"/>
              <p:cNvSpPr txBox="1"/>
              <p:nvPr/>
            </p:nvSpPr>
            <p:spPr>
              <a:xfrm>
                <a:off x="6599832" y="2788240"/>
                <a:ext cx="846198" cy="215444"/>
              </a:xfrm>
              <a:prstGeom prst="rect">
                <a:avLst/>
              </a:prstGeom>
              <a:noFill/>
            </p:spPr>
            <p:txBody>
              <a:bodyPr wrap="square" rtlCol="0">
                <a:spAutoFit/>
              </a:bodyPr>
              <a:lstStyle/>
              <a:p>
                <a:r>
                  <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放射スロット</a:t>
                </a:r>
              </a:p>
            </p:txBody>
          </p:sp>
          <p:sp>
            <p:nvSpPr>
              <p:cNvPr id="115" name="楕円 114"/>
              <p:cNvSpPr>
                <a:spLocks noChangeAspect="1"/>
              </p:cNvSpPr>
              <p:nvPr/>
            </p:nvSpPr>
            <p:spPr>
              <a:xfrm>
                <a:off x="5598222" y="3205393"/>
                <a:ext cx="39186" cy="391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sp>
            <p:nvSpPr>
              <p:cNvPr id="116" name="楕円 115"/>
              <p:cNvSpPr>
                <a:spLocks noChangeAspect="1"/>
              </p:cNvSpPr>
              <p:nvPr/>
            </p:nvSpPr>
            <p:spPr>
              <a:xfrm>
                <a:off x="5942980" y="3205393"/>
                <a:ext cx="39186" cy="391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sp>
            <p:nvSpPr>
              <p:cNvPr id="117" name="楕円 116"/>
              <p:cNvSpPr>
                <a:spLocks noChangeAspect="1"/>
              </p:cNvSpPr>
              <p:nvPr/>
            </p:nvSpPr>
            <p:spPr>
              <a:xfrm>
                <a:off x="6110781" y="3205393"/>
                <a:ext cx="39186" cy="391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sp>
            <p:nvSpPr>
              <p:cNvPr id="118" name="楕円 117"/>
              <p:cNvSpPr>
                <a:spLocks noChangeAspect="1"/>
              </p:cNvSpPr>
              <p:nvPr/>
            </p:nvSpPr>
            <p:spPr>
              <a:xfrm>
                <a:off x="6275528" y="3205393"/>
                <a:ext cx="39186" cy="391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sp>
            <p:nvSpPr>
              <p:cNvPr id="119" name="楕円 118"/>
              <p:cNvSpPr>
                <a:spLocks noChangeAspect="1"/>
              </p:cNvSpPr>
              <p:nvPr/>
            </p:nvSpPr>
            <p:spPr>
              <a:xfrm>
                <a:off x="6437221" y="3205393"/>
                <a:ext cx="39186" cy="391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sp>
            <p:nvSpPr>
              <p:cNvPr id="120" name="楕円 119"/>
              <p:cNvSpPr>
                <a:spLocks noChangeAspect="1"/>
              </p:cNvSpPr>
              <p:nvPr/>
            </p:nvSpPr>
            <p:spPr>
              <a:xfrm>
                <a:off x="6605764" y="3205393"/>
                <a:ext cx="39186" cy="391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sp>
            <p:nvSpPr>
              <p:cNvPr id="121" name="楕円 120"/>
              <p:cNvSpPr>
                <a:spLocks noChangeAspect="1"/>
              </p:cNvSpPr>
              <p:nvPr/>
            </p:nvSpPr>
            <p:spPr>
              <a:xfrm>
                <a:off x="5772127" y="3205393"/>
                <a:ext cx="39186" cy="391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srgbClr val="FFFFFF"/>
                  </a:solidFill>
                </a:endParaRPr>
              </a:p>
            </p:txBody>
          </p:sp>
          <p:sp>
            <p:nvSpPr>
              <p:cNvPr id="123" name="フリーフォーム: 図形 122"/>
              <p:cNvSpPr>
                <a:spLocks noChangeAspect="1"/>
              </p:cNvSpPr>
              <p:nvPr/>
            </p:nvSpPr>
            <p:spPr>
              <a:xfrm rot="10800000">
                <a:off x="5579391" y="3299366"/>
                <a:ext cx="843757" cy="104350"/>
              </a:xfrm>
              <a:custGeom>
                <a:avLst/>
                <a:gdLst>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300 w 1428750"/>
                  <a:gd name="connsiteY4" fmla="*/ 267784 h 277309"/>
                  <a:gd name="connsiteX5" fmla="*/ 638175 w 1428750"/>
                  <a:gd name="connsiteY5" fmla="*/ 1084 h 277309"/>
                  <a:gd name="connsiteX6" fmla="*/ 781050 w 1428750"/>
                  <a:gd name="connsiteY6" fmla="*/ 267784 h 277309"/>
                  <a:gd name="connsiteX7" fmla="*/ 921544 w 1428750"/>
                  <a:gd name="connsiteY7" fmla="*/ 1084 h 277309"/>
                  <a:gd name="connsiteX8" fmla="*/ 1064419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300 w 1428750"/>
                  <a:gd name="connsiteY4" fmla="*/ 267784 h 277309"/>
                  <a:gd name="connsiteX5" fmla="*/ 638175 w 1428750"/>
                  <a:gd name="connsiteY5" fmla="*/ 1084 h 277309"/>
                  <a:gd name="connsiteX6" fmla="*/ 790575 w 1428750"/>
                  <a:gd name="connsiteY6" fmla="*/ 267784 h 277309"/>
                  <a:gd name="connsiteX7" fmla="*/ 921544 w 1428750"/>
                  <a:gd name="connsiteY7" fmla="*/ 1084 h 277309"/>
                  <a:gd name="connsiteX8" fmla="*/ 1064419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300 w 1428750"/>
                  <a:gd name="connsiteY4" fmla="*/ 267784 h 277309"/>
                  <a:gd name="connsiteX5" fmla="*/ 638175 w 1428750"/>
                  <a:gd name="connsiteY5" fmla="*/ 1084 h 277309"/>
                  <a:gd name="connsiteX6" fmla="*/ 783431 w 1428750"/>
                  <a:gd name="connsiteY6" fmla="*/ 267784 h 277309"/>
                  <a:gd name="connsiteX7" fmla="*/ 921544 w 1428750"/>
                  <a:gd name="connsiteY7" fmla="*/ 1084 h 277309"/>
                  <a:gd name="connsiteX8" fmla="*/ 1064419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300 w 1428750"/>
                  <a:gd name="connsiteY4" fmla="*/ 267784 h 277309"/>
                  <a:gd name="connsiteX5" fmla="*/ 638175 w 1428750"/>
                  <a:gd name="connsiteY5" fmla="*/ 1084 h 277309"/>
                  <a:gd name="connsiteX6" fmla="*/ 783431 w 1428750"/>
                  <a:gd name="connsiteY6" fmla="*/ 267784 h 277309"/>
                  <a:gd name="connsiteX7" fmla="*/ 921544 w 1428750"/>
                  <a:gd name="connsiteY7" fmla="*/ 1084 h 277309"/>
                  <a:gd name="connsiteX8" fmla="*/ 1064419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300 w 1428750"/>
                  <a:gd name="connsiteY4" fmla="*/ 267784 h 277309"/>
                  <a:gd name="connsiteX5" fmla="*/ 638175 w 1428750"/>
                  <a:gd name="connsiteY5" fmla="*/ 1084 h 277309"/>
                  <a:gd name="connsiteX6" fmla="*/ 788194 w 1428750"/>
                  <a:gd name="connsiteY6" fmla="*/ 267784 h 277309"/>
                  <a:gd name="connsiteX7" fmla="*/ 921544 w 1428750"/>
                  <a:gd name="connsiteY7" fmla="*/ 1084 h 277309"/>
                  <a:gd name="connsiteX8" fmla="*/ 1064419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300 w 1428750"/>
                  <a:gd name="connsiteY4" fmla="*/ 267784 h 277309"/>
                  <a:gd name="connsiteX5" fmla="*/ 638175 w 1428750"/>
                  <a:gd name="connsiteY5" fmla="*/ 1084 h 277309"/>
                  <a:gd name="connsiteX6" fmla="*/ 785813 w 1428750"/>
                  <a:gd name="connsiteY6" fmla="*/ 265403 h 277309"/>
                  <a:gd name="connsiteX7" fmla="*/ 921544 w 1428750"/>
                  <a:gd name="connsiteY7" fmla="*/ 1084 h 277309"/>
                  <a:gd name="connsiteX8" fmla="*/ 1064419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300 w 1428750"/>
                  <a:gd name="connsiteY4" fmla="*/ 267784 h 277309"/>
                  <a:gd name="connsiteX5" fmla="*/ 638175 w 1428750"/>
                  <a:gd name="connsiteY5" fmla="*/ 1084 h 277309"/>
                  <a:gd name="connsiteX6" fmla="*/ 785813 w 1428750"/>
                  <a:gd name="connsiteY6" fmla="*/ 265403 h 277309"/>
                  <a:gd name="connsiteX7" fmla="*/ 921544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500062 w 1428750"/>
                  <a:gd name="connsiteY4" fmla="*/ 267784 h 277309"/>
                  <a:gd name="connsiteX5" fmla="*/ 638175 w 1428750"/>
                  <a:gd name="connsiteY5" fmla="*/ 1084 h 277309"/>
                  <a:gd name="connsiteX6" fmla="*/ 785813 w 1428750"/>
                  <a:gd name="connsiteY6" fmla="*/ 265403 h 277309"/>
                  <a:gd name="connsiteX7" fmla="*/ 921544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5299 w 1428750"/>
                  <a:gd name="connsiteY4" fmla="*/ 270165 h 277309"/>
                  <a:gd name="connsiteX5" fmla="*/ 638175 w 1428750"/>
                  <a:gd name="connsiteY5" fmla="*/ 1084 h 277309"/>
                  <a:gd name="connsiteX6" fmla="*/ 785813 w 1428750"/>
                  <a:gd name="connsiteY6" fmla="*/ 265403 h 277309"/>
                  <a:gd name="connsiteX7" fmla="*/ 921544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7681 w 1428750"/>
                  <a:gd name="connsiteY4" fmla="*/ 270165 h 277309"/>
                  <a:gd name="connsiteX5" fmla="*/ 638175 w 1428750"/>
                  <a:gd name="connsiteY5" fmla="*/ 1084 h 277309"/>
                  <a:gd name="connsiteX6" fmla="*/ 785813 w 1428750"/>
                  <a:gd name="connsiteY6" fmla="*/ 265403 h 277309"/>
                  <a:gd name="connsiteX7" fmla="*/ 921544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1544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1544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1544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4806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3926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9568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3926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7187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3926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7187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6307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196 h 277309"/>
                  <a:gd name="connsiteX1" fmla="*/ 66675 w 1428750"/>
                  <a:gd name="connsiteY1" fmla="*/ 3465 h 277309"/>
                  <a:gd name="connsiteX2" fmla="*/ 209550 w 1428750"/>
                  <a:gd name="connsiteY2" fmla="*/ 265402 h 277309"/>
                  <a:gd name="connsiteX3" fmla="*/ 357187 w 1428750"/>
                  <a:gd name="connsiteY3" fmla="*/ 1084 h 277309"/>
                  <a:gd name="connsiteX4" fmla="*/ 497681 w 1428750"/>
                  <a:gd name="connsiteY4" fmla="*/ 270165 h 277309"/>
                  <a:gd name="connsiteX5" fmla="*/ 642937 w 1428750"/>
                  <a:gd name="connsiteY5" fmla="*/ 1084 h 277309"/>
                  <a:gd name="connsiteX6" fmla="*/ 785813 w 1428750"/>
                  <a:gd name="connsiteY6" fmla="*/ 265403 h 277309"/>
                  <a:gd name="connsiteX7" fmla="*/ 926307 w 1428750"/>
                  <a:gd name="connsiteY7" fmla="*/ 1084 h 277309"/>
                  <a:gd name="connsiteX8" fmla="*/ 1066800 w 1428750"/>
                  <a:gd name="connsiteY8" fmla="*/ 277309 h 277309"/>
                  <a:gd name="connsiteX9" fmla="*/ 1207294 w 1428750"/>
                  <a:gd name="connsiteY9" fmla="*/ 1084 h 277309"/>
                  <a:gd name="connsiteX10" fmla="*/ 1350169 w 1428750"/>
                  <a:gd name="connsiteY10" fmla="*/ 267784 h 277309"/>
                  <a:gd name="connsiteX11" fmla="*/ 1428750 w 1428750"/>
                  <a:gd name="connsiteY11" fmla="*/ 129671 h 277309"/>
                  <a:gd name="connsiteX0" fmla="*/ 0 w 1428750"/>
                  <a:gd name="connsiteY0" fmla="*/ 139093 h 277206"/>
                  <a:gd name="connsiteX1" fmla="*/ 66675 w 1428750"/>
                  <a:gd name="connsiteY1" fmla="*/ 3362 h 277206"/>
                  <a:gd name="connsiteX2" fmla="*/ 211931 w 1428750"/>
                  <a:gd name="connsiteY2" fmla="*/ 262917 h 277206"/>
                  <a:gd name="connsiteX3" fmla="*/ 357187 w 1428750"/>
                  <a:gd name="connsiteY3" fmla="*/ 981 h 277206"/>
                  <a:gd name="connsiteX4" fmla="*/ 497681 w 1428750"/>
                  <a:gd name="connsiteY4" fmla="*/ 270062 h 277206"/>
                  <a:gd name="connsiteX5" fmla="*/ 642937 w 1428750"/>
                  <a:gd name="connsiteY5" fmla="*/ 981 h 277206"/>
                  <a:gd name="connsiteX6" fmla="*/ 785813 w 1428750"/>
                  <a:gd name="connsiteY6" fmla="*/ 265300 h 277206"/>
                  <a:gd name="connsiteX7" fmla="*/ 926307 w 1428750"/>
                  <a:gd name="connsiteY7" fmla="*/ 981 h 277206"/>
                  <a:gd name="connsiteX8" fmla="*/ 1066800 w 1428750"/>
                  <a:gd name="connsiteY8" fmla="*/ 277206 h 277206"/>
                  <a:gd name="connsiteX9" fmla="*/ 1207294 w 1428750"/>
                  <a:gd name="connsiteY9" fmla="*/ 981 h 277206"/>
                  <a:gd name="connsiteX10" fmla="*/ 1350169 w 1428750"/>
                  <a:gd name="connsiteY10" fmla="*/ 267681 h 277206"/>
                  <a:gd name="connsiteX11" fmla="*/ 1428750 w 1428750"/>
                  <a:gd name="connsiteY11" fmla="*/ 129568 h 277206"/>
                  <a:gd name="connsiteX0" fmla="*/ 0 w 1428750"/>
                  <a:gd name="connsiteY0" fmla="*/ 139302 h 277415"/>
                  <a:gd name="connsiteX1" fmla="*/ 66675 w 1428750"/>
                  <a:gd name="connsiteY1" fmla="*/ 3571 h 277415"/>
                  <a:gd name="connsiteX2" fmla="*/ 211931 w 1428750"/>
                  <a:gd name="connsiteY2" fmla="*/ 267889 h 277415"/>
                  <a:gd name="connsiteX3" fmla="*/ 357187 w 1428750"/>
                  <a:gd name="connsiteY3" fmla="*/ 1190 h 277415"/>
                  <a:gd name="connsiteX4" fmla="*/ 497681 w 1428750"/>
                  <a:gd name="connsiteY4" fmla="*/ 270271 h 277415"/>
                  <a:gd name="connsiteX5" fmla="*/ 642937 w 1428750"/>
                  <a:gd name="connsiteY5" fmla="*/ 1190 h 277415"/>
                  <a:gd name="connsiteX6" fmla="*/ 785813 w 1428750"/>
                  <a:gd name="connsiteY6" fmla="*/ 265509 h 277415"/>
                  <a:gd name="connsiteX7" fmla="*/ 926307 w 1428750"/>
                  <a:gd name="connsiteY7" fmla="*/ 1190 h 277415"/>
                  <a:gd name="connsiteX8" fmla="*/ 1066800 w 1428750"/>
                  <a:gd name="connsiteY8" fmla="*/ 277415 h 277415"/>
                  <a:gd name="connsiteX9" fmla="*/ 1207294 w 1428750"/>
                  <a:gd name="connsiteY9" fmla="*/ 1190 h 277415"/>
                  <a:gd name="connsiteX10" fmla="*/ 1350169 w 1428750"/>
                  <a:gd name="connsiteY10" fmla="*/ 267890 h 277415"/>
                  <a:gd name="connsiteX11" fmla="*/ 1428750 w 1428750"/>
                  <a:gd name="connsiteY11" fmla="*/ 129777 h 277415"/>
                  <a:gd name="connsiteX0" fmla="*/ 0 w 1428750"/>
                  <a:gd name="connsiteY0" fmla="*/ 140869 h 302794"/>
                  <a:gd name="connsiteX1" fmla="*/ 66675 w 1428750"/>
                  <a:gd name="connsiteY1" fmla="*/ 5138 h 302794"/>
                  <a:gd name="connsiteX2" fmla="*/ 209550 w 1428750"/>
                  <a:gd name="connsiteY2" fmla="*/ 302794 h 302794"/>
                  <a:gd name="connsiteX3" fmla="*/ 357187 w 1428750"/>
                  <a:gd name="connsiteY3" fmla="*/ 2757 h 302794"/>
                  <a:gd name="connsiteX4" fmla="*/ 497681 w 1428750"/>
                  <a:gd name="connsiteY4" fmla="*/ 271838 h 302794"/>
                  <a:gd name="connsiteX5" fmla="*/ 642937 w 1428750"/>
                  <a:gd name="connsiteY5" fmla="*/ 2757 h 302794"/>
                  <a:gd name="connsiteX6" fmla="*/ 785813 w 1428750"/>
                  <a:gd name="connsiteY6" fmla="*/ 267076 h 302794"/>
                  <a:gd name="connsiteX7" fmla="*/ 926307 w 1428750"/>
                  <a:gd name="connsiteY7" fmla="*/ 2757 h 302794"/>
                  <a:gd name="connsiteX8" fmla="*/ 1066800 w 1428750"/>
                  <a:gd name="connsiteY8" fmla="*/ 278982 h 302794"/>
                  <a:gd name="connsiteX9" fmla="*/ 1207294 w 1428750"/>
                  <a:gd name="connsiteY9" fmla="*/ 2757 h 302794"/>
                  <a:gd name="connsiteX10" fmla="*/ 1350169 w 1428750"/>
                  <a:gd name="connsiteY10" fmla="*/ 269457 h 302794"/>
                  <a:gd name="connsiteX11" fmla="*/ 1428750 w 1428750"/>
                  <a:gd name="connsiteY11" fmla="*/ 131344 h 302794"/>
                  <a:gd name="connsiteX0" fmla="*/ 0 w 1428750"/>
                  <a:gd name="connsiteY0" fmla="*/ 139410 h 277523"/>
                  <a:gd name="connsiteX1" fmla="*/ 66675 w 1428750"/>
                  <a:gd name="connsiteY1" fmla="*/ 3679 h 277523"/>
                  <a:gd name="connsiteX2" fmla="*/ 216693 w 1428750"/>
                  <a:gd name="connsiteY2" fmla="*/ 270379 h 277523"/>
                  <a:gd name="connsiteX3" fmla="*/ 357187 w 1428750"/>
                  <a:gd name="connsiteY3" fmla="*/ 1298 h 277523"/>
                  <a:gd name="connsiteX4" fmla="*/ 497681 w 1428750"/>
                  <a:gd name="connsiteY4" fmla="*/ 270379 h 277523"/>
                  <a:gd name="connsiteX5" fmla="*/ 642937 w 1428750"/>
                  <a:gd name="connsiteY5" fmla="*/ 1298 h 277523"/>
                  <a:gd name="connsiteX6" fmla="*/ 785813 w 1428750"/>
                  <a:gd name="connsiteY6" fmla="*/ 265617 h 277523"/>
                  <a:gd name="connsiteX7" fmla="*/ 926307 w 1428750"/>
                  <a:gd name="connsiteY7" fmla="*/ 1298 h 277523"/>
                  <a:gd name="connsiteX8" fmla="*/ 1066800 w 1428750"/>
                  <a:gd name="connsiteY8" fmla="*/ 277523 h 277523"/>
                  <a:gd name="connsiteX9" fmla="*/ 1207294 w 1428750"/>
                  <a:gd name="connsiteY9" fmla="*/ 1298 h 277523"/>
                  <a:gd name="connsiteX10" fmla="*/ 1350169 w 1428750"/>
                  <a:gd name="connsiteY10" fmla="*/ 267998 h 277523"/>
                  <a:gd name="connsiteX11" fmla="*/ 1428750 w 1428750"/>
                  <a:gd name="connsiteY11" fmla="*/ 129885 h 277523"/>
                  <a:gd name="connsiteX0" fmla="*/ 0 w 1428750"/>
                  <a:gd name="connsiteY0" fmla="*/ 139410 h 277523"/>
                  <a:gd name="connsiteX1" fmla="*/ 71438 w 1428750"/>
                  <a:gd name="connsiteY1" fmla="*/ 3679 h 277523"/>
                  <a:gd name="connsiteX2" fmla="*/ 216693 w 1428750"/>
                  <a:gd name="connsiteY2" fmla="*/ 270379 h 277523"/>
                  <a:gd name="connsiteX3" fmla="*/ 357187 w 1428750"/>
                  <a:gd name="connsiteY3" fmla="*/ 1298 h 277523"/>
                  <a:gd name="connsiteX4" fmla="*/ 497681 w 1428750"/>
                  <a:gd name="connsiteY4" fmla="*/ 270379 h 277523"/>
                  <a:gd name="connsiteX5" fmla="*/ 642937 w 1428750"/>
                  <a:gd name="connsiteY5" fmla="*/ 1298 h 277523"/>
                  <a:gd name="connsiteX6" fmla="*/ 785813 w 1428750"/>
                  <a:gd name="connsiteY6" fmla="*/ 265617 h 277523"/>
                  <a:gd name="connsiteX7" fmla="*/ 926307 w 1428750"/>
                  <a:gd name="connsiteY7" fmla="*/ 1298 h 277523"/>
                  <a:gd name="connsiteX8" fmla="*/ 1066800 w 1428750"/>
                  <a:gd name="connsiteY8" fmla="*/ 277523 h 277523"/>
                  <a:gd name="connsiteX9" fmla="*/ 1207294 w 1428750"/>
                  <a:gd name="connsiteY9" fmla="*/ 1298 h 277523"/>
                  <a:gd name="connsiteX10" fmla="*/ 1350169 w 1428750"/>
                  <a:gd name="connsiteY10" fmla="*/ 267998 h 277523"/>
                  <a:gd name="connsiteX11" fmla="*/ 1428750 w 1428750"/>
                  <a:gd name="connsiteY11" fmla="*/ 129885 h 277523"/>
                  <a:gd name="connsiteX0" fmla="*/ 0 w 1428750"/>
                  <a:gd name="connsiteY0" fmla="*/ 139410 h 277523"/>
                  <a:gd name="connsiteX1" fmla="*/ 78582 w 1428750"/>
                  <a:gd name="connsiteY1" fmla="*/ 3679 h 277523"/>
                  <a:gd name="connsiteX2" fmla="*/ 216693 w 1428750"/>
                  <a:gd name="connsiteY2" fmla="*/ 270379 h 277523"/>
                  <a:gd name="connsiteX3" fmla="*/ 357187 w 1428750"/>
                  <a:gd name="connsiteY3" fmla="*/ 1298 h 277523"/>
                  <a:gd name="connsiteX4" fmla="*/ 497681 w 1428750"/>
                  <a:gd name="connsiteY4" fmla="*/ 270379 h 277523"/>
                  <a:gd name="connsiteX5" fmla="*/ 642937 w 1428750"/>
                  <a:gd name="connsiteY5" fmla="*/ 1298 h 277523"/>
                  <a:gd name="connsiteX6" fmla="*/ 785813 w 1428750"/>
                  <a:gd name="connsiteY6" fmla="*/ 265617 h 277523"/>
                  <a:gd name="connsiteX7" fmla="*/ 926307 w 1428750"/>
                  <a:gd name="connsiteY7" fmla="*/ 1298 h 277523"/>
                  <a:gd name="connsiteX8" fmla="*/ 1066800 w 1428750"/>
                  <a:gd name="connsiteY8" fmla="*/ 277523 h 277523"/>
                  <a:gd name="connsiteX9" fmla="*/ 1207294 w 1428750"/>
                  <a:gd name="connsiteY9" fmla="*/ 1298 h 277523"/>
                  <a:gd name="connsiteX10" fmla="*/ 1350169 w 1428750"/>
                  <a:gd name="connsiteY10" fmla="*/ 267998 h 277523"/>
                  <a:gd name="connsiteX11" fmla="*/ 1428750 w 1428750"/>
                  <a:gd name="connsiteY11" fmla="*/ 129885 h 277523"/>
                  <a:gd name="connsiteX0" fmla="*/ 0 w 1428750"/>
                  <a:gd name="connsiteY0" fmla="*/ 138124 h 276237"/>
                  <a:gd name="connsiteX1" fmla="*/ 71438 w 1428750"/>
                  <a:gd name="connsiteY1" fmla="*/ 4774 h 276237"/>
                  <a:gd name="connsiteX2" fmla="*/ 216693 w 1428750"/>
                  <a:gd name="connsiteY2" fmla="*/ 269093 h 276237"/>
                  <a:gd name="connsiteX3" fmla="*/ 357187 w 1428750"/>
                  <a:gd name="connsiteY3" fmla="*/ 12 h 276237"/>
                  <a:gd name="connsiteX4" fmla="*/ 497681 w 1428750"/>
                  <a:gd name="connsiteY4" fmla="*/ 269093 h 276237"/>
                  <a:gd name="connsiteX5" fmla="*/ 642937 w 1428750"/>
                  <a:gd name="connsiteY5" fmla="*/ 12 h 276237"/>
                  <a:gd name="connsiteX6" fmla="*/ 785813 w 1428750"/>
                  <a:gd name="connsiteY6" fmla="*/ 264331 h 276237"/>
                  <a:gd name="connsiteX7" fmla="*/ 926307 w 1428750"/>
                  <a:gd name="connsiteY7" fmla="*/ 12 h 276237"/>
                  <a:gd name="connsiteX8" fmla="*/ 1066800 w 1428750"/>
                  <a:gd name="connsiteY8" fmla="*/ 276237 h 276237"/>
                  <a:gd name="connsiteX9" fmla="*/ 1207294 w 1428750"/>
                  <a:gd name="connsiteY9" fmla="*/ 12 h 276237"/>
                  <a:gd name="connsiteX10" fmla="*/ 1350169 w 1428750"/>
                  <a:gd name="connsiteY10" fmla="*/ 266712 h 276237"/>
                  <a:gd name="connsiteX11" fmla="*/ 1428750 w 1428750"/>
                  <a:gd name="connsiteY11" fmla="*/ 128599 h 2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8750" h="276237">
                    <a:moveTo>
                      <a:pt x="0" y="138124"/>
                    </a:moveTo>
                    <a:cubicBezTo>
                      <a:pt x="15875" y="59741"/>
                      <a:pt x="35323" y="-17054"/>
                      <a:pt x="71438" y="4774"/>
                    </a:cubicBezTo>
                    <a:cubicBezTo>
                      <a:pt x="107553" y="26602"/>
                      <a:pt x="169068" y="269887"/>
                      <a:pt x="216693" y="269093"/>
                    </a:cubicBezTo>
                    <a:cubicBezTo>
                      <a:pt x="264318" y="268299"/>
                      <a:pt x="310356" y="12"/>
                      <a:pt x="357187" y="12"/>
                    </a:cubicBezTo>
                    <a:cubicBezTo>
                      <a:pt x="404018" y="12"/>
                      <a:pt x="450056" y="269093"/>
                      <a:pt x="497681" y="269093"/>
                    </a:cubicBezTo>
                    <a:cubicBezTo>
                      <a:pt x="545306" y="269093"/>
                      <a:pt x="594915" y="806"/>
                      <a:pt x="642937" y="12"/>
                    </a:cubicBezTo>
                    <a:cubicBezTo>
                      <a:pt x="690959" y="-782"/>
                      <a:pt x="738585" y="264331"/>
                      <a:pt x="785813" y="264331"/>
                    </a:cubicBezTo>
                    <a:cubicBezTo>
                      <a:pt x="833041" y="264331"/>
                      <a:pt x="879476" y="-1972"/>
                      <a:pt x="926307" y="12"/>
                    </a:cubicBezTo>
                    <a:cubicBezTo>
                      <a:pt x="973138" y="1996"/>
                      <a:pt x="1019969" y="276237"/>
                      <a:pt x="1066800" y="276237"/>
                    </a:cubicBezTo>
                    <a:cubicBezTo>
                      <a:pt x="1113631" y="276237"/>
                      <a:pt x="1160066" y="1599"/>
                      <a:pt x="1207294" y="12"/>
                    </a:cubicBezTo>
                    <a:cubicBezTo>
                      <a:pt x="1254522" y="-1575"/>
                      <a:pt x="1313260" y="245281"/>
                      <a:pt x="1350169" y="266712"/>
                    </a:cubicBezTo>
                    <a:cubicBezTo>
                      <a:pt x="1387078" y="288143"/>
                      <a:pt x="1407914" y="208371"/>
                      <a:pt x="1428750" y="128599"/>
                    </a:cubicBezTo>
                  </a:path>
                </a:pathLst>
              </a:cu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800">
                  <a:solidFill>
                    <a:srgbClr val="FFFFFF"/>
                  </a:solidFill>
                </a:endParaRPr>
              </a:p>
            </p:txBody>
          </p:sp>
          <p:sp>
            <p:nvSpPr>
              <p:cNvPr id="126" name="テキスト ボックス 125"/>
              <p:cNvSpPr txBox="1"/>
              <p:nvPr/>
            </p:nvSpPr>
            <p:spPr>
              <a:xfrm>
                <a:off x="6519136" y="3204049"/>
                <a:ext cx="697627" cy="338554"/>
              </a:xfrm>
              <a:prstGeom prst="rect">
                <a:avLst/>
              </a:prstGeom>
              <a:noFill/>
            </p:spPr>
            <p:txBody>
              <a:bodyPr wrap="none" rtlCol="0">
                <a:spAutoFit/>
              </a:bodyPr>
              <a:lstStyle/>
              <a:p>
                <a:pPr algn="ctr"/>
                <a:r>
                  <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平行平板</a:t>
                </a:r>
                <a:endPar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電波伝搬路</a:t>
                </a:r>
                <a:endPar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2" name="図 131"/>
              <p:cNvPicPr>
                <a:picLocks noChangeAspect="1"/>
              </p:cNvPicPr>
              <p:nvPr/>
            </p:nvPicPr>
            <p:blipFill rotWithShape="1">
              <a:blip r:embed="rId7">
                <a:duotone>
                  <a:prstClr val="black"/>
                  <a:srgbClr val="00B0F0">
                    <a:tint val="45000"/>
                    <a:satMod val="400000"/>
                  </a:srgbClr>
                </a:duotone>
              </a:blip>
              <a:srcRect l="-5113" t="53212" r="-1" b="817"/>
              <a:stretch/>
            </p:blipFill>
            <p:spPr>
              <a:xfrm>
                <a:off x="5560792" y="2770786"/>
                <a:ext cx="108096" cy="431041"/>
              </a:xfrm>
              <a:prstGeom prst="rect">
                <a:avLst/>
              </a:prstGeom>
              <a:ln>
                <a:noFill/>
              </a:ln>
            </p:spPr>
          </p:pic>
          <p:pic>
            <p:nvPicPr>
              <p:cNvPr id="133" name="図 132"/>
              <p:cNvPicPr>
                <a:picLocks noChangeAspect="1"/>
              </p:cNvPicPr>
              <p:nvPr/>
            </p:nvPicPr>
            <p:blipFill rotWithShape="1">
              <a:blip r:embed="rId7">
                <a:duotone>
                  <a:prstClr val="black"/>
                  <a:srgbClr val="00B0F0">
                    <a:tint val="45000"/>
                    <a:satMod val="400000"/>
                  </a:srgbClr>
                </a:duotone>
              </a:blip>
              <a:srcRect l="-5113" t="53212" r="-1" b="817"/>
              <a:stretch/>
            </p:blipFill>
            <p:spPr>
              <a:xfrm>
                <a:off x="5735841" y="2770786"/>
                <a:ext cx="108096" cy="431041"/>
              </a:xfrm>
              <a:prstGeom prst="rect">
                <a:avLst/>
              </a:prstGeom>
              <a:ln>
                <a:noFill/>
              </a:ln>
            </p:spPr>
          </p:pic>
          <p:pic>
            <p:nvPicPr>
              <p:cNvPr id="134" name="図 133"/>
              <p:cNvPicPr>
                <a:picLocks noChangeAspect="1"/>
              </p:cNvPicPr>
              <p:nvPr/>
            </p:nvPicPr>
            <p:blipFill rotWithShape="1">
              <a:blip r:embed="rId7">
                <a:duotone>
                  <a:prstClr val="black"/>
                  <a:srgbClr val="00B0F0">
                    <a:tint val="45000"/>
                    <a:satMod val="400000"/>
                  </a:srgbClr>
                </a:duotone>
              </a:blip>
              <a:srcRect l="-5113" t="53212" r="-1" b="817"/>
              <a:stretch/>
            </p:blipFill>
            <p:spPr>
              <a:xfrm>
                <a:off x="5907836" y="2770786"/>
                <a:ext cx="108096" cy="431041"/>
              </a:xfrm>
              <a:prstGeom prst="rect">
                <a:avLst/>
              </a:prstGeom>
              <a:ln>
                <a:noFill/>
              </a:ln>
            </p:spPr>
          </p:pic>
          <p:pic>
            <p:nvPicPr>
              <p:cNvPr id="135" name="図 134"/>
              <p:cNvPicPr>
                <a:picLocks noChangeAspect="1"/>
              </p:cNvPicPr>
              <p:nvPr/>
            </p:nvPicPr>
            <p:blipFill rotWithShape="1">
              <a:blip r:embed="rId7">
                <a:duotone>
                  <a:prstClr val="black"/>
                  <a:srgbClr val="00B0F0">
                    <a:tint val="45000"/>
                    <a:satMod val="400000"/>
                  </a:srgbClr>
                </a:duotone>
              </a:blip>
              <a:srcRect l="-5113" t="53212" r="-1" b="817"/>
              <a:stretch/>
            </p:blipFill>
            <p:spPr>
              <a:xfrm>
                <a:off x="6076779" y="2770786"/>
                <a:ext cx="108096" cy="431041"/>
              </a:xfrm>
              <a:prstGeom prst="rect">
                <a:avLst/>
              </a:prstGeom>
              <a:ln>
                <a:noFill/>
              </a:ln>
            </p:spPr>
          </p:pic>
          <p:pic>
            <p:nvPicPr>
              <p:cNvPr id="136" name="図 135"/>
              <p:cNvPicPr>
                <a:picLocks noChangeAspect="1"/>
              </p:cNvPicPr>
              <p:nvPr/>
            </p:nvPicPr>
            <p:blipFill rotWithShape="1">
              <a:blip r:embed="rId7">
                <a:duotone>
                  <a:prstClr val="black"/>
                  <a:srgbClr val="00B0F0">
                    <a:tint val="45000"/>
                    <a:satMod val="400000"/>
                  </a:srgbClr>
                </a:duotone>
              </a:blip>
              <a:srcRect l="-5113" t="53212" r="-1" b="817"/>
              <a:stretch/>
            </p:blipFill>
            <p:spPr>
              <a:xfrm>
                <a:off x="6245722" y="2770786"/>
                <a:ext cx="108096" cy="431041"/>
              </a:xfrm>
              <a:prstGeom prst="rect">
                <a:avLst/>
              </a:prstGeom>
              <a:ln>
                <a:noFill/>
              </a:ln>
            </p:spPr>
          </p:pic>
          <p:pic>
            <p:nvPicPr>
              <p:cNvPr id="137" name="図 136"/>
              <p:cNvPicPr>
                <a:picLocks noChangeAspect="1"/>
              </p:cNvPicPr>
              <p:nvPr/>
            </p:nvPicPr>
            <p:blipFill rotWithShape="1">
              <a:blip r:embed="rId7">
                <a:duotone>
                  <a:prstClr val="black"/>
                  <a:srgbClr val="00B0F0">
                    <a:tint val="45000"/>
                    <a:satMod val="400000"/>
                  </a:srgbClr>
                </a:duotone>
              </a:blip>
              <a:srcRect l="-5113" t="53212" r="-1" b="817"/>
              <a:stretch/>
            </p:blipFill>
            <p:spPr>
              <a:xfrm>
                <a:off x="6411611" y="2770786"/>
                <a:ext cx="108096" cy="431041"/>
              </a:xfrm>
              <a:prstGeom prst="rect">
                <a:avLst/>
              </a:prstGeom>
              <a:ln>
                <a:noFill/>
              </a:ln>
            </p:spPr>
          </p:pic>
          <p:pic>
            <p:nvPicPr>
              <p:cNvPr id="138" name="図 137"/>
              <p:cNvPicPr>
                <a:picLocks noChangeAspect="1"/>
              </p:cNvPicPr>
              <p:nvPr/>
            </p:nvPicPr>
            <p:blipFill rotWithShape="1">
              <a:blip r:embed="rId7">
                <a:duotone>
                  <a:prstClr val="black"/>
                  <a:srgbClr val="00B0F0">
                    <a:tint val="45000"/>
                    <a:satMod val="400000"/>
                  </a:srgbClr>
                </a:duotone>
              </a:blip>
              <a:srcRect l="-5113" t="53212" r="-1" b="817"/>
              <a:stretch/>
            </p:blipFill>
            <p:spPr>
              <a:xfrm>
                <a:off x="6572140" y="2770786"/>
                <a:ext cx="108096" cy="431041"/>
              </a:xfrm>
              <a:prstGeom prst="rect">
                <a:avLst/>
              </a:prstGeom>
              <a:ln>
                <a:noFill/>
              </a:ln>
            </p:spPr>
          </p:pic>
          <p:cxnSp>
            <p:nvCxnSpPr>
              <p:cNvPr id="95" name="直線コネクタ 94"/>
              <p:cNvCxnSpPr>
                <a:stCxn id="138" idx="3"/>
              </p:cNvCxnSpPr>
              <p:nvPr/>
            </p:nvCxnSpPr>
            <p:spPr>
              <a:xfrm flipH="1">
                <a:off x="6476407" y="2986307"/>
                <a:ext cx="203829" cy="219086"/>
              </a:xfrm>
              <a:prstGeom prst="line">
                <a:avLst/>
              </a:prstGeom>
            </p:spPr>
            <p:style>
              <a:lnRef idx="1">
                <a:schemeClr val="dk1"/>
              </a:lnRef>
              <a:fillRef idx="0">
                <a:schemeClr val="dk1"/>
              </a:fillRef>
              <a:effectRef idx="0">
                <a:schemeClr val="dk1"/>
              </a:effectRef>
              <a:fontRef idx="minor">
                <a:schemeClr val="tx1"/>
              </a:fontRef>
            </p:style>
          </p:cxnSp>
        </p:grpSp>
        <p:sp>
          <p:nvSpPr>
            <p:cNvPr id="140" name="テキスト ボックス 139"/>
            <p:cNvSpPr txBox="1"/>
            <p:nvPr/>
          </p:nvSpPr>
          <p:spPr>
            <a:xfrm>
              <a:off x="5602007" y="3857386"/>
              <a:ext cx="846198" cy="215444"/>
            </a:xfrm>
            <a:prstGeom prst="rect">
              <a:avLst/>
            </a:prstGeom>
            <a:noFill/>
          </p:spPr>
          <p:txBody>
            <a:bodyPr wrap="square" rtlCol="0">
              <a:spAutoFit/>
            </a:bodyPr>
            <a:lstStyle/>
            <a:p>
              <a:r>
                <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放射電波</a:t>
              </a:r>
            </a:p>
          </p:txBody>
        </p:sp>
      </p:grpSp>
      <p:sp>
        <p:nvSpPr>
          <p:cNvPr id="141" name="テキスト ボックス 140"/>
          <p:cNvSpPr txBox="1"/>
          <p:nvPr/>
        </p:nvSpPr>
        <p:spPr>
          <a:xfrm>
            <a:off x="971161" y="6267580"/>
            <a:ext cx="2903480" cy="461665"/>
          </a:xfrm>
          <a:prstGeom prst="rect">
            <a:avLst/>
          </a:prstGeom>
          <a:no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進行波の位相を合わせるための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導波管トーナメント給電回路</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2" name="図 141"/>
          <p:cNvPicPr>
            <a:picLocks noChangeAspect="1"/>
          </p:cNvPicPr>
          <p:nvPr/>
        </p:nvPicPr>
        <p:blipFill>
          <a:blip r:embed="rId8"/>
          <a:stretch>
            <a:fillRect/>
          </a:stretch>
        </p:blipFill>
        <p:spPr>
          <a:xfrm>
            <a:off x="453857" y="5572684"/>
            <a:ext cx="3880457" cy="612018"/>
          </a:xfrm>
          <a:prstGeom prst="rect">
            <a:avLst/>
          </a:prstGeom>
        </p:spPr>
      </p:pic>
      <p:sp>
        <p:nvSpPr>
          <p:cNvPr id="143" name="正方形/長方形 142"/>
          <p:cNvSpPr/>
          <p:nvPr/>
        </p:nvSpPr>
        <p:spPr>
          <a:xfrm>
            <a:off x="123250" y="140924"/>
            <a:ext cx="6024648" cy="369332"/>
          </a:xfrm>
          <a:prstGeom prst="rect">
            <a:avLst/>
          </a:prstGeom>
        </p:spPr>
        <p:txBody>
          <a:bodyPr wrap="square">
            <a:spAutoFit/>
          </a:bodyPr>
          <a:lstStyle/>
          <a:p>
            <a:r>
              <a:rPr lang="ja-JP" altLang="en-US" dirty="0"/>
              <a:t>２</a:t>
            </a:r>
            <a:r>
              <a:rPr lang="en-US" altLang="ja-JP" dirty="0"/>
              <a:t>.</a:t>
            </a:r>
            <a:r>
              <a:rPr lang="ja-JP" altLang="en-US" dirty="0"/>
              <a:t>開発した技術の概要　　　 </a:t>
            </a:r>
            <a:r>
              <a:rPr lang="en-US" altLang="ja-JP" dirty="0"/>
              <a:t>(1) SAR</a:t>
            </a:r>
            <a:r>
              <a:rPr lang="ja-JP" altLang="en-US" dirty="0"/>
              <a:t>アンテナ</a:t>
            </a:r>
            <a:endParaRPr lang="en-US" altLang="ja-JP" dirty="0"/>
          </a:p>
        </p:txBody>
      </p:sp>
      <p:sp>
        <p:nvSpPr>
          <p:cNvPr id="144" name="テキスト ボックス 143"/>
          <p:cNvSpPr txBox="1"/>
          <p:nvPr/>
        </p:nvSpPr>
        <p:spPr>
          <a:xfrm>
            <a:off x="4714805" y="140924"/>
            <a:ext cx="1333250" cy="369332"/>
          </a:xfrm>
          <a:prstGeom prst="rect">
            <a:avLst/>
          </a:prstGeom>
          <a:noFill/>
        </p:spPr>
        <p:txBody>
          <a:bodyPr wrap="none" rtlCol="0">
            <a:spAutoFit/>
          </a:bodyPr>
          <a:lstStyle/>
          <a:p>
            <a:r>
              <a:rPr lang="en-US" altLang="ja-JP" dirty="0"/>
              <a:t>JAXA</a:t>
            </a:r>
            <a:r>
              <a:rPr lang="ja-JP" altLang="en-US" dirty="0"/>
              <a:t>宇宙研</a:t>
            </a:r>
            <a:endParaRPr kumimoji="1" lang="ja-JP" altLang="en-US" dirty="0"/>
          </a:p>
        </p:txBody>
      </p:sp>
      <p:sp>
        <p:nvSpPr>
          <p:cNvPr id="3" name="スライド番号プレースホルダー 2"/>
          <p:cNvSpPr>
            <a:spLocks noGrp="1"/>
          </p:cNvSpPr>
          <p:nvPr>
            <p:ph type="sldNum" sz="quarter" idx="12"/>
          </p:nvPr>
        </p:nvSpPr>
        <p:spPr/>
        <p:txBody>
          <a:bodyPr/>
          <a:lstStyle/>
          <a:p>
            <a:fld id="{46DE09F6-F9DD-4E77-8CDD-162DE826FAAE}" type="slidenum">
              <a:rPr kumimoji="1" lang="ja-JP" altLang="en-US" smtClean="0"/>
              <a:t>5</a:t>
            </a:fld>
            <a:endParaRPr kumimoji="1" lang="ja-JP" altLang="en-US"/>
          </a:p>
        </p:txBody>
      </p:sp>
    </p:spTree>
    <p:extLst>
      <p:ext uri="{BB962C8B-B14F-4D97-AF65-F5344CB8AC3E}">
        <p14:creationId xmlns:p14="http://schemas.microsoft.com/office/powerpoint/2010/main" val="161862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2"/>
          <p:cNvSpPr/>
          <p:nvPr/>
        </p:nvSpPr>
        <p:spPr>
          <a:xfrm>
            <a:off x="1085783" y="2154484"/>
            <a:ext cx="5159182" cy="3870730"/>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a:p>
            <a:pPr>
              <a:lnSpc>
                <a:spcPct val="100000"/>
              </a:lnSpc>
            </a:pPr>
            <a:endParaRPr lang="en-US" sz="1600" spc="-1">
              <a:latin typeface="Arial"/>
            </a:endParaRPr>
          </a:p>
        </p:txBody>
      </p:sp>
      <p:sp>
        <p:nvSpPr>
          <p:cNvPr id="128" name="CustomShape 3"/>
          <p:cNvSpPr/>
          <p:nvPr/>
        </p:nvSpPr>
        <p:spPr>
          <a:xfrm>
            <a:off x="3308616" y="4520269"/>
            <a:ext cx="793193" cy="661336"/>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300" b="1" spc="-1" dirty="0" err="1">
                <a:solidFill>
                  <a:srgbClr val="000000"/>
                </a:solidFill>
                <a:latin typeface="Arial"/>
                <a:ea typeface="ＭＳ Ｐゴシック"/>
              </a:rPr>
              <a:t>データ</a:t>
            </a:r>
            <a:endParaRPr lang="en-US" sz="1300" b="1" spc="-1" dirty="0">
              <a:latin typeface="Arial"/>
            </a:endParaRPr>
          </a:p>
          <a:p>
            <a:pPr>
              <a:lnSpc>
                <a:spcPct val="100000"/>
              </a:lnSpc>
            </a:pPr>
            <a:r>
              <a:rPr lang="en-US" sz="1300" b="1" spc="-1" dirty="0" err="1">
                <a:solidFill>
                  <a:srgbClr val="000000"/>
                </a:solidFill>
                <a:latin typeface="Arial"/>
                <a:ea typeface="ＭＳ Ｐゴシック"/>
              </a:rPr>
              <a:t>レコーダ</a:t>
            </a:r>
            <a:endParaRPr lang="en-US" sz="1300" b="1" spc="-1" dirty="0">
              <a:latin typeface="Arial"/>
            </a:endParaRPr>
          </a:p>
          <a:p>
            <a:pPr>
              <a:lnSpc>
                <a:spcPct val="100000"/>
              </a:lnSpc>
            </a:pPr>
            <a:r>
              <a:rPr lang="en-US" sz="1300" spc="-1" dirty="0">
                <a:solidFill>
                  <a:srgbClr val="000000"/>
                </a:solidFill>
                <a:latin typeface="Arial"/>
                <a:ea typeface="ＭＳ Ｐゴシック"/>
              </a:rPr>
              <a:t>&gt;768GB</a:t>
            </a:r>
            <a:endParaRPr lang="en-US" sz="1300" spc="-1" dirty="0">
              <a:latin typeface="Arial"/>
            </a:endParaRPr>
          </a:p>
        </p:txBody>
      </p:sp>
      <p:sp>
        <p:nvSpPr>
          <p:cNvPr id="129" name="CustomShape 4"/>
          <p:cNvSpPr/>
          <p:nvPr/>
        </p:nvSpPr>
        <p:spPr>
          <a:xfrm>
            <a:off x="4795404" y="4533986"/>
            <a:ext cx="1299347" cy="744288"/>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500" b="1" spc="-1" dirty="0" err="1">
                <a:solidFill>
                  <a:srgbClr val="000000"/>
                </a:solidFill>
                <a:latin typeface="Arial"/>
                <a:ea typeface="ＭＳ Ｐゴシック"/>
              </a:rPr>
              <a:t>送信機</a:t>
            </a:r>
            <a:endParaRPr lang="en-US" sz="1500" b="1" spc="-1" dirty="0">
              <a:latin typeface="Arial"/>
            </a:endParaRPr>
          </a:p>
          <a:p>
            <a:pPr>
              <a:lnSpc>
                <a:spcPct val="100000"/>
              </a:lnSpc>
            </a:pPr>
            <a:r>
              <a:rPr lang="en-US" sz="1200" spc="-1" dirty="0">
                <a:solidFill>
                  <a:srgbClr val="000000"/>
                </a:solidFill>
                <a:latin typeface="Arial"/>
                <a:ea typeface="ＭＳ Ｐゴシック"/>
              </a:rPr>
              <a:t>64APSK</a:t>
            </a:r>
            <a:endParaRPr lang="en-US" sz="1200" spc="-1" dirty="0">
              <a:latin typeface="Arial"/>
            </a:endParaRPr>
          </a:p>
          <a:p>
            <a:pPr>
              <a:lnSpc>
                <a:spcPct val="100000"/>
              </a:lnSpc>
            </a:pPr>
            <a:r>
              <a:rPr lang="en-US" sz="1200" spc="-1" dirty="0">
                <a:solidFill>
                  <a:srgbClr val="000000"/>
                </a:solidFill>
                <a:latin typeface="Arial"/>
                <a:ea typeface="ＭＳ Ｐゴシック"/>
              </a:rPr>
              <a:t>RHCP&amp;LHCP</a:t>
            </a:r>
            <a:endParaRPr lang="en-US" sz="1200" spc="-1" dirty="0">
              <a:latin typeface="Arial"/>
            </a:endParaRPr>
          </a:p>
        </p:txBody>
      </p:sp>
      <p:sp>
        <p:nvSpPr>
          <p:cNvPr id="130" name="CustomShape 5"/>
          <p:cNvSpPr/>
          <p:nvPr/>
        </p:nvSpPr>
        <p:spPr>
          <a:xfrm>
            <a:off x="6520398" y="4548437"/>
            <a:ext cx="785029" cy="602632"/>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600" spc="-1" dirty="0" err="1">
                <a:solidFill>
                  <a:srgbClr val="000000"/>
                </a:solidFill>
                <a:latin typeface="Arial"/>
                <a:ea typeface="ＭＳ Ｐゴシック"/>
              </a:rPr>
              <a:t>地上</a:t>
            </a:r>
            <a:endParaRPr lang="en-US" sz="1600" spc="-1" dirty="0">
              <a:solidFill>
                <a:srgbClr val="000000"/>
              </a:solidFill>
              <a:latin typeface="Arial"/>
              <a:ea typeface="ＭＳ Ｐゴシック"/>
            </a:endParaRPr>
          </a:p>
          <a:p>
            <a:pPr>
              <a:lnSpc>
                <a:spcPct val="100000"/>
              </a:lnSpc>
            </a:pPr>
            <a:r>
              <a:rPr lang="ja-JP" altLang="en-US" sz="1600" spc="-1" dirty="0">
                <a:solidFill>
                  <a:srgbClr val="000000"/>
                </a:solidFill>
                <a:latin typeface="Arial"/>
                <a:ea typeface="ＭＳ Ｐゴシック"/>
              </a:rPr>
              <a:t>受信</a:t>
            </a:r>
            <a:r>
              <a:rPr lang="en-US" sz="1600" spc="-1" dirty="0">
                <a:solidFill>
                  <a:srgbClr val="000000"/>
                </a:solidFill>
                <a:latin typeface="Arial"/>
                <a:ea typeface="ＭＳ Ｐゴシック"/>
              </a:rPr>
              <a:t>局</a:t>
            </a:r>
            <a:endParaRPr lang="en-US" sz="1600" spc="-1" dirty="0">
              <a:latin typeface="Arial"/>
            </a:endParaRPr>
          </a:p>
        </p:txBody>
      </p:sp>
      <p:sp>
        <p:nvSpPr>
          <p:cNvPr id="131" name="CustomShape 6"/>
          <p:cNvSpPr/>
          <p:nvPr/>
        </p:nvSpPr>
        <p:spPr>
          <a:xfrm>
            <a:off x="4123362" y="4984021"/>
            <a:ext cx="652776"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32" name="CustomShape 7"/>
          <p:cNvSpPr/>
          <p:nvPr/>
        </p:nvSpPr>
        <p:spPr>
          <a:xfrm>
            <a:off x="4123362" y="4807991"/>
            <a:ext cx="652776"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33" name="CustomShape 8"/>
          <p:cNvSpPr/>
          <p:nvPr/>
        </p:nvSpPr>
        <p:spPr>
          <a:xfrm>
            <a:off x="4079604" y="4978469"/>
            <a:ext cx="700452" cy="413131"/>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en-US" sz="1100" spc="-1">
                <a:solidFill>
                  <a:srgbClr val="000000"/>
                </a:solidFill>
                <a:latin typeface="Arial"/>
                <a:ea typeface="ＭＳ Ｐゴシック"/>
              </a:rPr>
              <a:t>1.5Gbps</a:t>
            </a:r>
            <a:endParaRPr lang="en-US" sz="1100" spc="-1">
              <a:latin typeface="Arial"/>
            </a:endParaRPr>
          </a:p>
          <a:p>
            <a:pPr>
              <a:lnSpc>
                <a:spcPct val="100000"/>
              </a:lnSpc>
            </a:pPr>
            <a:r>
              <a:rPr lang="en-US" sz="1100" spc="-1">
                <a:solidFill>
                  <a:srgbClr val="000000"/>
                </a:solidFill>
                <a:latin typeface="Arial"/>
                <a:ea typeface="ＭＳ Ｐゴシック"/>
              </a:rPr>
              <a:t>×2ch</a:t>
            </a:r>
            <a:endParaRPr lang="en-US" sz="1100" spc="-1">
              <a:latin typeface="Arial"/>
            </a:endParaRPr>
          </a:p>
        </p:txBody>
      </p:sp>
      <p:sp>
        <p:nvSpPr>
          <p:cNvPr id="134" name="CustomShape 9"/>
          <p:cNvSpPr/>
          <p:nvPr/>
        </p:nvSpPr>
        <p:spPr>
          <a:xfrm>
            <a:off x="2495177" y="4927521"/>
            <a:ext cx="799724"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35" name="CustomShape 10"/>
          <p:cNvSpPr/>
          <p:nvPr/>
        </p:nvSpPr>
        <p:spPr>
          <a:xfrm>
            <a:off x="2575183" y="4944831"/>
            <a:ext cx="711228" cy="412477"/>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en-US" sz="1100" spc="-1">
                <a:solidFill>
                  <a:srgbClr val="000000"/>
                </a:solidFill>
                <a:latin typeface="Arial"/>
                <a:ea typeface="ＭＳ Ｐゴシック"/>
              </a:rPr>
              <a:t>1.5Gbps       </a:t>
            </a:r>
            <a:endParaRPr lang="en-US" sz="1100" spc="-1">
              <a:latin typeface="Arial"/>
            </a:endParaRPr>
          </a:p>
        </p:txBody>
      </p:sp>
      <p:sp>
        <p:nvSpPr>
          <p:cNvPr id="136" name="CustomShape 11"/>
          <p:cNvSpPr/>
          <p:nvPr/>
        </p:nvSpPr>
        <p:spPr>
          <a:xfrm>
            <a:off x="6178022" y="5356002"/>
            <a:ext cx="1332655" cy="302745"/>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en-US" sz="1500" spc="-1" dirty="0">
                <a:solidFill>
                  <a:srgbClr val="000000"/>
                </a:solidFill>
                <a:latin typeface="Arial"/>
                <a:ea typeface="ＭＳ Ｐゴシック"/>
              </a:rPr>
              <a:t>1.6Gbps x 2</a:t>
            </a:r>
            <a:endParaRPr lang="en-US" sz="1500" spc="-1" dirty="0">
              <a:latin typeface="Arial"/>
            </a:endParaRPr>
          </a:p>
        </p:txBody>
      </p:sp>
      <p:sp>
        <p:nvSpPr>
          <p:cNvPr id="137" name="CustomShape 12"/>
          <p:cNvSpPr/>
          <p:nvPr/>
        </p:nvSpPr>
        <p:spPr>
          <a:xfrm>
            <a:off x="1433233" y="5529581"/>
            <a:ext cx="1057373" cy="330831"/>
          </a:xfrm>
          <a:prstGeom prst="rect">
            <a:avLst/>
          </a:prstGeom>
          <a:noFill/>
          <a:ln w="28575">
            <a:solidFill>
              <a:srgbClr val="FF0000"/>
            </a:solid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en-US" sz="1600" spc="-1" dirty="0" err="1">
                <a:solidFill>
                  <a:srgbClr val="FF0000"/>
                </a:solidFill>
                <a:latin typeface="Arial"/>
                <a:ea typeface="ＭＳ Ｐゴシック"/>
              </a:rPr>
              <a:t>SAR衛星</a:t>
            </a:r>
            <a:endParaRPr lang="en-US" sz="1600" spc="-1" dirty="0">
              <a:solidFill>
                <a:srgbClr val="FF0000"/>
              </a:solidFill>
              <a:latin typeface="Arial"/>
            </a:endParaRPr>
          </a:p>
        </p:txBody>
      </p:sp>
      <p:sp>
        <p:nvSpPr>
          <p:cNvPr id="138" name="CustomShape 13"/>
          <p:cNvSpPr/>
          <p:nvPr/>
        </p:nvSpPr>
        <p:spPr>
          <a:xfrm rot="16200000">
            <a:off x="5392973" y="3289065"/>
            <a:ext cx="370348" cy="427455"/>
          </a:xfrm>
          <a:prstGeom prst="triangle">
            <a:avLst>
              <a:gd name="adj" fmla="val 50000"/>
            </a:avLst>
          </a:prstGeom>
          <a:noFill/>
          <a:ln w="25560">
            <a:solidFill>
              <a:srgbClr val="000000"/>
            </a:solidFill>
            <a:round/>
          </a:ln>
        </p:spPr>
        <p:style>
          <a:lnRef idx="0">
            <a:scrgbClr r="0" g="0" b="0"/>
          </a:lnRef>
          <a:fillRef idx="0">
            <a:scrgbClr r="0" g="0" b="0"/>
          </a:fillRef>
          <a:effectRef idx="0">
            <a:scrgbClr r="0" g="0" b="0"/>
          </a:effectRef>
          <a:fontRef idx="minor"/>
        </p:style>
      </p:sp>
      <p:sp>
        <p:nvSpPr>
          <p:cNvPr id="139" name="CustomShape 14"/>
          <p:cNvSpPr/>
          <p:nvPr/>
        </p:nvSpPr>
        <p:spPr>
          <a:xfrm>
            <a:off x="3106808" y="3556189"/>
            <a:ext cx="785029" cy="579036"/>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600" b="1" spc="-1" dirty="0" err="1">
                <a:solidFill>
                  <a:srgbClr val="000000"/>
                </a:solidFill>
                <a:latin typeface="Arial"/>
                <a:ea typeface="ＭＳ Ｐゴシック"/>
              </a:rPr>
              <a:t>低雑音</a:t>
            </a:r>
            <a:endParaRPr lang="en-US" sz="1600" b="1" spc="-1" dirty="0">
              <a:latin typeface="Arial"/>
            </a:endParaRPr>
          </a:p>
          <a:p>
            <a:pPr>
              <a:lnSpc>
                <a:spcPct val="100000"/>
              </a:lnSpc>
            </a:pPr>
            <a:r>
              <a:rPr lang="en-US" sz="1600" b="1" spc="-1" dirty="0" err="1">
                <a:solidFill>
                  <a:srgbClr val="000000"/>
                </a:solidFill>
                <a:latin typeface="Arial"/>
                <a:ea typeface="ＭＳ Ｐゴシック"/>
              </a:rPr>
              <a:t>増幅器</a:t>
            </a:r>
            <a:endParaRPr lang="en-US" sz="1600" b="1" spc="-1" dirty="0">
              <a:latin typeface="Arial"/>
            </a:endParaRPr>
          </a:p>
        </p:txBody>
      </p:sp>
      <p:sp>
        <p:nvSpPr>
          <p:cNvPr id="140" name="CustomShape 15"/>
          <p:cNvSpPr/>
          <p:nvPr/>
        </p:nvSpPr>
        <p:spPr>
          <a:xfrm>
            <a:off x="2791359" y="2812227"/>
            <a:ext cx="1384904" cy="661989"/>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300" b="1" spc="-1" dirty="0" err="1">
                <a:solidFill>
                  <a:srgbClr val="000000"/>
                </a:solidFill>
                <a:latin typeface="Arial"/>
                <a:ea typeface="ＭＳ Ｐゴシック"/>
              </a:rPr>
              <a:t>送信電力増幅器</a:t>
            </a:r>
            <a:r>
              <a:rPr lang="en-US" sz="1300" b="1" spc="-1" dirty="0">
                <a:solidFill>
                  <a:srgbClr val="000000"/>
                </a:solidFill>
                <a:latin typeface="Arial"/>
                <a:ea typeface="ＭＳ Ｐゴシック"/>
              </a:rPr>
              <a:t> </a:t>
            </a:r>
          </a:p>
          <a:p>
            <a:pPr>
              <a:lnSpc>
                <a:spcPct val="100000"/>
              </a:lnSpc>
            </a:pPr>
            <a:r>
              <a:rPr lang="ja-JP" altLang="en-US" sz="1300" b="1" spc="-1" dirty="0">
                <a:solidFill>
                  <a:srgbClr val="000000"/>
                </a:solidFill>
                <a:latin typeface="Arial"/>
                <a:ea typeface="ＭＳ Ｐゴシック"/>
              </a:rPr>
              <a:t>　　</a:t>
            </a:r>
            <a:r>
              <a:rPr lang="en-US" sz="1300" b="1" spc="-1" dirty="0">
                <a:solidFill>
                  <a:srgbClr val="000000"/>
                </a:solidFill>
                <a:latin typeface="Arial"/>
                <a:ea typeface="ＭＳ Ｐゴシック"/>
              </a:rPr>
              <a:t>GaN１ｋW,</a:t>
            </a:r>
          </a:p>
          <a:p>
            <a:pPr>
              <a:lnSpc>
                <a:spcPct val="100000"/>
              </a:lnSpc>
            </a:pPr>
            <a:r>
              <a:rPr lang="ja-JP" altLang="en-US" sz="1300" b="1" spc="-1" dirty="0">
                <a:solidFill>
                  <a:srgbClr val="000000"/>
                </a:solidFill>
                <a:latin typeface="Arial"/>
                <a:ea typeface="ＭＳ Ｐゴシック"/>
              </a:rPr>
              <a:t>　　</a:t>
            </a:r>
            <a:r>
              <a:rPr lang="en-US" sz="1300" b="1" spc="-1" dirty="0">
                <a:solidFill>
                  <a:srgbClr val="000000"/>
                </a:solidFill>
                <a:latin typeface="Arial"/>
                <a:ea typeface="ＭＳ Ｐゴシック"/>
              </a:rPr>
              <a:t>25%duty</a:t>
            </a:r>
            <a:endParaRPr lang="en-US" sz="1300" spc="-1" dirty="0">
              <a:latin typeface="Arial"/>
            </a:endParaRPr>
          </a:p>
        </p:txBody>
      </p:sp>
      <p:sp>
        <p:nvSpPr>
          <p:cNvPr id="141" name="CustomShape 16"/>
          <p:cNvSpPr/>
          <p:nvPr/>
        </p:nvSpPr>
        <p:spPr>
          <a:xfrm>
            <a:off x="3279553" y="2588843"/>
            <a:ext cx="327" cy="211301"/>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42" name="CustomShape 17"/>
          <p:cNvSpPr/>
          <p:nvPr/>
        </p:nvSpPr>
        <p:spPr>
          <a:xfrm flipV="1">
            <a:off x="3739664" y="2584271"/>
            <a:ext cx="327" cy="225671"/>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43" name="CustomShape 18"/>
          <p:cNvSpPr/>
          <p:nvPr/>
        </p:nvSpPr>
        <p:spPr>
          <a:xfrm>
            <a:off x="2936117" y="2291650"/>
            <a:ext cx="577669" cy="330178"/>
          </a:xfrm>
          <a:prstGeom prst="rect">
            <a:avLst/>
          </a:prstGeom>
          <a:noFill/>
          <a:ln w="19080">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600" spc="-1" dirty="0" err="1">
                <a:solidFill>
                  <a:srgbClr val="000000"/>
                </a:solidFill>
                <a:latin typeface="Arial"/>
                <a:ea typeface="ＭＳ Ｐゴシック"/>
              </a:rPr>
              <a:t>電力</a:t>
            </a:r>
            <a:endParaRPr lang="en-US" sz="1600" spc="-1" dirty="0">
              <a:latin typeface="Arial"/>
            </a:endParaRPr>
          </a:p>
        </p:txBody>
      </p:sp>
      <p:sp>
        <p:nvSpPr>
          <p:cNvPr id="144" name="CustomShape 19"/>
          <p:cNvSpPr/>
          <p:nvPr/>
        </p:nvSpPr>
        <p:spPr>
          <a:xfrm>
            <a:off x="3501935" y="2291650"/>
            <a:ext cx="577669" cy="330178"/>
          </a:xfrm>
          <a:prstGeom prst="rect">
            <a:avLst/>
          </a:prstGeom>
          <a:noFill/>
          <a:ln w="19080">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600" spc="-1" dirty="0" err="1">
                <a:solidFill>
                  <a:srgbClr val="000000"/>
                </a:solidFill>
                <a:latin typeface="Arial"/>
                <a:ea typeface="ＭＳ Ｐゴシック"/>
              </a:rPr>
              <a:t>排熱</a:t>
            </a:r>
            <a:endParaRPr lang="en-US" sz="1600" spc="-1" dirty="0">
              <a:latin typeface="Arial"/>
            </a:endParaRPr>
          </a:p>
        </p:txBody>
      </p:sp>
      <p:sp>
        <p:nvSpPr>
          <p:cNvPr id="145" name="CustomShape 20"/>
          <p:cNvSpPr/>
          <p:nvPr/>
        </p:nvSpPr>
        <p:spPr>
          <a:xfrm>
            <a:off x="4782995" y="3304392"/>
            <a:ext cx="404923" cy="391903"/>
          </a:xfrm>
          <a:prstGeom prst="ellipse">
            <a:avLst/>
          </a:prstGeom>
          <a:noFill/>
          <a:ln w="25560">
            <a:solidFill>
              <a:srgbClr val="000000"/>
            </a:solidFill>
            <a:round/>
          </a:ln>
        </p:spPr>
        <p:style>
          <a:lnRef idx="0">
            <a:scrgbClr r="0" g="0" b="0"/>
          </a:lnRef>
          <a:fillRef idx="0">
            <a:scrgbClr r="0" g="0" b="0"/>
          </a:fillRef>
          <a:effectRef idx="0">
            <a:scrgbClr r="0" g="0" b="0"/>
          </a:effectRef>
          <a:fontRef idx="minor"/>
        </p:style>
      </p:sp>
      <p:sp>
        <p:nvSpPr>
          <p:cNvPr id="146" name="CustomShape 21"/>
          <p:cNvSpPr/>
          <p:nvPr/>
        </p:nvSpPr>
        <p:spPr>
          <a:xfrm>
            <a:off x="4152098" y="3118564"/>
            <a:ext cx="833359"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47" name="CustomShape 22"/>
          <p:cNvSpPr/>
          <p:nvPr/>
        </p:nvSpPr>
        <p:spPr>
          <a:xfrm>
            <a:off x="4981538" y="3114319"/>
            <a:ext cx="327" cy="189746"/>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48" name="CustomShape 23"/>
          <p:cNvSpPr/>
          <p:nvPr/>
        </p:nvSpPr>
        <p:spPr>
          <a:xfrm>
            <a:off x="4985783" y="3688129"/>
            <a:ext cx="327" cy="202810"/>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49" name="CustomShape 24"/>
          <p:cNvSpPr/>
          <p:nvPr/>
        </p:nvSpPr>
        <p:spPr>
          <a:xfrm flipH="1">
            <a:off x="3861141" y="3860240"/>
            <a:ext cx="1120071"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50" name="Line 25"/>
          <p:cNvSpPr/>
          <p:nvPr/>
        </p:nvSpPr>
        <p:spPr>
          <a:xfrm flipV="1">
            <a:off x="5188245" y="3498384"/>
            <a:ext cx="208993" cy="3919"/>
          </a:xfrm>
          <a:prstGeom prst="line">
            <a:avLst/>
          </a:prstGeom>
          <a:ln w="28440">
            <a:solidFill>
              <a:srgbClr val="000000"/>
            </a:solidFill>
            <a:round/>
          </a:ln>
        </p:spPr>
        <p:style>
          <a:lnRef idx="0">
            <a:scrgbClr r="0" g="0" b="0"/>
          </a:lnRef>
          <a:fillRef idx="0">
            <a:scrgbClr r="0" g="0" b="0"/>
          </a:fillRef>
          <a:effectRef idx="0">
            <a:scrgbClr r="0" g="0" b="0"/>
          </a:effectRef>
          <a:fontRef idx="minor"/>
        </p:style>
      </p:sp>
      <p:sp>
        <p:nvSpPr>
          <p:cNvPr id="151" name="CustomShape 26"/>
          <p:cNvSpPr/>
          <p:nvPr/>
        </p:nvSpPr>
        <p:spPr>
          <a:xfrm>
            <a:off x="2495178" y="3432413"/>
            <a:ext cx="345491"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52" name="CustomShape 27"/>
          <p:cNvSpPr/>
          <p:nvPr/>
        </p:nvSpPr>
        <p:spPr>
          <a:xfrm flipH="1">
            <a:off x="2490606" y="3835093"/>
            <a:ext cx="614896"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53" name="CustomShape 28"/>
          <p:cNvSpPr/>
          <p:nvPr/>
        </p:nvSpPr>
        <p:spPr>
          <a:xfrm flipV="1">
            <a:off x="2035720" y="3985322"/>
            <a:ext cx="327" cy="326259"/>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54" name="CustomShape 29"/>
          <p:cNvSpPr/>
          <p:nvPr/>
        </p:nvSpPr>
        <p:spPr>
          <a:xfrm>
            <a:off x="1780357" y="3989895"/>
            <a:ext cx="327" cy="326259"/>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55" name="CustomShape 30"/>
          <p:cNvSpPr/>
          <p:nvPr/>
        </p:nvSpPr>
        <p:spPr>
          <a:xfrm>
            <a:off x="5141795" y="3694007"/>
            <a:ext cx="970184" cy="579036"/>
          </a:xfrm>
          <a:prstGeom prst="rect">
            <a:avLst/>
          </a:prstGeom>
          <a:noFill/>
          <a:ln>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600" spc="-1" dirty="0">
                <a:solidFill>
                  <a:srgbClr val="000000"/>
                </a:solidFill>
                <a:latin typeface="Arial"/>
                <a:ea typeface="ＭＳ Ｐゴシック"/>
              </a:rPr>
              <a:t>SAR</a:t>
            </a:r>
            <a:endParaRPr lang="en-US" sz="1600" spc="-1" dirty="0">
              <a:latin typeface="Arial"/>
            </a:endParaRPr>
          </a:p>
          <a:p>
            <a:pPr>
              <a:lnSpc>
                <a:spcPct val="100000"/>
              </a:lnSpc>
            </a:pPr>
            <a:r>
              <a:rPr lang="en-US" sz="1600" b="1" spc="-1" dirty="0" err="1">
                <a:solidFill>
                  <a:srgbClr val="000000"/>
                </a:solidFill>
                <a:latin typeface="Arial"/>
                <a:ea typeface="ＭＳ Ｐゴシック"/>
              </a:rPr>
              <a:t>アンテナ</a:t>
            </a:r>
            <a:endParaRPr lang="en-US" sz="1600" b="1" spc="-1" dirty="0">
              <a:latin typeface="Arial"/>
            </a:endParaRPr>
          </a:p>
        </p:txBody>
      </p:sp>
      <p:sp>
        <p:nvSpPr>
          <p:cNvPr id="156" name="CustomShape 31"/>
          <p:cNvSpPr/>
          <p:nvPr/>
        </p:nvSpPr>
        <p:spPr>
          <a:xfrm>
            <a:off x="5105954" y="3340316"/>
            <a:ext cx="95353" cy="112999"/>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58" name="CustomShape 33"/>
          <p:cNvSpPr/>
          <p:nvPr/>
        </p:nvSpPr>
        <p:spPr>
          <a:xfrm>
            <a:off x="6236077" y="5700299"/>
            <a:ext cx="1436499" cy="579689"/>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lstStyle/>
          <a:p>
            <a:pPr>
              <a:lnSpc>
                <a:spcPct val="100000"/>
              </a:lnSpc>
            </a:pPr>
            <a:r>
              <a:rPr lang="en-US" sz="1600" spc="-1" dirty="0" err="1">
                <a:solidFill>
                  <a:srgbClr val="FF0000"/>
                </a:solidFill>
                <a:latin typeface="Arial"/>
                <a:ea typeface="ＭＳ Ｐゴシック"/>
              </a:rPr>
              <a:t>世界最高速</a:t>
            </a:r>
            <a:r>
              <a:rPr lang="ja-JP" altLang="en-US" sz="1600" spc="-1" dirty="0">
                <a:solidFill>
                  <a:srgbClr val="FF0000"/>
                </a:solidFill>
                <a:latin typeface="Arial"/>
                <a:ea typeface="ＭＳ Ｐゴシック"/>
              </a:rPr>
              <a:t>を実証</a:t>
            </a:r>
            <a:endParaRPr lang="en-US" sz="1600" spc="-1" dirty="0">
              <a:latin typeface="Arial"/>
            </a:endParaRPr>
          </a:p>
        </p:txBody>
      </p:sp>
      <p:pic>
        <p:nvPicPr>
          <p:cNvPr id="165" name="Picture 4"/>
          <p:cNvPicPr/>
          <p:nvPr/>
        </p:nvPicPr>
        <p:blipFill>
          <a:blip r:embed="rId2"/>
          <a:srcRect t="14012" b="7572"/>
          <a:stretch/>
        </p:blipFill>
        <p:spPr>
          <a:xfrm>
            <a:off x="4803241" y="5437687"/>
            <a:ext cx="593997" cy="587527"/>
          </a:xfrm>
          <a:prstGeom prst="rect">
            <a:avLst/>
          </a:prstGeom>
          <a:ln>
            <a:noFill/>
          </a:ln>
        </p:spPr>
      </p:pic>
      <p:pic>
        <p:nvPicPr>
          <p:cNvPr id="166" name="Picture 2"/>
          <p:cNvPicPr/>
          <p:nvPr/>
        </p:nvPicPr>
        <p:blipFill>
          <a:blip r:embed="rId3"/>
          <a:stretch/>
        </p:blipFill>
        <p:spPr>
          <a:xfrm flipH="1">
            <a:off x="5578147" y="5515375"/>
            <a:ext cx="455538" cy="359244"/>
          </a:xfrm>
          <a:prstGeom prst="rect">
            <a:avLst/>
          </a:prstGeom>
          <a:ln>
            <a:noFill/>
          </a:ln>
        </p:spPr>
      </p:pic>
      <p:pic>
        <p:nvPicPr>
          <p:cNvPr id="167" name="Picture 3"/>
          <p:cNvPicPr/>
          <p:nvPr/>
        </p:nvPicPr>
        <p:blipFill>
          <a:blip r:embed="rId4"/>
          <a:stretch/>
        </p:blipFill>
        <p:spPr>
          <a:xfrm>
            <a:off x="7376106" y="4416486"/>
            <a:ext cx="827481" cy="1079365"/>
          </a:xfrm>
          <a:prstGeom prst="rect">
            <a:avLst/>
          </a:prstGeom>
          <a:ln>
            <a:noFill/>
          </a:ln>
        </p:spPr>
      </p:pic>
      <p:pic>
        <p:nvPicPr>
          <p:cNvPr id="168" name="Picture 58"/>
          <p:cNvPicPr/>
          <p:nvPr/>
        </p:nvPicPr>
        <p:blipFill>
          <a:blip r:embed="rId5"/>
          <a:stretch/>
        </p:blipFill>
        <p:spPr>
          <a:xfrm>
            <a:off x="4839488" y="2222623"/>
            <a:ext cx="1338534" cy="836666"/>
          </a:xfrm>
          <a:prstGeom prst="rect">
            <a:avLst/>
          </a:prstGeom>
          <a:ln>
            <a:noFill/>
          </a:ln>
        </p:spPr>
      </p:pic>
      <p:sp>
        <p:nvSpPr>
          <p:cNvPr id="169" name="CustomShape 40"/>
          <p:cNvSpPr/>
          <p:nvPr/>
        </p:nvSpPr>
        <p:spPr>
          <a:xfrm>
            <a:off x="323528" y="2291650"/>
            <a:ext cx="1262120" cy="523638"/>
          </a:xfrm>
          <a:prstGeom prst="rect">
            <a:avLst/>
          </a:prstGeom>
          <a:noFill/>
          <a:ln>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500" spc="-1" dirty="0" err="1">
                <a:solidFill>
                  <a:srgbClr val="000000"/>
                </a:solidFill>
                <a:latin typeface="Arial"/>
                <a:ea typeface="ＭＳ Ｐゴシック"/>
              </a:rPr>
              <a:t>航空機</a:t>
            </a:r>
            <a:r>
              <a:rPr lang="ja-JP" altLang="en-US" sz="1500" spc="-1" dirty="0">
                <a:solidFill>
                  <a:srgbClr val="000000"/>
                </a:solidFill>
                <a:latin typeface="Arial"/>
                <a:ea typeface="ＭＳ Ｐゴシック"/>
              </a:rPr>
              <a:t>用</a:t>
            </a:r>
            <a:r>
              <a:rPr lang="en-US" sz="1500" spc="-1" dirty="0">
                <a:solidFill>
                  <a:srgbClr val="000000"/>
                </a:solidFill>
                <a:latin typeface="Arial"/>
                <a:ea typeface="ＭＳ Ｐゴシック"/>
              </a:rPr>
              <a:t>を</a:t>
            </a:r>
            <a:endParaRPr lang="en-US" sz="1500" spc="-1" dirty="0">
              <a:latin typeface="Arial"/>
            </a:endParaRPr>
          </a:p>
          <a:p>
            <a:pPr>
              <a:lnSpc>
                <a:spcPct val="100000"/>
              </a:lnSpc>
            </a:pPr>
            <a:r>
              <a:rPr lang="en-US" sz="1500" spc="-1" dirty="0" err="1">
                <a:solidFill>
                  <a:srgbClr val="000000"/>
                </a:solidFill>
                <a:latin typeface="Arial"/>
                <a:ea typeface="ＭＳ Ｐゴシック"/>
              </a:rPr>
              <a:t>宇宙転用</a:t>
            </a:r>
            <a:endParaRPr lang="en-US" sz="1500" spc="-1" dirty="0">
              <a:latin typeface="Arial"/>
            </a:endParaRPr>
          </a:p>
        </p:txBody>
      </p:sp>
      <p:sp>
        <p:nvSpPr>
          <p:cNvPr id="170" name="CustomShape 41"/>
          <p:cNvSpPr/>
          <p:nvPr/>
        </p:nvSpPr>
        <p:spPr>
          <a:xfrm rot="14770473" flipV="1">
            <a:off x="6151922" y="3300298"/>
            <a:ext cx="441951" cy="725368"/>
          </a:xfrm>
          <a:custGeom>
            <a:avLst/>
            <a:gdLst/>
            <a:ahLst/>
            <a:cxnLst/>
            <a:rect l="l" t="t" r="r" b="b"/>
            <a:pathLst>
              <a:path w="1234440" h="1744980">
                <a:moveTo>
                  <a:pt x="0" y="0"/>
                </a:moveTo>
                <a:cubicBezTo>
                  <a:pt x="246380" y="286385"/>
                  <a:pt x="492760" y="572770"/>
                  <a:pt x="548640" y="678180"/>
                </a:cubicBezTo>
                <a:cubicBezTo>
                  <a:pt x="604520" y="783590"/>
                  <a:pt x="220980" y="454660"/>
                  <a:pt x="335280" y="632460"/>
                </a:cubicBezTo>
                <a:cubicBezTo>
                  <a:pt x="449580" y="810260"/>
                  <a:pt x="1234440" y="1744980"/>
                  <a:pt x="1234440" y="1744980"/>
                </a:cubicBezTo>
              </a:path>
            </a:pathLst>
          </a:custGeom>
          <a:noFill/>
          <a:ln w="25560">
            <a:solidFill>
              <a:srgbClr val="969600"/>
            </a:solidFill>
            <a:round/>
            <a:headEnd type="triangle" w="med" len="med"/>
          </a:ln>
        </p:spPr>
        <p:style>
          <a:lnRef idx="0">
            <a:scrgbClr r="0" g="0" b="0"/>
          </a:lnRef>
          <a:fillRef idx="0">
            <a:scrgbClr r="0" g="0" b="0"/>
          </a:fillRef>
          <a:effectRef idx="0">
            <a:scrgbClr r="0" g="0" b="0"/>
          </a:effectRef>
          <a:fontRef idx="minor"/>
        </p:style>
      </p:sp>
      <p:sp>
        <p:nvSpPr>
          <p:cNvPr id="171" name="CustomShape 42"/>
          <p:cNvSpPr/>
          <p:nvPr/>
        </p:nvSpPr>
        <p:spPr>
          <a:xfrm rot="2743256" flipV="1">
            <a:off x="6086973" y="3127166"/>
            <a:ext cx="571851" cy="511053"/>
          </a:xfrm>
          <a:custGeom>
            <a:avLst/>
            <a:gdLst/>
            <a:ahLst/>
            <a:cxnLst/>
            <a:rect l="l" t="t" r="r" b="b"/>
            <a:pathLst>
              <a:path w="1234440" h="1744980">
                <a:moveTo>
                  <a:pt x="0" y="0"/>
                </a:moveTo>
                <a:cubicBezTo>
                  <a:pt x="246380" y="286385"/>
                  <a:pt x="492760" y="572770"/>
                  <a:pt x="548640" y="678180"/>
                </a:cubicBezTo>
                <a:cubicBezTo>
                  <a:pt x="604520" y="783590"/>
                  <a:pt x="220980" y="454660"/>
                  <a:pt x="335280" y="632460"/>
                </a:cubicBezTo>
                <a:cubicBezTo>
                  <a:pt x="449580" y="810260"/>
                  <a:pt x="1234440" y="1744980"/>
                  <a:pt x="1234440" y="1744980"/>
                </a:cubicBezTo>
              </a:path>
            </a:pathLst>
          </a:custGeom>
          <a:noFill/>
          <a:ln w="25560">
            <a:solidFill>
              <a:srgbClr val="969600"/>
            </a:solidFill>
            <a:round/>
            <a:headEnd type="triangle" w="med" len="med"/>
          </a:ln>
        </p:spPr>
        <p:style>
          <a:lnRef idx="0">
            <a:scrgbClr r="0" g="0" b="0"/>
          </a:lnRef>
          <a:fillRef idx="0">
            <a:scrgbClr r="0" g="0" b="0"/>
          </a:fillRef>
          <a:effectRef idx="0">
            <a:scrgbClr r="0" g="0" b="0"/>
          </a:effectRef>
          <a:fontRef idx="minor"/>
        </p:style>
      </p:sp>
      <p:sp>
        <p:nvSpPr>
          <p:cNvPr id="172" name="CustomShape 43"/>
          <p:cNvSpPr/>
          <p:nvPr/>
        </p:nvSpPr>
        <p:spPr>
          <a:xfrm>
            <a:off x="6857575" y="3792311"/>
            <a:ext cx="1326451" cy="143044"/>
          </a:xfrm>
          <a:custGeom>
            <a:avLst/>
            <a:gdLst/>
            <a:ahLst/>
            <a:cxnLst/>
            <a:rect l="l" t="t" r="r" b="b"/>
            <a:pathLst>
              <a:path w="1569720" h="160020">
                <a:moveTo>
                  <a:pt x="0" y="91440"/>
                </a:moveTo>
                <a:cubicBezTo>
                  <a:pt x="12700" y="81280"/>
                  <a:pt x="24568" y="69982"/>
                  <a:pt x="38100" y="60960"/>
                </a:cubicBezTo>
                <a:cubicBezTo>
                  <a:pt x="85669" y="29247"/>
                  <a:pt x="50800" y="58420"/>
                  <a:pt x="91440" y="38100"/>
                </a:cubicBezTo>
                <a:cubicBezTo>
                  <a:pt x="99631" y="34004"/>
                  <a:pt x="105931" y="26579"/>
                  <a:pt x="114300" y="22860"/>
                </a:cubicBezTo>
                <a:cubicBezTo>
                  <a:pt x="128980" y="16336"/>
                  <a:pt x="144780" y="12700"/>
                  <a:pt x="160020" y="7620"/>
                </a:cubicBezTo>
                <a:lnTo>
                  <a:pt x="182880" y="0"/>
                </a:lnTo>
                <a:cubicBezTo>
                  <a:pt x="210820" y="2540"/>
                  <a:pt x="238927" y="3652"/>
                  <a:pt x="266700" y="7620"/>
                </a:cubicBezTo>
                <a:cubicBezTo>
                  <a:pt x="274651" y="8756"/>
                  <a:pt x="283288" y="10222"/>
                  <a:pt x="289560" y="15240"/>
                </a:cubicBezTo>
                <a:cubicBezTo>
                  <a:pt x="296711" y="20961"/>
                  <a:pt x="298937" y="31065"/>
                  <a:pt x="304800" y="38100"/>
                </a:cubicBezTo>
                <a:cubicBezTo>
                  <a:pt x="311699" y="46379"/>
                  <a:pt x="320040" y="53340"/>
                  <a:pt x="327660" y="60960"/>
                </a:cubicBezTo>
                <a:cubicBezTo>
                  <a:pt x="338200" y="92579"/>
                  <a:pt x="335147" y="99016"/>
                  <a:pt x="381000" y="114300"/>
                </a:cubicBezTo>
                <a:lnTo>
                  <a:pt x="426720" y="129540"/>
                </a:lnTo>
                <a:cubicBezTo>
                  <a:pt x="469900" y="127000"/>
                  <a:pt x="513369" y="127515"/>
                  <a:pt x="556260" y="121920"/>
                </a:cubicBezTo>
                <a:cubicBezTo>
                  <a:pt x="572189" y="119842"/>
                  <a:pt x="601980" y="106680"/>
                  <a:pt x="601980" y="106680"/>
                </a:cubicBezTo>
                <a:cubicBezTo>
                  <a:pt x="618832" y="89828"/>
                  <a:pt x="626482" y="79189"/>
                  <a:pt x="647700" y="68580"/>
                </a:cubicBezTo>
                <a:cubicBezTo>
                  <a:pt x="654884" y="64988"/>
                  <a:pt x="663376" y="64552"/>
                  <a:pt x="670560" y="60960"/>
                </a:cubicBezTo>
                <a:cubicBezTo>
                  <a:pt x="678751" y="56864"/>
                  <a:pt x="684648" y="48352"/>
                  <a:pt x="693420" y="45720"/>
                </a:cubicBezTo>
                <a:cubicBezTo>
                  <a:pt x="710623" y="40559"/>
                  <a:pt x="728980" y="40640"/>
                  <a:pt x="746760" y="38100"/>
                </a:cubicBezTo>
                <a:cubicBezTo>
                  <a:pt x="772160" y="40640"/>
                  <a:pt x="798743" y="37648"/>
                  <a:pt x="822960" y="45720"/>
                </a:cubicBezTo>
                <a:cubicBezTo>
                  <a:pt x="831648" y="48616"/>
                  <a:pt x="831724" y="62104"/>
                  <a:pt x="838200" y="68580"/>
                </a:cubicBezTo>
                <a:cubicBezTo>
                  <a:pt x="844676" y="75056"/>
                  <a:pt x="853440" y="78740"/>
                  <a:pt x="861060" y="83820"/>
                </a:cubicBezTo>
                <a:cubicBezTo>
                  <a:pt x="866140" y="91440"/>
                  <a:pt x="870437" y="99645"/>
                  <a:pt x="876300" y="106680"/>
                </a:cubicBezTo>
                <a:cubicBezTo>
                  <a:pt x="888337" y="121125"/>
                  <a:pt x="904894" y="136217"/>
                  <a:pt x="922020" y="144780"/>
                </a:cubicBezTo>
                <a:cubicBezTo>
                  <a:pt x="929204" y="148372"/>
                  <a:pt x="937260" y="149860"/>
                  <a:pt x="944880" y="152400"/>
                </a:cubicBezTo>
                <a:cubicBezTo>
                  <a:pt x="970280" y="149860"/>
                  <a:pt x="996207" y="150520"/>
                  <a:pt x="1021080" y="144780"/>
                </a:cubicBezTo>
                <a:cubicBezTo>
                  <a:pt x="1030004" y="142721"/>
                  <a:pt x="1035989" y="134084"/>
                  <a:pt x="1043940" y="129540"/>
                </a:cubicBezTo>
                <a:cubicBezTo>
                  <a:pt x="1070305" y="114474"/>
                  <a:pt x="1071633" y="115229"/>
                  <a:pt x="1097280" y="106680"/>
                </a:cubicBezTo>
                <a:cubicBezTo>
                  <a:pt x="1104900" y="99060"/>
                  <a:pt x="1110784" y="89167"/>
                  <a:pt x="1120140" y="83820"/>
                </a:cubicBezTo>
                <a:cubicBezTo>
                  <a:pt x="1129233" y="78624"/>
                  <a:pt x="1140589" y="79209"/>
                  <a:pt x="1150620" y="76200"/>
                </a:cubicBezTo>
                <a:cubicBezTo>
                  <a:pt x="1166007" y="71584"/>
                  <a:pt x="1181100" y="66040"/>
                  <a:pt x="1196340" y="60960"/>
                </a:cubicBezTo>
                <a:lnTo>
                  <a:pt x="1219200" y="53340"/>
                </a:lnTo>
                <a:cubicBezTo>
                  <a:pt x="1239520" y="55880"/>
                  <a:pt x="1262471" y="50642"/>
                  <a:pt x="1280160" y="60960"/>
                </a:cubicBezTo>
                <a:cubicBezTo>
                  <a:pt x="1330207" y="90154"/>
                  <a:pt x="1298221" y="99482"/>
                  <a:pt x="1318260" y="129540"/>
                </a:cubicBezTo>
                <a:cubicBezTo>
                  <a:pt x="1334568" y="154003"/>
                  <a:pt x="1340013" y="152031"/>
                  <a:pt x="1363980" y="160020"/>
                </a:cubicBezTo>
                <a:cubicBezTo>
                  <a:pt x="1422273" y="148361"/>
                  <a:pt x="1382894" y="158642"/>
                  <a:pt x="1440180" y="137160"/>
                </a:cubicBezTo>
                <a:cubicBezTo>
                  <a:pt x="1447701" y="134340"/>
                  <a:pt x="1455657" y="132704"/>
                  <a:pt x="1463040" y="129540"/>
                </a:cubicBezTo>
                <a:cubicBezTo>
                  <a:pt x="1486196" y="119616"/>
                  <a:pt x="1510600" y="104577"/>
                  <a:pt x="1531620" y="91440"/>
                </a:cubicBezTo>
                <a:cubicBezTo>
                  <a:pt x="1539386" y="86586"/>
                  <a:pt x="1547329" y="81921"/>
                  <a:pt x="1554480" y="76200"/>
                </a:cubicBezTo>
                <a:cubicBezTo>
                  <a:pt x="1560090" y="71712"/>
                  <a:pt x="1564640" y="66040"/>
                  <a:pt x="1569720" y="60960"/>
                </a:cubicBezTo>
              </a:path>
            </a:pathLst>
          </a:custGeom>
          <a:noFill/>
          <a:ln w="25560">
            <a:solidFill>
              <a:srgbClr val="0000FF"/>
            </a:solidFill>
            <a:round/>
          </a:ln>
        </p:spPr>
        <p:style>
          <a:lnRef idx="0">
            <a:scrgbClr r="0" g="0" b="0"/>
          </a:lnRef>
          <a:fillRef idx="0">
            <a:scrgbClr r="0" g="0" b="0"/>
          </a:fillRef>
          <a:effectRef idx="0">
            <a:scrgbClr r="0" g="0" b="0"/>
          </a:effectRef>
          <a:fontRef idx="minor"/>
        </p:style>
      </p:sp>
      <p:sp>
        <p:nvSpPr>
          <p:cNvPr id="173" name="CustomShape 44"/>
          <p:cNvSpPr/>
          <p:nvPr/>
        </p:nvSpPr>
        <p:spPr>
          <a:xfrm rot="13482600">
            <a:off x="7270662" y="3326897"/>
            <a:ext cx="480030" cy="480734"/>
          </a:xfrm>
          <a:prstGeom prst="diagStripe">
            <a:avLst>
              <a:gd name="adj" fmla="val 50000"/>
            </a:avLst>
          </a:prstGeom>
          <a:solidFill>
            <a:srgbClr val="CCCC00"/>
          </a:solidFill>
          <a:ln w="25560">
            <a:solidFill>
              <a:srgbClr val="969600"/>
            </a:solidFill>
            <a:round/>
          </a:ln>
        </p:spPr>
        <p:style>
          <a:lnRef idx="0">
            <a:scrgbClr r="0" g="0" b="0"/>
          </a:lnRef>
          <a:fillRef idx="0">
            <a:scrgbClr r="0" g="0" b="0"/>
          </a:fillRef>
          <a:effectRef idx="0">
            <a:scrgbClr r="0" g="0" b="0"/>
          </a:effectRef>
          <a:fontRef idx="minor"/>
        </p:style>
      </p:sp>
      <p:sp>
        <p:nvSpPr>
          <p:cNvPr id="174" name="CustomShape 45"/>
          <p:cNvSpPr/>
          <p:nvPr/>
        </p:nvSpPr>
        <p:spPr>
          <a:xfrm>
            <a:off x="7434040" y="3465896"/>
            <a:ext cx="162296" cy="107120"/>
          </a:xfrm>
          <a:prstGeom prst="rect">
            <a:avLst/>
          </a:prstGeom>
          <a:solidFill>
            <a:srgbClr val="CCCC00"/>
          </a:solidFill>
          <a:ln w="25560">
            <a:solidFill>
              <a:srgbClr val="969600"/>
            </a:solidFill>
            <a:round/>
          </a:ln>
        </p:spPr>
        <p:style>
          <a:lnRef idx="0">
            <a:scrgbClr r="0" g="0" b="0"/>
          </a:lnRef>
          <a:fillRef idx="0">
            <a:scrgbClr r="0" g="0" b="0"/>
          </a:fillRef>
          <a:effectRef idx="0">
            <a:scrgbClr r="0" g="0" b="0"/>
          </a:effectRef>
          <a:fontRef idx="minor"/>
        </p:style>
      </p:sp>
      <p:sp>
        <p:nvSpPr>
          <p:cNvPr id="175" name="CustomShape 46"/>
          <p:cNvSpPr/>
          <p:nvPr/>
        </p:nvSpPr>
        <p:spPr>
          <a:xfrm>
            <a:off x="1352248" y="3355666"/>
            <a:ext cx="1142603" cy="614634"/>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lIns="81639" tIns="40820" rIns="81639" bIns="40820" anchor="ctr"/>
          <a:lstStyle/>
          <a:p>
            <a:pPr>
              <a:lnSpc>
                <a:spcPct val="100000"/>
              </a:lnSpc>
            </a:pPr>
            <a:r>
              <a:rPr lang="en-US" sz="1500" spc="-1">
                <a:solidFill>
                  <a:srgbClr val="000000"/>
                </a:solidFill>
                <a:latin typeface="Arial"/>
                <a:ea typeface="ＭＳ Ｐゴシック"/>
              </a:rPr>
              <a:t>周波数</a:t>
            </a:r>
            <a:endParaRPr lang="en-US" sz="1500" spc="-1">
              <a:latin typeface="Arial"/>
            </a:endParaRPr>
          </a:p>
          <a:p>
            <a:pPr>
              <a:lnSpc>
                <a:spcPct val="100000"/>
              </a:lnSpc>
            </a:pPr>
            <a:r>
              <a:rPr lang="en-US" sz="1500" spc="-1">
                <a:solidFill>
                  <a:srgbClr val="000000"/>
                </a:solidFill>
                <a:latin typeface="Arial"/>
                <a:ea typeface="ＭＳ Ｐゴシック"/>
              </a:rPr>
              <a:t>変換処理</a:t>
            </a:r>
            <a:endParaRPr lang="en-US" sz="1500" spc="-1">
              <a:latin typeface="Arial"/>
            </a:endParaRPr>
          </a:p>
        </p:txBody>
      </p:sp>
      <p:sp>
        <p:nvSpPr>
          <p:cNvPr id="176" name="CustomShape 47"/>
          <p:cNvSpPr/>
          <p:nvPr/>
        </p:nvSpPr>
        <p:spPr>
          <a:xfrm>
            <a:off x="1260161" y="2791326"/>
            <a:ext cx="1354208" cy="2448738"/>
          </a:xfrm>
          <a:prstGeom prst="rect">
            <a:avLst/>
          </a:prstGeom>
          <a:noFill/>
          <a:ln w="19080">
            <a:solidFill>
              <a:srgbClr val="000000"/>
            </a:solidFill>
            <a:round/>
          </a:ln>
        </p:spPr>
        <p:style>
          <a:lnRef idx="0">
            <a:scrgbClr r="0" g="0" b="0"/>
          </a:lnRef>
          <a:fillRef idx="0">
            <a:scrgbClr r="0" g="0" b="0"/>
          </a:fillRef>
          <a:effectRef idx="0">
            <a:scrgbClr r="0" g="0" b="0"/>
          </a:effectRef>
          <a:fontRef idx="minor"/>
        </p:style>
      </p:sp>
      <p:sp>
        <p:nvSpPr>
          <p:cNvPr id="177" name="CustomShape 48"/>
          <p:cNvSpPr/>
          <p:nvPr/>
        </p:nvSpPr>
        <p:spPr>
          <a:xfrm>
            <a:off x="1352248" y="4309948"/>
            <a:ext cx="1142603" cy="816137"/>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wrap="none" lIns="81639" tIns="40820" rIns="81639" bIns="40820" anchor="ctr"/>
          <a:lstStyle/>
          <a:p>
            <a:pPr>
              <a:lnSpc>
                <a:spcPct val="100000"/>
              </a:lnSpc>
            </a:pPr>
            <a:r>
              <a:rPr lang="en-US" sz="1500" spc="-1">
                <a:solidFill>
                  <a:srgbClr val="000000"/>
                </a:solidFill>
                <a:latin typeface="Arial"/>
                <a:ea typeface="ＭＳ Ｐゴシック"/>
              </a:rPr>
              <a:t>SARデジタル</a:t>
            </a:r>
            <a:endParaRPr lang="en-US" sz="1500" spc="-1">
              <a:latin typeface="Arial"/>
            </a:endParaRPr>
          </a:p>
          <a:p>
            <a:pPr>
              <a:lnSpc>
                <a:spcPct val="100000"/>
              </a:lnSpc>
            </a:pPr>
            <a:r>
              <a:rPr lang="en-US" sz="1500" spc="-1">
                <a:solidFill>
                  <a:srgbClr val="000000"/>
                </a:solidFill>
                <a:latin typeface="Arial"/>
                <a:ea typeface="ＭＳ Ｐゴシック"/>
              </a:rPr>
              <a:t>処理</a:t>
            </a:r>
            <a:endParaRPr lang="en-US" sz="1500" spc="-1">
              <a:latin typeface="Arial"/>
            </a:endParaRPr>
          </a:p>
          <a:p>
            <a:pPr>
              <a:lnSpc>
                <a:spcPct val="100000"/>
              </a:lnSpc>
            </a:pPr>
            <a:r>
              <a:rPr lang="en-US" sz="1300" spc="-1">
                <a:solidFill>
                  <a:srgbClr val="000000"/>
                </a:solidFill>
                <a:latin typeface="Arial"/>
                <a:ea typeface="ＭＳ Ｐゴシック"/>
              </a:rPr>
              <a:t>8bit, 50%圧縮</a:t>
            </a:r>
            <a:endParaRPr lang="en-US" sz="1300" spc="-1">
              <a:latin typeface="Arial"/>
            </a:endParaRPr>
          </a:p>
        </p:txBody>
      </p:sp>
      <p:sp>
        <p:nvSpPr>
          <p:cNvPr id="178" name="CustomShape 49"/>
          <p:cNvSpPr/>
          <p:nvPr/>
        </p:nvSpPr>
        <p:spPr>
          <a:xfrm>
            <a:off x="1316654" y="2769445"/>
            <a:ext cx="1194198" cy="579689"/>
          </a:xfrm>
          <a:prstGeom prst="rect">
            <a:avLst/>
          </a:prstGeom>
          <a:noFill/>
          <a:ln>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en-US" sz="1600" b="1" spc="-1" dirty="0" err="1">
                <a:solidFill>
                  <a:srgbClr val="000000"/>
                </a:solidFill>
                <a:latin typeface="Arial"/>
                <a:ea typeface="ＭＳ Ｐゴシック"/>
              </a:rPr>
              <a:t>信号発生</a:t>
            </a:r>
            <a:r>
              <a:rPr lang="en-US" sz="1600" b="1" spc="-1" dirty="0">
                <a:solidFill>
                  <a:srgbClr val="000000"/>
                </a:solidFill>
                <a:latin typeface="Arial"/>
                <a:ea typeface="ＭＳ Ｐゴシック"/>
              </a:rPr>
              <a:t>・</a:t>
            </a:r>
            <a:endParaRPr lang="en-US" sz="1600" b="1" spc="-1" dirty="0">
              <a:latin typeface="Arial"/>
            </a:endParaRPr>
          </a:p>
          <a:p>
            <a:pPr>
              <a:lnSpc>
                <a:spcPct val="100000"/>
              </a:lnSpc>
            </a:pPr>
            <a:r>
              <a:rPr lang="en-US" sz="1600" b="1" spc="-1" dirty="0" err="1">
                <a:solidFill>
                  <a:srgbClr val="000000"/>
                </a:solidFill>
                <a:latin typeface="Arial"/>
                <a:ea typeface="ＭＳ Ｐゴシック"/>
              </a:rPr>
              <a:t>処理装置</a:t>
            </a:r>
            <a:endParaRPr lang="en-US" sz="1600" b="1" spc="-1" dirty="0">
              <a:latin typeface="Arial"/>
            </a:endParaRPr>
          </a:p>
        </p:txBody>
      </p:sp>
      <p:pic>
        <p:nvPicPr>
          <p:cNvPr id="179" name="図 77"/>
          <p:cNvPicPr/>
          <p:nvPr/>
        </p:nvPicPr>
        <p:blipFill>
          <a:blip r:embed="rId6"/>
          <a:stretch/>
        </p:blipFill>
        <p:spPr>
          <a:xfrm>
            <a:off x="3030340" y="5391600"/>
            <a:ext cx="1465562" cy="587527"/>
          </a:xfrm>
          <a:prstGeom prst="rect">
            <a:avLst/>
          </a:prstGeom>
          <a:ln>
            <a:noFill/>
          </a:ln>
        </p:spPr>
      </p:pic>
      <p:sp>
        <p:nvSpPr>
          <p:cNvPr id="180" name="CustomShape 50"/>
          <p:cNvSpPr/>
          <p:nvPr/>
        </p:nvSpPr>
        <p:spPr>
          <a:xfrm>
            <a:off x="6100629" y="4944830"/>
            <a:ext cx="424190"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181" name="CustomShape 51"/>
          <p:cNvSpPr/>
          <p:nvPr/>
        </p:nvSpPr>
        <p:spPr>
          <a:xfrm>
            <a:off x="6100629" y="4768801"/>
            <a:ext cx="424190" cy="327"/>
          </a:xfrm>
          <a:custGeom>
            <a:avLst/>
            <a:gdLst/>
            <a:ahLst/>
            <a:cxnLst/>
            <a:rect l="l" t="t" r="r" b="b"/>
            <a:pathLst>
              <a:path w="21600" h="21600">
                <a:moveTo>
                  <a:pt x="0" y="0"/>
                </a:moveTo>
                <a:lnTo>
                  <a:pt x="21600" y="21600"/>
                </a:lnTo>
              </a:path>
            </a:pathLst>
          </a:custGeom>
          <a:noFill/>
          <a:ln w="19080">
            <a:solidFill>
              <a:srgbClr val="000000"/>
            </a:solidFill>
            <a:round/>
            <a:tailEnd type="triangle" w="med" len="med"/>
          </a:ln>
        </p:spPr>
        <p:style>
          <a:lnRef idx="0">
            <a:scrgbClr r="0" g="0" b="0"/>
          </a:lnRef>
          <a:fillRef idx="0">
            <a:scrgbClr r="0" g="0" b="0"/>
          </a:fillRef>
          <a:effectRef idx="0">
            <a:scrgbClr r="0" g="0" b="0"/>
          </a:effectRef>
          <a:fontRef idx="minor"/>
        </p:style>
      </p:sp>
      <p:sp>
        <p:nvSpPr>
          <p:cNvPr id="59" name="テキスト ボックス 58"/>
          <p:cNvSpPr txBox="1"/>
          <p:nvPr/>
        </p:nvSpPr>
        <p:spPr>
          <a:xfrm>
            <a:off x="738525" y="409240"/>
            <a:ext cx="6265433" cy="523220"/>
          </a:xfrm>
          <a:prstGeom prst="rect">
            <a:avLst/>
          </a:prstGeom>
          <a:noFill/>
        </p:spPr>
        <p:txBody>
          <a:bodyPr wrap="none" rtlCol="0">
            <a:spAutoFit/>
          </a:bodyPr>
          <a:lstStyle/>
          <a:p>
            <a:r>
              <a:rPr lang="ja-JP" altLang="en-US" sz="2800" dirty="0"/>
              <a:t>今回開発した小型衛星搭載</a:t>
            </a:r>
            <a:r>
              <a:rPr lang="en-US" altLang="ja-JP" sz="2800" dirty="0"/>
              <a:t>SAR</a:t>
            </a:r>
            <a:r>
              <a:rPr lang="ja-JP" altLang="en-US" sz="2800" dirty="0"/>
              <a:t>システム</a:t>
            </a:r>
            <a:endParaRPr kumimoji="1" lang="ja-JP" altLang="en-US" sz="2800" dirty="0"/>
          </a:p>
        </p:txBody>
      </p:sp>
      <p:sp>
        <p:nvSpPr>
          <p:cNvPr id="60" name="CustomShape 40"/>
          <p:cNvSpPr/>
          <p:nvPr/>
        </p:nvSpPr>
        <p:spPr>
          <a:xfrm>
            <a:off x="3167710" y="6025214"/>
            <a:ext cx="1262120" cy="574096"/>
          </a:xfrm>
          <a:prstGeom prst="rect">
            <a:avLst/>
          </a:prstGeom>
          <a:noFill/>
          <a:ln>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ja-JP" altLang="en-US" sz="1200" spc="-1" dirty="0">
                <a:latin typeface="Arial"/>
              </a:rPr>
              <a:t>民生</a:t>
            </a:r>
            <a:r>
              <a:rPr lang="en-US" altLang="ja-JP" sz="1200" spc="-1" dirty="0">
                <a:latin typeface="Arial"/>
              </a:rPr>
              <a:t>NAND</a:t>
            </a:r>
          </a:p>
          <a:p>
            <a:pPr>
              <a:lnSpc>
                <a:spcPct val="100000"/>
              </a:lnSpc>
            </a:pPr>
            <a:r>
              <a:rPr lang="ja-JP" altLang="en-US" sz="1200" spc="-1" dirty="0">
                <a:latin typeface="Arial"/>
              </a:rPr>
              <a:t>フラッシュメモリ</a:t>
            </a:r>
            <a:endParaRPr lang="en-US" altLang="ja-JP" sz="1200" spc="-1" dirty="0">
              <a:latin typeface="Arial"/>
            </a:endParaRPr>
          </a:p>
          <a:p>
            <a:pPr>
              <a:lnSpc>
                <a:spcPct val="100000"/>
              </a:lnSpc>
            </a:pPr>
            <a:r>
              <a:rPr lang="ja-JP" altLang="en-US" sz="1200" spc="-1" dirty="0">
                <a:latin typeface="Arial"/>
              </a:rPr>
              <a:t>利用</a:t>
            </a:r>
            <a:endParaRPr lang="en-US" altLang="ja-JP" sz="1200" spc="-1" dirty="0">
              <a:latin typeface="Arial"/>
            </a:endParaRPr>
          </a:p>
        </p:txBody>
      </p:sp>
      <p:sp>
        <p:nvSpPr>
          <p:cNvPr id="61" name="テキスト ボックス 60"/>
          <p:cNvSpPr txBox="1"/>
          <p:nvPr/>
        </p:nvSpPr>
        <p:spPr>
          <a:xfrm>
            <a:off x="118619" y="110716"/>
            <a:ext cx="2404826" cy="369332"/>
          </a:xfrm>
          <a:prstGeom prst="rect">
            <a:avLst/>
          </a:prstGeom>
          <a:noFill/>
        </p:spPr>
        <p:txBody>
          <a:bodyPr wrap="none" rtlCol="0">
            <a:spAutoFit/>
          </a:bodyPr>
          <a:lstStyle/>
          <a:p>
            <a:r>
              <a:rPr lang="ja-JP" altLang="en-US" dirty="0"/>
              <a:t>２</a:t>
            </a:r>
            <a:r>
              <a:rPr lang="en-US" altLang="ja-JP" dirty="0"/>
              <a:t>.</a:t>
            </a:r>
            <a:r>
              <a:rPr lang="ja-JP" altLang="en-US" dirty="0"/>
              <a:t>開発した技術の概要</a:t>
            </a:r>
            <a:endParaRPr lang="en-US" altLang="ja-JP" dirty="0"/>
          </a:p>
        </p:txBody>
      </p:sp>
      <p:sp>
        <p:nvSpPr>
          <p:cNvPr id="2" name="テキスト ボックス 1"/>
          <p:cNvSpPr txBox="1"/>
          <p:nvPr/>
        </p:nvSpPr>
        <p:spPr>
          <a:xfrm>
            <a:off x="1174347" y="1017602"/>
            <a:ext cx="5061730" cy="646331"/>
          </a:xfrm>
          <a:prstGeom prst="rect">
            <a:avLst/>
          </a:prstGeom>
          <a:noFill/>
        </p:spPr>
        <p:txBody>
          <a:bodyPr wrap="square" rtlCol="0">
            <a:spAutoFit/>
          </a:bodyPr>
          <a:lstStyle/>
          <a:p>
            <a:r>
              <a:rPr lang="en-US" altLang="ja-JP" dirty="0"/>
              <a:t>SAR</a:t>
            </a:r>
            <a:r>
              <a:rPr lang="ja-JP" altLang="en-US" dirty="0"/>
              <a:t>システムを小型衛星に搭載するため、小型化、低コスト化の研究開発を行った。</a:t>
            </a:r>
            <a:endParaRPr lang="en-US" altLang="ja-JP" dirty="0"/>
          </a:p>
        </p:txBody>
      </p:sp>
      <p:sp>
        <p:nvSpPr>
          <p:cNvPr id="62" name="テキスト ボックス 61"/>
          <p:cNvSpPr txBox="1"/>
          <p:nvPr/>
        </p:nvSpPr>
        <p:spPr>
          <a:xfrm>
            <a:off x="2667923" y="119472"/>
            <a:ext cx="1333250" cy="369332"/>
          </a:xfrm>
          <a:prstGeom prst="rect">
            <a:avLst/>
          </a:prstGeom>
          <a:noFill/>
        </p:spPr>
        <p:txBody>
          <a:bodyPr wrap="none" rtlCol="0">
            <a:spAutoFit/>
          </a:bodyPr>
          <a:lstStyle/>
          <a:p>
            <a:r>
              <a:rPr lang="en-US" altLang="ja-JP" dirty="0"/>
              <a:t>JAXA</a:t>
            </a:r>
            <a:r>
              <a:rPr lang="ja-JP" altLang="en-US" dirty="0"/>
              <a:t>宇宙研</a:t>
            </a:r>
            <a:endParaRPr kumimoji="1" lang="ja-JP" altLang="en-US" dirty="0"/>
          </a:p>
        </p:txBody>
      </p:sp>
      <p:sp>
        <p:nvSpPr>
          <p:cNvPr id="55" name="CustomShape 40"/>
          <p:cNvSpPr/>
          <p:nvPr/>
        </p:nvSpPr>
        <p:spPr>
          <a:xfrm>
            <a:off x="6372898" y="2008032"/>
            <a:ext cx="1262120" cy="897414"/>
          </a:xfrm>
          <a:prstGeom prst="rect">
            <a:avLst/>
          </a:prstGeom>
          <a:noFill/>
          <a:ln>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ja-JP" altLang="en-US" sz="1500" spc="-1" dirty="0">
                <a:solidFill>
                  <a:srgbClr val="000000"/>
                </a:solidFill>
                <a:latin typeface="Arial"/>
                <a:ea typeface="ＭＳ Ｐゴシック"/>
              </a:rPr>
              <a:t>特許取得</a:t>
            </a:r>
            <a:endParaRPr lang="en-US" altLang="ja-JP" sz="1500" spc="-1" dirty="0">
              <a:solidFill>
                <a:srgbClr val="000000"/>
              </a:solidFill>
              <a:latin typeface="Arial"/>
              <a:ea typeface="ＭＳ Ｐゴシック"/>
            </a:endParaRPr>
          </a:p>
          <a:p>
            <a:pPr>
              <a:lnSpc>
                <a:spcPct val="100000"/>
              </a:lnSpc>
            </a:pPr>
            <a:r>
              <a:rPr lang="ja-JP" altLang="en-US" sz="1500" spc="-1" dirty="0">
                <a:solidFill>
                  <a:srgbClr val="000000"/>
                </a:solidFill>
                <a:latin typeface="Arial"/>
                <a:ea typeface="ＭＳ Ｐゴシック"/>
              </a:rPr>
              <a:t>展開式ハニカムパネル</a:t>
            </a:r>
            <a:endParaRPr lang="en-US" altLang="ja-JP" sz="1500" spc="-1" dirty="0">
              <a:solidFill>
                <a:srgbClr val="000000"/>
              </a:solidFill>
              <a:latin typeface="Arial"/>
              <a:ea typeface="ＭＳ Ｐゴシック"/>
            </a:endParaRPr>
          </a:p>
          <a:p>
            <a:pPr>
              <a:lnSpc>
                <a:spcPct val="100000"/>
              </a:lnSpc>
            </a:pPr>
            <a:r>
              <a:rPr lang="ja-JP" altLang="en-US" sz="1500" spc="-1" dirty="0">
                <a:solidFill>
                  <a:srgbClr val="000000"/>
                </a:solidFill>
                <a:latin typeface="Arial"/>
                <a:ea typeface="ＭＳ Ｐゴシック"/>
              </a:rPr>
              <a:t>スロットアレ</a:t>
            </a:r>
            <a:r>
              <a:rPr lang="en-US" altLang="ja-JP" sz="1500" spc="-1" dirty="0">
                <a:solidFill>
                  <a:srgbClr val="000000"/>
                </a:solidFill>
                <a:latin typeface="Arial"/>
                <a:ea typeface="ＭＳ Ｐゴシック"/>
              </a:rPr>
              <a:t>―</a:t>
            </a:r>
            <a:r>
              <a:rPr lang="ja-JP" altLang="en-US" sz="1500" spc="-1" dirty="0">
                <a:solidFill>
                  <a:srgbClr val="000000"/>
                </a:solidFill>
                <a:latin typeface="Arial"/>
                <a:ea typeface="ＭＳ Ｐゴシック"/>
              </a:rPr>
              <a:t>アンテナ</a:t>
            </a:r>
            <a:endParaRPr lang="en-US" sz="1500" spc="-1" dirty="0">
              <a:latin typeface="Arial"/>
            </a:endParaRPr>
          </a:p>
        </p:txBody>
      </p:sp>
      <p:sp>
        <p:nvSpPr>
          <p:cNvPr id="56" name="CustomShape 40"/>
          <p:cNvSpPr/>
          <p:nvPr/>
        </p:nvSpPr>
        <p:spPr>
          <a:xfrm>
            <a:off x="3028927" y="1681274"/>
            <a:ext cx="1262120" cy="523638"/>
          </a:xfrm>
          <a:prstGeom prst="rect">
            <a:avLst/>
          </a:prstGeom>
          <a:noFill/>
          <a:ln>
            <a:noFill/>
          </a:ln>
        </p:spPr>
        <p:style>
          <a:lnRef idx="0">
            <a:scrgbClr r="0" g="0" b="0"/>
          </a:lnRef>
          <a:fillRef idx="0">
            <a:scrgbClr r="0" g="0" b="0"/>
          </a:fillRef>
          <a:effectRef idx="0">
            <a:scrgbClr r="0" g="0" b="0"/>
          </a:effectRef>
          <a:fontRef idx="minor"/>
        </p:style>
        <p:txBody>
          <a:bodyPr wrap="none" lIns="81639" tIns="40820" rIns="81639" bIns="40820"/>
          <a:lstStyle/>
          <a:p>
            <a:pPr>
              <a:lnSpc>
                <a:spcPct val="100000"/>
              </a:lnSpc>
            </a:pPr>
            <a:r>
              <a:rPr lang="ja-JP" altLang="en-US" sz="1500" spc="-1" dirty="0">
                <a:solidFill>
                  <a:srgbClr val="000000"/>
                </a:solidFill>
                <a:latin typeface="Arial"/>
                <a:ea typeface="ＭＳ Ｐゴシック"/>
              </a:rPr>
              <a:t>高効率の</a:t>
            </a:r>
            <a:endParaRPr lang="en-US" altLang="ja-JP" sz="1500" spc="-1" dirty="0">
              <a:solidFill>
                <a:srgbClr val="000000"/>
              </a:solidFill>
              <a:latin typeface="Arial"/>
              <a:ea typeface="ＭＳ Ｐゴシック"/>
            </a:endParaRPr>
          </a:p>
          <a:p>
            <a:pPr>
              <a:lnSpc>
                <a:spcPct val="100000"/>
              </a:lnSpc>
            </a:pPr>
            <a:r>
              <a:rPr lang="ja-JP" altLang="en-US" sz="1500" spc="-1" dirty="0">
                <a:solidFill>
                  <a:srgbClr val="000000"/>
                </a:solidFill>
                <a:latin typeface="Arial"/>
                <a:ea typeface="ＭＳ Ｐゴシック"/>
              </a:rPr>
              <a:t>固体増幅器</a:t>
            </a:r>
            <a:endParaRPr lang="en-US" altLang="ja-JP" sz="1500" spc="-1" dirty="0">
              <a:solidFill>
                <a:srgbClr val="000000"/>
              </a:solidFill>
              <a:latin typeface="Arial"/>
              <a:ea typeface="ＭＳ Ｐゴシック"/>
            </a:endParaRPr>
          </a:p>
          <a:p>
            <a:pPr>
              <a:lnSpc>
                <a:spcPct val="100000"/>
              </a:lnSpc>
            </a:pPr>
            <a:endParaRPr lang="en-US" sz="1500" spc="-1" dirty="0">
              <a:latin typeface="Arial"/>
            </a:endParaRPr>
          </a:p>
        </p:txBody>
      </p:sp>
      <p:sp>
        <p:nvSpPr>
          <p:cNvPr id="3" name="スライド番号プレースホルダー 2"/>
          <p:cNvSpPr>
            <a:spLocks noGrp="1"/>
          </p:cNvSpPr>
          <p:nvPr>
            <p:ph type="sldNum" sz="quarter" idx="12"/>
          </p:nvPr>
        </p:nvSpPr>
        <p:spPr/>
        <p:txBody>
          <a:bodyPr/>
          <a:lstStyle/>
          <a:p>
            <a:fld id="{46DE09F6-F9DD-4E77-8CDD-162DE826FAAE}" type="slidenum">
              <a:rPr kumimoji="1" lang="ja-JP" altLang="en-US" smtClean="0"/>
              <a:t>6</a:t>
            </a:fld>
            <a:endParaRPr kumimoji="1" lang="ja-JP" altLang="en-US"/>
          </a:p>
        </p:txBody>
      </p:sp>
    </p:spTree>
    <p:extLst>
      <p:ext uri="{BB962C8B-B14F-4D97-AF65-F5344CB8AC3E}">
        <p14:creationId xmlns:p14="http://schemas.microsoft.com/office/powerpoint/2010/main" val="26698421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4207" y="310261"/>
            <a:ext cx="8229600" cy="1143000"/>
          </a:xfrm>
        </p:spPr>
        <p:txBody>
          <a:bodyPr/>
          <a:lstStyle/>
          <a:p>
            <a:r>
              <a:rPr lang="ja-JP" altLang="en-US" dirty="0"/>
              <a:t>小型</a:t>
            </a:r>
            <a:r>
              <a:rPr lang="en-US" altLang="ja-JP" dirty="0"/>
              <a:t>SAR</a:t>
            </a:r>
            <a:r>
              <a:rPr lang="ja-JP" altLang="en-US" dirty="0"/>
              <a:t>衛星実現のキー技術</a:t>
            </a:r>
            <a:endParaRPr kumimoji="1" lang="ja-JP"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946890" cy="456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18619" y="110716"/>
            <a:ext cx="2404826" cy="369332"/>
          </a:xfrm>
          <a:prstGeom prst="rect">
            <a:avLst/>
          </a:prstGeom>
          <a:noFill/>
        </p:spPr>
        <p:txBody>
          <a:bodyPr wrap="none" rtlCol="0">
            <a:spAutoFit/>
          </a:bodyPr>
          <a:lstStyle/>
          <a:p>
            <a:r>
              <a:rPr lang="ja-JP" altLang="en-US" dirty="0"/>
              <a:t>２</a:t>
            </a:r>
            <a:r>
              <a:rPr lang="en-US" altLang="ja-JP" dirty="0"/>
              <a:t>.</a:t>
            </a:r>
            <a:r>
              <a:rPr lang="ja-JP" altLang="en-US" dirty="0"/>
              <a:t>開発した技術の概要</a:t>
            </a:r>
            <a:endParaRPr lang="en-US" altLang="ja-JP" dirty="0"/>
          </a:p>
        </p:txBody>
      </p:sp>
      <p:sp>
        <p:nvSpPr>
          <p:cNvPr id="5" name="テキスト ボックス 4"/>
          <p:cNvSpPr txBox="1"/>
          <p:nvPr/>
        </p:nvSpPr>
        <p:spPr>
          <a:xfrm>
            <a:off x="2699792" y="113916"/>
            <a:ext cx="1333250" cy="369332"/>
          </a:xfrm>
          <a:prstGeom prst="rect">
            <a:avLst/>
          </a:prstGeom>
          <a:noFill/>
        </p:spPr>
        <p:txBody>
          <a:bodyPr wrap="none" rtlCol="0">
            <a:spAutoFit/>
          </a:bodyPr>
          <a:lstStyle/>
          <a:p>
            <a:r>
              <a:rPr lang="en-US" altLang="ja-JP" dirty="0"/>
              <a:t>JAXA</a:t>
            </a:r>
            <a:r>
              <a:rPr lang="ja-JP" altLang="en-US" dirty="0"/>
              <a:t>宇宙研</a:t>
            </a:r>
            <a:endParaRPr kumimoji="1" lang="ja-JP" altLang="en-US" dirty="0"/>
          </a:p>
        </p:txBody>
      </p:sp>
      <p:sp>
        <p:nvSpPr>
          <p:cNvPr id="6" name="スライド番号プレースホルダー 5"/>
          <p:cNvSpPr>
            <a:spLocks noGrp="1"/>
          </p:cNvSpPr>
          <p:nvPr>
            <p:ph type="sldNum" sz="quarter" idx="12"/>
          </p:nvPr>
        </p:nvSpPr>
        <p:spPr/>
        <p:txBody>
          <a:bodyPr/>
          <a:lstStyle/>
          <a:p>
            <a:fld id="{46DE09F6-F9DD-4E77-8CDD-162DE826FAAE}" type="slidenum">
              <a:rPr kumimoji="1" lang="ja-JP" altLang="en-US" smtClean="0"/>
              <a:t>7</a:t>
            </a:fld>
            <a:endParaRPr kumimoji="1" lang="ja-JP" altLang="en-US"/>
          </a:p>
        </p:txBody>
      </p:sp>
    </p:spTree>
    <p:extLst>
      <p:ext uri="{BB962C8B-B14F-4D97-AF65-F5344CB8AC3E}">
        <p14:creationId xmlns:p14="http://schemas.microsoft.com/office/powerpoint/2010/main" val="31492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304" y="481838"/>
            <a:ext cx="8104664" cy="944479"/>
          </a:xfrm>
        </p:spPr>
        <p:txBody>
          <a:bodyPr>
            <a:normAutofit/>
          </a:bodyPr>
          <a:lstStyle/>
          <a:p>
            <a:r>
              <a:rPr lang="en-US" altLang="ja-JP" sz="2400" b="1" dirty="0"/>
              <a:t>SAR</a:t>
            </a:r>
            <a:r>
              <a:rPr kumimoji="1" lang="ja-JP" altLang="en-US" sz="2400" b="1" dirty="0"/>
              <a:t>アンテナを</a:t>
            </a:r>
            <a:r>
              <a:rPr lang="ja-JP" altLang="en-US" sz="2400" b="1" dirty="0">
                <a:solidFill>
                  <a:srgbClr val="FF0000"/>
                </a:solidFill>
              </a:rPr>
              <a:t>炭素繊維強化プラスチック（</a:t>
            </a:r>
            <a:r>
              <a:rPr lang="en-US" altLang="ja-JP" sz="2400" b="1" dirty="0">
                <a:solidFill>
                  <a:srgbClr val="FF0000"/>
                </a:solidFill>
              </a:rPr>
              <a:t>CFRP)</a:t>
            </a:r>
            <a:r>
              <a:rPr lang="ja-JP" altLang="en-US" sz="2400" b="1" dirty="0"/>
              <a:t>製にする</a:t>
            </a:r>
            <a:br>
              <a:rPr lang="en-US" altLang="ja-JP" sz="2400" b="1" dirty="0"/>
            </a:br>
            <a:r>
              <a:rPr lang="ja-JP" altLang="en-US" sz="2400" b="1" dirty="0">
                <a:solidFill>
                  <a:srgbClr val="FF0000"/>
                </a:solidFill>
              </a:rPr>
              <a:t>製造的に安定し、多数機量産に適する</a:t>
            </a:r>
            <a:endParaRPr kumimoji="1" lang="ja-JP" altLang="en-US" sz="2700" b="1" dirty="0"/>
          </a:p>
        </p:txBody>
      </p:sp>
      <p:sp>
        <p:nvSpPr>
          <p:cNvPr id="4" name="テキスト ボックス 3"/>
          <p:cNvSpPr txBox="1"/>
          <p:nvPr/>
        </p:nvSpPr>
        <p:spPr>
          <a:xfrm>
            <a:off x="490704" y="1717291"/>
            <a:ext cx="1338828" cy="646331"/>
          </a:xfrm>
          <a:prstGeom prst="rect">
            <a:avLst/>
          </a:prstGeom>
          <a:noFill/>
        </p:spPr>
        <p:txBody>
          <a:bodyPr wrap="none" rtlCol="0">
            <a:spAutoFit/>
          </a:bodyPr>
          <a:lstStyle/>
          <a:p>
            <a:r>
              <a:rPr lang="ja-JP" altLang="en-US" dirty="0"/>
              <a:t>導波管部材</a:t>
            </a:r>
            <a:endParaRPr lang="en-US" altLang="ja-JP" dirty="0"/>
          </a:p>
          <a:p>
            <a:r>
              <a:rPr kumimoji="1" lang="en-US" altLang="ja-JP" dirty="0"/>
              <a:t>  CFRP</a:t>
            </a:r>
          </a:p>
        </p:txBody>
      </p:sp>
      <p:sp>
        <p:nvSpPr>
          <p:cNvPr id="7" name="テキスト ボックス 6"/>
          <p:cNvSpPr txBox="1"/>
          <p:nvPr/>
        </p:nvSpPr>
        <p:spPr>
          <a:xfrm>
            <a:off x="2584702" y="1528164"/>
            <a:ext cx="2815311" cy="646331"/>
          </a:xfrm>
          <a:prstGeom prst="rect">
            <a:avLst/>
          </a:prstGeom>
          <a:noFill/>
        </p:spPr>
        <p:txBody>
          <a:bodyPr wrap="square" rtlCol="0">
            <a:spAutoFit/>
          </a:bodyPr>
          <a:lstStyle/>
          <a:p>
            <a:r>
              <a:rPr lang="en-US" altLang="ja-JP" dirty="0"/>
              <a:t>CFRP</a:t>
            </a:r>
            <a:r>
              <a:rPr lang="ja-JP" altLang="en-US" dirty="0"/>
              <a:t>部材に導電性処理</a:t>
            </a:r>
            <a:endParaRPr lang="en-US" altLang="ja-JP" dirty="0"/>
          </a:p>
          <a:p>
            <a:r>
              <a:rPr lang="ja-JP" altLang="en-US" dirty="0"/>
              <a:t>（めっき処理）</a:t>
            </a:r>
            <a:endParaRPr lang="en-US" altLang="ja-JP" dirty="0"/>
          </a:p>
        </p:txBody>
      </p:sp>
      <p:pic>
        <p:nvPicPr>
          <p:cNvPr id="8" name="図 7"/>
          <p:cNvPicPr>
            <a:picLocks noChangeAspect="1"/>
          </p:cNvPicPr>
          <p:nvPr/>
        </p:nvPicPr>
        <p:blipFill rotWithShape="1">
          <a:blip r:embed="rId2"/>
          <a:srcRect t="27725" b="22081"/>
          <a:stretch/>
        </p:blipFill>
        <p:spPr>
          <a:xfrm>
            <a:off x="5995392" y="5101611"/>
            <a:ext cx="3435754" cy="1658019"/>
          </a:xfrm>
          <a:prstGeom prst="rect">
            <a:avLst/>
          </a:prstGeom>
        </p:spPr>
      </p:pic>
      <p:sp>
        <p:nvSpPr>
          <p:cNvPr id="9" name="テキスト ボックス 8"/>
          <p:cNvSpPr txBox="1"/>
          <p:nvPr/>
        </p:nvSpPr>
        <p:spPr>
          <a:xfrm>
            <a:off x="5900750" y="3641348"/>
            <a:ext cx="2847714" cy="923330"/>
          </a:xfrm>
          <a:prstGeom prst="rect">
            <a:avLst/>
          </a:prstGeom>
          <a:noFill/>
        </p:spPr>
        <p:txBody>
          <a:bodyPr wrap="square" rtlCol="0">
            <a:spAutoFit/>
          </a:bodyPr>
          <a:lstStyle/>
          <a:p>
            <a:r>
              <a:rPr lang="ja-JP" altLang="en-US" b="1" dirty="0">
                <a:solidFill>
                  <a:srgbClr val="FF0000"/>
                </a:solidFill>
              </a:rPr>
              <a:t>レーダ衛星の展開アンテナを軽量で製造安定性に優れた</a:t>
            </a:r>
            <a:r>
              <a:rPr lang="en-US" altLang="ja-JP" b="1" dirty="0">
                <a:solidFill>
                  <a:srgbClr val="FF0000"/>
                </a:solidFill>
              </a:rPr>
              <a:t>CFRP</a:t>
            </a:r>
            <a:r>
              <a:rPr lang="ja-JP" altLang="en-US" b="1" dirty="0">
                <a:solidFill>
                  <a:srgbClr val="FF0000"/>
                </a:solidFill>
              </a:rPr>
              <a:t>製にする。</a:t>
            </a:r>
            <a:endParaRPr lang="en-US" altLang="ja-JP" b="1" dirty="0">
              <a:solidFill>
                <a:srgbClr val="FF0000"/>
              </a:solidFill>
            </a:endParaRPr>
          </a:p>
        </p:txBody>
      </p:sp>
      <p:sp>
        <p:nvSpPr>
          <p:cNvPr id="5" name="右矢印 4"/>
          <p:cNvSpPr/>
          <p:nvPr/>
        </p:nvSpPr>
        <p:spPr>
          <a:xfrm>
            <a:off x="2022578" y="3262726"/>
            <a:ext cx="677214" cy="202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3446979" y="4273146"/>
            <a:ext cx="677214" cy="202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5400000">
            <a:off x="3805672" y="4814511"/>
            <a:ext cx="677214" cy="202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688045" y="1830018"/>
            <a:ext cx="3348451" cy="1477328"/>
          </a:xfrm>
          <a:prstGeom prst="rect">
            <a:avLst/>
          </a:prstGeom>
          <a:noFill/>
          <a:ln>
            <a:solidFill>
              <a:schemeClr val="tx1"/>
            </a:solidFill>
          </a:ln>
        </p:spPr>
        <p:txBody>
          <a:bodyPr wrap="square" rtlCol="0">
            <a:spAutoFit/>
          </a:bodyPr>
          <a:lstStyle/>
          <a:p>
            <a:r>
              <a:rPr lang="ja-JP" altLang="en-US" dirty="0"/>
              <a:t>本年度内に、</a:t>
            </a:r>
            <a:r>
              <a:rPr lang="en-US" altLang="ja-JP" dirty="0"/>
              <a:t>400mmx150mmCFRP</a:t>
            </a:r>
            <a:r>
              <a:rPr lang="ja-JP" altLang="en-US" dirty="0"/>
              <a:t>モデルを試作予定。</a:t>
            </a:r>
            <a:endParaRPr lang="en-US" altLang="ja-JP" dirty="0"/>
          </a:p>
          <a:p>
            <a:r>
              <a:rPr lang="en-US" altLang="ja-JP" dirty="0"/>
              <a:t>2021</a:t>
            </a:r>
            <a:r>
              <a:rPr lang="ja-JP" altLang="en-US" dirty="0"/>
              <a:t>年度には</a:t>
            </a:r>
            <a:r>
              <a:rPr lang="en-US" altLang="ja-JP" dirty="0"/>
              <a:t>400x700mmCFRP</a:t>
            </a:r>
            <a:r>
              <a:rPr lang="ja-JP" altLang="en-US" dirty="0"/>
              <a:t>アンテナ試作予定。</a:t>
            </a:r>
            <a:endParaRPr lang="en-US" altLang="ja-JP" dirty="0"/>
          </a:p>
        </p:txBody>
      </p:sp>
      <p:grpSp>
        <p:nvGrpSpPr>
          <p:cNvPr id="17" name="グループ化 16">
            <a:extLst>
              <a:ext uri="{FF2B5EF4-FFF2-40B4-BE49-F238E27FC236}">
                <a16:creationId xmlns:a16="http://schemas.microsoft.com/office/drawing/2014/main" id="{D972EFA7-E578-40F8-8F01-654064EE1843}"/>
              </a:ext>
            </a:extLst>
          </p:cNvPr>
          <p:cNvGrpSpPr/>
          <p:nvPr/>
        </p:nvGrpSpPr>
        <p:grpSpPr>
          <a:xfrm>
            <a:off x="58842" y="2310631"/>
            <a:ext cx="2246501" cy="2236738"/>
            <a:chOff x="-87847" y="843979"/>
            <a:chExt cx="4070589" cy="3248091"/>
          </a:xfrm>
        </p:grpSpPr>
        <p:grpSp>
          <p:nvGrpSpPr>
            <p:cNvPr id="18" name="グループ化 17">
              <a:extLst>
                <a:ext uri="{FF2B5EF4-FFF2-40B4-BE49-F238E27FC236}">
                  <a16:creationId xmlns:a16="http://schemas.microsoft.com/office/drawing/2014/main" id="{D1D5D395-14BD-42E3-A575-54E10A9CEC0D}"/>
                </a:ext>
              </a:extLst>
            </p:cNvPr>
            <p:cNvGrpSpPr/>
            <p:nvPr/>
          </p:nvGrpSpPr>
          <p:grpSpPr>
            <a:xfrm>
              <a:off x="-87847" y="843979"/>
              <a:ext cx="3760254" cy="2701133"/>
              <a:chOff x="-117622" y="843978"/>
              <a:chExt cx="5034774" cy="4105151"/>
            </a:xfrm>
          </p:grpSpPr>
          <p:pic>
            <p:nvPicPr>
              <p:cNvPr id="20" name="図 19" descr="コンピュータ, 机, テーブル, キーボード が含まれている画像&#10;&#10;自動的に生成された説明">
                <a:extLst>
                  <a:ext uri="{FF2B5EF4-FFF2-40B4-BE49-F238E27FC236}">
                    <a16:creationId xmlns:a16="http://schemas.microsoft.com/office/drawing/2014/main" id="{B1F9128F-3412-4B70-B17E-48C4AAA76C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25" t="16406" r="3144" b="13681"/>
              <a:stretch/>
            </p:blipFill>
            <p:spPr>
              <a:xfrm rot="21218168">
                <a:off x="181719" y="1351105"/>
                <a:ext cx="4406988" cy="3385188"/>
              </a:xfrm>
              <a:prstGeom prst="rect">
                <a:avLst/>
              </a:prstGeom>
            </p:spPr>
          </p:pic>
          <p:sp>
            <p:nvSpPr>
              <p:cNvPr id="21" name="正方形/長方形 20">
                <a:extLst>
                  <a:ext uri="{FF2B5EF4-FFF2-40B4-BE49-F238E27FC236}">
                    <a16:creationId xmlns:a16="http://schemas.microsoft.com/office/drawing/2014/main" id="{2794CC36-4064-4933-8C03-77767806A2F5}"/>
                  </a:ext>
                </a:extLst>
              </p:cNvPr>
              <p:cNvSpPr/>
              <p:nvPr/>
            </p:nvSpPr>
            <p:spPr>
              <a:xfrm>
                <a:off x="431804" y="4458462"/>
                <a:ext cx="4244821" cy="490667"/>
              </a:xfrm>
              <a:prstGeom prst="rect">
                <a:avLst/>
              </a:prstGeom>
              <a:solidFill>
                <a:sysClr val="window" lastClr="FFFFFF"/>
              </a:solidFill>
              <a:ln w="25400" cap="flat" cmpd="sng" algn="ctr">
                <a:noFill/>
                <a:prstDash val="solid"/>
              </a:ln>
              <a:effectLst/>
            </p:spPr>
            <p:txBody>
              <a:bodyPr rtlCol="0" anchor="ctr"/>
              <a:lstStyle/>
              <a:p>
                <a:endParaRPr lang="ja-JP" altLang="en-US"/>
              </a:p>
            </p:txBody>
          </p:sp>
          <p:sp>
            <p:nvSpPr>
              <p:cNvPr id="22" name="正方形/長方形 21">
                <a:extLst>
                  <a:ext uri="{FF2B5EF4-FFF2-40B4-BE49-F238E27FC236}">
                    <a16:creationId xmlns:a16="http://schemas.microsoft.com/office/drawing/2014/main" id="{DAB826D9-2B27-4441-BE45-9AD7807DA634}"/>
                  </a:ext>
                </a:extLst>
              </p:cNvPr>
              <p:cNvSpPr/>
              <p:nvPr/>
            </p:nvSpPr>
            <p:spPr>
              <a:xfrm>
                <a:off x="301870" y="843978"/>
                <a:ext cx="4407577" cy="414534"/>
              </a:xfrm>
              <a:prstGeom prst="rect">
                <a:avLst/>
              </a:prstGeom>
              <a:solidFill>
                <a:sysClr val="window" lastClr="FFFFFF"/>
              </a:solidFill>
              <a:ln w="25400" cap="flat" cmpd="sng" algn="ctr">
                <a:noFill/>
                <a:prstDash val="solid"/>
              </a:ln>
              <a:effectLst/>
            </p:spPr>
            <p:txBody>
              <a:bodyPr rtlCol="0" anchor="ctr"/>
              <a:lstStyle/>
              <a:p>
                <a:endParaRPr lang="ja-JP" altLang="en-US"/>
              </a:p>
            </p:txBody>
          </p:sp>
          <p:sp>
            <p:nvSpPr>
              <p:cNvPr id="23" name="正方形/長方形 22">
                <a:extLst>
                  <a:ext uri="{FF2B5EF4-FFF2-40B4-BE49-F238E27FC236}">
                    <a16:creationId xmlns:a16="http://schemas.microsoft.com/office/drawing/2014/main" id="{1F1247D4-1AE4-40B7-B7BF-C08C151754CB}"/>
                  </a:ext>
                </a:extLst>
              </p:cNvPr>
              <p:cNvSpPr/>
              <p:nvPr/>
            </p:nvSpPr>
            <p:spPr>
              <a:xfrm rot="16200000">
                <a:off x="-1740965" y="2505350"/>
                <a:ext cx="4067117" cy="820432"/>
              </a:xfrm>
              <a:prstGeom prst="rect">
                <a:avLst/>
              </a:prstGeom>
              <a:solidFill>
                <a:sysClr val="window" lastClr="FFFFFF"/>
              </a:solidFill>
              <a:ln w="25400" cap="flat" cmpd="sng" algn="ctr">
                <a:noFill/>
                <a:prstDash val="solid"/>
              </a:ln>
              <a:effectLst/>
            </p:spPr>
            <p:txBody>
              <a:bodyPr rtlCol="0" anchor="ctr"/>
              <a:lstStyle/>
              <a:p>
                <a:endParaRPr lang="ja-JP" altLang="en-US"/>
              </a:p>
            </p:txBody>
          </p:sp>
          <p:sp>
            <p:nvSpPr>
              <p:cNvPr id="24" name="正方形/長方形 23">
                <a:extLst>
                  <a:ext uri="{FF2B5EF4-FFF2-40B4-BE49-F238E27FC236}">
                    <a16:creationId xmlns:a16="http://schemas.microsoft.com/office/drawing/2014/main" id="{5371B014-C37A-4217-A163-CAF4A6454D7F}"/>
                  </a:ext>
                </a:extLst>
              </p:cNvPr>
              <p:cNvSpPr/>
              <p:nvPr/>
            </p:nvSpPr>
            <p:spPr>
              <a:xfrm rot="16200000">
                <a:off x="2863909" y="2744897"/>
                <a:ext cx="3696948" cy="409539"/>
              </a:xfrm>
              <a:prstGeom prst="rect">
                <a:avLst/>
              </a:prstGeom>
              <a:solidFill>
                <a:sysClr val="window" lastClr="FFFFFF"/>
              </a:solidFill>
              <a:ln w="25400" cap="flat" cmpd="sng" algn="ctr">
                <a:noFill/>
                <a:prstDash val="solid"/>
              </a:ln>
              <a:effectLst/>
            </p:spPr>
            <p:txBody>
              <a:bodyPr rtlCol="0" anchor="ctr"/>
              <a:lstStyle/>
              <a:p>
                <a:endParaRPr lang="ja-JP" altLang="en-US"/>
              </a:p>
            </p:txBody>
          </p:sp>
        </p:grpSp>
        <p:sp>
          <p:nvSpPr>
            <p:cNvPr id="19" name="テキスト ボックス 2">
              <a:extLst>
                <a:ext uri="{FF2B5EF4-FFF2-40B4-BE49-F238E27FC236}">
                  <a16:creationId xmlns:a16="http://schemas.microsoft.com/office/drawing/2014/main" id="{1B2790F5-3386-4840-AD1D-8669FF24C96E}"/>
                </a:ext>
              </a:extLst>
            </p:cNvPr>
            <p:cNvSpPr txBox="1">
              <a:spLocks noChangeArrowheads="1"/>
            </p:cNvSpPr>
            <p:nvPr/>
          </p:nvSpPr>
          <p:spPr bwMode="auto">
            <a:xfrm>
              <a:off x="-7416" y="3323239"/>
              <a:ext cx="3990158" cy="76883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932815" indent="-932815" algn="just"/>
              <a:r>
                <a:rPr lang="ja-JP" sz="105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図</a:t>
              </a:r>
              <a:r>
                <a:rPr lang="en-US" sz="105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3.</a:t>
              </a:r>
              <a:r>
                <a:rPr lang="ja-JP" sz="105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試作した</a:t>
              </a:r>
              <a:r>
                <a:rPr lang="en-US" sz="105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CFRP3</a:t>
              </a:r>
              <a:r>
                <a:rPr lang="ja-JP" sz="105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連導波管</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marL="932815" indent="-932815" algn="just"/>
              <a:r>
                <a:rPr lang="en-US" sz="1050" kern="10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20mmx5mmx400mm x 3 </a:t>
              </a:r>
              <a:r>
                <a:rPr lang="ja-JP" sz="105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列．中央の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marL="932815" indent="-932815" algn="just"/>
              <a:r>
                <a:rPr lang="ja-JP" sz="105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列には放射スロットが開いている．</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25" name="グループ化 24">
            <a:extLst>
              <a:ext uri="{FF2B5EF4-FFF2-40B4-BE49-F238E27FC236}">
                <a16:creationId xmlns:a16="http://schemas.microsoft.com/office/drawing/2014/main" id="{297B8989-80B4-44B0-9127-F70C9A819179}"/>
              </a:ext>
            </a:extLst>
          </p:cNvPr>
          <p:cNvGrpSpPr/>
          <p:nvPr/>
        </p:nvGrpSpPr>
        <p:grpSpPr>
          <a:xfrm>
            <a:off x="2826062" y="2066777"/>
            <a:ext cx="2552700" cy="2657475"/>
            <a:chOff x="-105062" y="0"/>
            <a:chExt cx="3553283" cy="3524710"/>
          </a:xfrm>
        </p:grpSpPr>
        <p:pic>
          <p:nvPicPr>
            <p:cNvPr id="26" name="Picture 4">
              <a:extLst>
                <a:ext uri="{FF2B5EF4-FFF2-40B4-BE49-F238E27FC236}">
                  <a16:creationId xmlns:a16="http://schemas.microsoft.com/office/drawing/2014/main" id="{1CBD3FB7-7E16-4B0A-9F2C-CBD0E44448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183384" cy="302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
              <a:extLst>
                <a:ext uri="{FF2B5EF4-FFF2-40B4-BE49-F238E27FC236}">
                  <a16:creationId xmlns:a16="http://schemas.microsoft.com/office/drawing/2014/main" id="{95356797-F957-4243-99E1-2D6077EE0AD1}"/>
                </a:ext>
              </a:extLst>
            </p:cNvPr>
            <p:cNvSpPr txBox="1">
              <a:spLocks noChangeArrowheads="1"/>
            </p:cNvSpPr>
            <p:nvPr/>
          </p:nvSpPr>
          <p:spPr bwMode="auto">
            <a:xfrm>
              <a:off x="-105062" y="2886724"/>
              <a:ext cx="3553283" cy="6379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932815" indent="-932815" algn="just"/>
              <a:r>
                <a:rPr lang="ja-JP" sz="105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図</a:t>
              </a:r>
              <a:r>
                <a:rPr lang="en-US" sz="105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4.</a:t>
              </a:r>
              <a:r>
                <a:rPr lang="ja-JP" sz="105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めっきされた</a:t>
              </a:r>
              <a:r>
                <a:rPr lang="en-US" sz="105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CFRP</a:t>
              </a:r>
              <a:r>
                <a:rPr lang="ja-JP" sz="105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５連導波管</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32815" indent="-932815" algn="just"/>
              <a:r>
                <a:rPr lang="en-US"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20mmx10mmx400mm</a:t>
              </a:r>
              <a:r>
                <a:rPr lang="ja-JP" sz="105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に銅めっきしたもの</a:t>
              </a:r>
              <a:r>
                <a:rPr lang="en-US" sz="105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pic>
        <p:nvPicPr>
          <p:cNvPr id="28" name="図 27">
            <a:extLst>
              <a:ext uri="{FF2B5EF4-FFF2-40B4-BE49-F238E27FC236}">
                <a16:creationId xmlns:a16="http://schemas.microsoft.com/office/drawing/2014/main" id="{DE9BF9DA-A70E-457F-9506-569628EC611B}"/>
              </a:ext>
            </a:extLst>
          </p:cNvPr>
          <p:cNvPicPr>
            <a:picLocks noChangeAspect="1"/>
          </p:cNvPicPr>
          <p:nvPr/>
        </p:nvPicPr>
        <p:blipFill rotWithShape="1">
          <a:blip r:embed="rId5">
            <a:extLst>
              <a:ext uri="{28A0092B-C50C-407E-A947-70E740481C1C}">
                <a14:useLocalDpi xmlns:a14="http://schemas.microsoft.com/office/drawing/2010/main" val="0"/>
              </a:ext>
            </a:extLst>
          </a:blip>
          <a:srcRect t="1" b="66230"/>
          <a:stretch/>
        </p:blipFill>
        <p:spPr bwMode="auto">
          <a:xfrm>
            <a:off x="277896" y="5244936"/>
            <a:ext cx="2484964" cy="1403685"/>
          </a:xfrm>
          <a:prstGeom prst="rect">
            <a:avLst/>
          </a:prstGeom>
          <a:noFill/>
          <a:ln>
            <a:noFill/>
          </a:ln>
        </p:spPr>
      </p:pic>
      <p:pic>
        <p:nvPicPr>
          <p:cNvPr id="30" name="図 29">
            <a:extLst>
              <a:ext uri="{FF2B5EF4-FFF2-40B4-BE49-F238E27FC236}">
                <a16:creationId xmlns:a16="http://schemas.microsoft.com/office/drawing/2014/main" id="{BC57E857-D17D-41D2-8123-A23FA3DF162A}"/>
              </a:ext>
            </a:extLst>
          </p:cNvPr>
          <p:cNvPicPr>
            <a:picLocks noChangeAspect="1"/>
          </p:cNvPicPr>
          <p:nvPr/>
        </p:nvPicPr>
        <p:blipFill rotWithShape="1">
          <a:blip r:embed="rId5">
            <a:extLst>
              <a:ext uri="{28A0092B-C50C-407E-A947-70E740481C1C}">
                <a14:useLocalDpi xmlns:a14="http://schemas.microsoft.com/office/drawing/2010/main" val="0"/>
              </a:ext>
            </a:extLst>
          </a:blip>
          <a:srcRect t="31537" b="40800"/>
          <a:stretch/>
        </p:blipFill>
        <p:spPr bwMode="auto">
          <a:xfrm>
            <a:off x="2732633" y="5457253"/>
            <a:ext cx="2202112" cy="1066749"/>
          </a:xfrm>
          <a:prstGeom prst="rect">
            <a:avLst/>
          </a:prstGeom>
          <a:noFill/>
          <a:ln>
            <a:noFill/>
          </a:ln>
        </p:spPr>
      </p:pic>
      <p:sp>
        <p:nvSpPr>
          <p:cNvPr id="31" name="右矢印 14">
            <a:extLst>
              <a:ext uri="{FF2B5EF4-FFF2-40B4-BE49-F238E27FC236}">
                <a16:creationId xmlns:a16="http://schemas.microsoft.com/office/drawing/2014/main" id="{0C76AA8E-998B-41F7-A85A-E604C9DF0539}"/>
              </a:ext>
            </a:extLst>
          </p:cNvPr>
          <p:cNvSpPr/>
          <p:nvPr/>
        </p:nvSpPr>
        <p:spPr>
          <a:xfrm>
            <a:off x="5188500" y="5889503"/>
            <a:ext cx="677214" cy="202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0D2D162-B8F7-48EB-9260-00BE80282850}"/>
              </a:ext>
            </a:extLst>
          </p:cNvPr>
          <p:cNvSpPr txBox="1"/>
          <p:nvPr/>
        </p:nvSpPr>
        <p:spPr>
          <a:xfrm>
            <a:off x="951755" y="4875544"/>
            <a:ext cx="3265894" cy="584775"/>
          </a:xfrm>
          <a:prstGeom prst="rect">
            <a:avLst/>
          </a:prstGeom>
          <a:noFill/>
        </p:spPr>
        <p:txBody>
          <a:bodyPr wrap="square" rtlCol="0">
            <a:spAutoFit/>
          </a:bodyPr>
          <a:lstStyle/>
          <a:p>
            <a:r>
              <a:rPr lang="ja-JP" altLang="en-US" sz="1600" dirty="0"/>
              <a:t>展開型</a:t>
            </a:r>
            <a:r>
              <a:rPr lang="en-US" altLang="ja-JP" sz="1600" dirty="0"/>
              <a:t>CFRP</a:t>
            </a:r>
            <a:r>
              <a:rPr lang="ja-JP" altLang="en-US" sz="1600" dirty="0"/>
              <a:t>製２次元スロット</a:t>
            </a:r>
            <a:endParaRPr lang="en-US" altLang="ja-JP" sz="1600" dirty="0"/>
          </a:p>
          <a:p>
            <a:r>
              <a:rPr lang="ja-JP" altLang="en-US" sz="1600" dirty="0"/>
              <a:t>アレーアンテナ</a:t>
            </a:r>
            <a:endParaRPr lang="en-US" altLang="ja-JP" sz="1600" dirty="0"/>
          </a:p>
        </p:txBody>
      </p:sp>
      <p:sp>
        <p:nvSpPr>
          <p:cNvPr id="3" name="テキスト ボックス 2">
            <a:extLst>
              <a:ext uri="{FF2B5EF4-FFF2-40B4-BE49-F238E27FC236}">
                <a16:creationId xmlns:a16="http://schemas.microsoft.com/office/drawing/2014/main" id="{C63D92C6-F74E-4A44-95F6-C6927DA5A9A0}"/>
              </a:ext>
            </a:extLst>
          </p:cNvPr>
          <p:cNvSpPr txBox="1"/>
          <p:nvPr/>
        </p:nvSpPr>
        <p:spPr>
          <a:xfrm>
            <a:off x="1081796" y="168163"/>
            <a:ext cx="877163" cy="369332"/>
          </a:xfrm>
          <a:prstGeom prst="rect">
            <a:avLst/>
          </a:prstGeom>
          <a:noFill/>
          <a:ln>
            <a:solidFill>
              <a:srgbClr val="FF0000"/>
            </a:solidFill>
          </a:ln>
        </p:spPr>
        <p:txBody>
          <a:bodyPr wrap="none" rtlCol="0">
            <a:spAutoFit/>
          </a:bodyPr>
          <a:lstStyle/>
          <a:p>
            <a:r>
              <a:rPr kumimoji="1" lang="ja-JP" altLang="en-US" b="1" dirty="0">
                <a:solidFill>
                  <a:srgbClr val="FF0000"/>
                </a:solidFill>
              </a:rPr>
              <a:t>開発中</a:t>
            </a:r>
          </a:p>
        </p:txBody>
      </p:sp>
    </p:spTree>
    <p:extLst>
      <p:ext uri="{BB962C8B-B14F-4D97-AF65-F5344CB8AC3E}">
        <p14:creationId xmlns:p14="http://schemas.microsoft.com/office/powerpoint/2010/main" val="388186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bwMode="auto">
          <a:xfrm>
            <a:off x="467544" y="3496819"/>
            <a:ext cx="3487737" cy="2708275"/>
          </a:xfrm>
          <a:prstGeom prst="rect">
            <a:avLst/>
          </a:prstGeom>
          <a:noFill/>
          <a:ln w="9525" cap="flat" cmpd="sng" algn="ctr">
            <a:noFill/>
            <a:prstDash val="solid"/>
            <a:round/>
            <a:headEnd type="none" w="med" len="med"/>
            <a:tailEnd type="none" w="med" len="med"/>
          </a:ln>
          <a:effectLst/>
        </p:spPr>
        <p:txBody>
          <a:bodyPr wrap="none" anchor="ctr"/>
          <a:lstStyle/>
          <a:p>
            <a:pPr algn="ctr" fontAlgn="base">
              <a:spcBef>
                <a:spcPct val="0"/>
              </a:spcBef>
              <a:spcAft>
                <a:spcPct val="0"/>
              </a:spcAft>
              <a:defRPr/>
            </a:pPr>
            <a:endParaRPr kumimoji="0" lang="ja-JP" altLang="en-US" sz="1100" kern="0">
              <a:solidFill>
                <a:srgbClr val="000000"/>
              </a:solidFill>
              <a:latin typeface="Arial"/>
            </a:endParaRPr>
          </a:p>
        </p:txBody>
      </p:sp>
      <p:sp>
        <p:nvSpPr>
          <p:cNvPr id="26" name="テキスト ボックス 25"/>
          <p:cNvSpPr txBox="1"/>
          <p:nvPr/>
        </p:nvSpPr>
        <p:spPr>
          <a:xfrm>
            <a:off x="8172400" y="3648561"/>
            <a:ext cx="1013419" cy="646331"/>
          </a:xfrm>
          <a:prstGeom prst="rect">
            <a:avLst/>
          </a:prstGeom>
          <a:noFill/>
        </p:spPr>
        <p:txBody>
          <a:bodyPr wrap="none" rtlCol="0">
            <a:spAutoFit/>
          </a:bodyPr>
          <a:lstStyle/>
          <a:p>
            <a:pPr fontAlgn="base">
              <a:spcBef>
                <a:spcPct val="0"/>
              </a:spcBef>
              <a:spcAft>
                <a:spcPct val="0"/>
              </a:spcAft>
            </a:pPr>
            <a:r>
              <a:rPr lang="ja-JP" altLang="en-US" dirty="0">
                <a:solidFill>
                  <a:srgbClr val="FFFF00"/>
                </a:solidFill>
                <a:effectLst>
                  <a:outerShdw blurRad="38100" dist="38100" dir="2700000" algn="tl">
                    <a:srgbClr val="000000">
                      <a:alpha val="43137"/>
                    </a:srgbClr>
                  </a:outerShdw>
                </a:effectLst>
              </a:rPr>
              <a:t>アンテナ</a:t>
            </a:r>
            <a:endParaRPr lang="en-US" altLang="ja-JP" dirty="0">
              <a:solidFill>
                <a:srgbClr val="FFFF00"/>
              </a:solidFill>
              <a:effectLst>
                <a:outerShdw blurRad="38100" dist="38100" dir="2700000" algn="tl">
                  <a:srgbClr val="000000">
                    <a:alpha val="43137"/>
                  </a:srgbClr>
                </a:outerShdw>
              </a:effectLst>
            </a:endParaRPr>
          </a:p>
          <a:p>
            <a:pPr fontAlgn="base">
              <a:spcBef>
                <a:spcPct val="0"/>
              </a:spcBef>
              <a:spcAft>
                <a:spcPct val="0"/>
              </a:spcAft>
            </a:pPr>
            <a:r>
              <a:rPr lang="ja-JP" altLang="en-US" dirty="0">
                <a:solidFill>
                  <a:srgbClr val="FFFF00"/>
                </a:solidFill>
                <a:effectLst>
                  <a:outerShdw blurRad="38100" dist="38100" dir="2700000" algn="tl">
                    <a:srgbClr val="000000">
                      <a:alpha val="43137"/>
                    </a:srgbClr>
                  </a:outerShdw>
                </a:effectLst>
              </a:rPr>
              <a:t>収納</a:t>
            </a:r>
            <a:endParaRPr lang="en-US" altLang="ja-JP" dirty="0">
              <a:solidFill>
                <a:srgbClr val="FFFF00"/>
              </a:solidFill>
              <a:effectLst>
                <a:outerShdw blurRad="38100" dist="38100" dir="2700000" algn="tl">
                  <a:srgbClr val="000000">
                    <a:alpha val="43137"/>
                  </a:srgbClr>
                </a:outerShdw>
              </a:effectLst>
            </a:endParaRPr>
          </a:p>
        </p:txBody>
      </p:sp>
      <p:sp>
        <p:nvSpPr>
          <p:cNvPr id="32" name="テキスト ボックス 31"/>
          <p:cNvSpPr txBox="1"/>
          <p:nvPr/>
        </p:nvSpPr>
        <p:spPr>
          <a:xfrm>
            <a:off x="211101" y="2087049"/>
            <a:ext cx="2600536" cy="1384995"/>
          </a:xfrm>
          <a:prstGeom prst="rect">
            <a:avLst/>
          </a:prstGeom>
          <a:noFill/>
          <a:ln>
            <a:solidFill>
              <a:schemeClr val="tx1"/>
            </a:solidFill>
          </a:ln>
        </p:spPr>
        <p:txBody>
          <a:bodyPr wrap="square" rtlCol="0">
            <a:spAutoFit/>
          </a:bodyPr>
          <a:lstStyle/>
          <a:p>
            <a:pPr fontAlgn="base">
              <a:spcBef>
                <a:spcPct val="0"/>
              </a:spcBef>
              <a:spcAft>
                <a:spcPct val="0"/>
              </a:spcAft>
            </a:pPr>
            <a:r>
              <a:rPr lang="ja-JP" altLang="en-US" sz="2000" dirty="0">
                <a:solidFill>
                  <a:prstClr val="black"/>
                </a:solidFill>
              </a:rPr>
              <a:t>・最新世代の窒化ガリウム</a:t>
            </a:r>
            <a:r>
              <a:rPr lang="en-US" altLang="ja-JP" sz="2000" dirty="0">
                <a:solidFill>
                  <a:prstClr val="black"/>
                </a:solidFill>
              </a:rPr>
              <a:t>(</a:t>
            </a:r>
            <a:r>
              <a:rPr lang="en-US" altLang="ja-JP" sz="2000" dirty="0" err="1">
                <a:solidFill>
                  <a:prstClr val="black"/>
                </a:solidFill>
              </a:rPr>
              <a:t>GaN</a:t>
            </a:r>
            <a:r>
              <a:rPr lang="en-US" altLang="ja-JP" sz="2000" dirty="0">
                <a:solidFill>
                  <a:prstClr val="black"/>
                </a:solidFill>
              </a:rPr>
              <a:t>)</a:t>
            </a:r>
            <a:r>
              <a:rPr lang="ja-JP" altLang="en-US" sz="2000" dirty="0">
                <a:solidFill>
                  <a:prstClr val="black"/>
                </a:solidFill>
              </a:rPr>
              <a:t>トランジスタの利用</a:t>
            </a:r>
            <a:endParaRPr lang="en-US" altLang="ja-JP" sz="2000" dirty="0">
              <a:solidFill>
                <a:prstClr val="black"/>
              </a:solidFill>
            </a:endParaRPr>
          </a:p>
          <a:p>
            <a:pPr fontAlgn="base">
              <a:spcBef>
                <a:spcPct val="0"/>
              </a:spcBef>
              <a:spcAft>
                <a:spcPct val="0"/>
              </a:spcAft>
            </a:pPr>
            <a:r>
              <a:rPr lang="ja-JP" altLang="en-US" sz="2400" dirty="0">
                <a:solidFill>
                  <a:prstClr val="black"/>
                </a:solidFill>
              </a:rPr>
              <a:t>・排熱設計</a:t>
            </a:r>
            <a:endParaRPr lang="en-US" altLang="ja-JP" sz="2000" dirty="0">
              <a:solidFill>
                <a:prstClr val="black"/>
              </a:solidFill>
            </a:endParaRPr>
          </a:p>
        </p:txBody>
      </p:sp>
      <p:pic>
        <p:nvPicPr>
          <p:cNvPr id="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95954" y="977564"/>
            <a:ext cx="3251548" cy="343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環状矢印 31"/>
          <p:cNvSpPr/>
          <p:nvPr/>
        </p:nvSpPr>
        <p:spPr>
          <a:xfrm rot="17353543">
            <a:off x="5201903" y="1235381"/>
            <a:ext cx="1450114" cy="1687970"/>
          </a:xfrm>
          <a:prstGeom prst="circularArrow">
            <a:avLst>
              <a:gd name="adj1" fmla="val 7240"/>
              <a:gd name="adj2" fmla="val 788556"/>
              <a:gd name="adj3" fmla="val 345583"/>
              <a:gd name="adj4" fmla="val 16839118"/>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36" name="テキスト ボックス 35"/>
          <p:cNvSpPr txBox="1"/>
          <p:nvPr/>
        </p:nvSpPr>
        <p:spPr>
          <a:xfrm>
            <a:off x="6081163" y="3797071"/>
            <a:ext cx="2422458" cy="646331"/>
          </a:xfrm>
          <a:prstGeom prst="rect">
            <a:avLst/>
          </a:prstGeom>
          <a:noFill/>
        </p:spPr>
        <p:txBody>
          <a:bodyPr wrap="none" rtlCol="0">
            <a:spAutoFit/>
          </a:bodyPr>
          <a:lstStyle/>
          <a:p>
            <a:pPr fontAlgn="base">
              <a:spcBef>
                <a:spcPct val="0"/>
              </a:spcBef>
              <a:spcAft>
                <a:spcPct val="0"/>
              </a:spcAft>
            </a:pPr>
            <a:r>
              <a:rPr lang="ja-JP" altLang="en-US" b="1" dirty="0"/>
              <a:t>１ｋ</a:t>
            </a:r>
            <a:r>
              <a:rPr lang="en-US" altLang="ja-JP" b="1" dirty="0"/>
              <a:t>W</a:t>
            </a:r>
            <a:r>
              <a:rPr lang="ja-JP" altLang="en-US" b="1" dirty="0"/>
              <a:t>　パルス増幅器</a:t>
            </a:r>
            <a:endParaRPr lang="en-US" altLang="ja-JP" b="1" dirty="0"/>
          </a:p>
          <a:p>
            <a:pPr fontAlgn="base">
              <a:spcBef>
                <a:spcPct val="0"/>
              </a:spcBef>
              <a:spcAft>
                <a:spcPct val="0"/>
              </a:spcAft>
            </a:pPr>
            <a:r>
              <a:rPr lang="ja-JP" altLang="en-US" b="1" dirty="0"/>
              <a:t>熱溜板に直接取り付け</a:t>
            </a:r>
          </a:p>
        </p:txBody>
      </p:sp>
      <p:sp>
        <p:nvSpPr>
          <p:cNvPr id="51" name="テキスト ボックス 50"/>
          <p:cNvSpPr txBox="1"/>
          <p:nvPr/>
        </p:nvSpPr>
        <p:spPr>
          <a:xfrm>
            <a:off x="6286511" y="2440020"/>
            <a:ext cx="877163" cy="369332"/>
          </a:xfrm>
          <a:prstGeom prst="rect">
            <a:avLst/>
          </a:prstGeom>
          <a:noFill/>
        </p:spPr>
        <p:txBody>
          <a:bodyPr wrap="none" rtlCol="0">
            <a:spAutoFit/>
          </a:bodyPr>
          <a:lstStyle/>
          <a:p>
            <a:pPr fontAlgn="base">
              <a:spcBef>
                <a:spcPct val="0"/>
              </a:spcBef>
              <a:spcAft>
                <a:spcPct val="0"/>
              </a:spcAft>
            </a:pPr>
            <a:r>
              <a:rPr lang="ja-JP" altLang="en-US" dirty="0">
                <a:solidFill>
                  <a:srgbClr val="FFFF00"/>
                </a:solidFill>
                <a:effectLst>
                  <a:outerShdw blurRad="38100" dist="38100" dir="2700000" algn="tl">
                    <a:srgbClr val="000000">
                      <a:alpha val="43137"/>
                    </a:srgbClr>
                  </a:outerShdw>
                </a:effectLst>
              </a:rPr>
              <a:t>放熱面</a:t>
            </a:r>
            <a:endParaRPr lang="en-US" altLang="ja-JP" dirty="0">
              <a:solidFill>
                <a:srgbClr val="FFFF00"/>
              </a:solidFill>
              <a:effectLst>
                <a:outerShdw blurRad="38100" dist="38100" dir="2700000" algn="tl">
                  <a:srgbClr val="000000">
                    <a:alpha val="43137"/>
                  </a:srgbClr>
                </a:outerShdw>
              </a:effectLst>
            </a:endParaRPr>
          </a:p>
        </p:txBody>
      </p:sp>
      <p:pic>
        <p:nvPicPr>
          <p:cNvPr id="25" name="図 24"/>
          <p:cNvPicPr>
            <a:picLocks noChangeAspect="1"/>
          </p:cNvPicPr>
          <p:nvPr/>
        </p:nvPicPr>
        <p:blipFill>
          <a:blip r:embed="rId3"/>
          <a:stretch>
            <a:fillRect/>
          </a:stretch>
        </p:blipFill>
        <p:spPr>
          <a:xfrm>
            <a:off x="3018738" y="1772930"/>
            <a:ext cx="2789199" cy="2158948"/>
          </a:xfrm>
          <a:prstGeom prst="rect">
            <a:avLst/>
          </a:prstGeom>
        </p:spPr>
      </p:pic>
      <p:sp>
        <p:nvSpPr>
          <p:cNvPr id="27" name="タイトル 1"/>
          <p:cNvSpPr>
            <a:spLocks noGrp="1"/>
          </p:cNvSpPr>
          <p:nvPr>
            <p:ph type="title"/>
          </p:nvPr>
        </p:nvSpPr>
        <p:spPr>
          <a:xfrm>
            <a:off x="467544" y="222622"/>
            <a:ext cx="8229600" cy="1143000"/>
          </a:xfrm>
        </p:spPr>
        <p:txBody>
          <a:bodyPr>
            <a:normAutofit fontScale="90000"/>
          </a:bodyPr>
          <a:lstStyle/>
          <a:p>
            <a:br>
              <a:rPr lang="en-US" altLang="ja-JP" sz="3200" dirty="0"/>
            </a:br>
            <a:r>
              <a:rPr lang="ja-JP" altLang="en-US" sz="3200" dirty="0"/>
              <a:t>高分解能化、画質向上、広域観測のために</a:t>
            </a:r>
            <a:br>
              <a:rPr lang="en-US" altLang="ja-JP" sz="3200" dirty="0"/>
            </a:br>
            <a:r>
              <a:rPr lang="ja-JP" altLang="en-US" sz="3200" dirty="0"/>
              <a:t>送信マイクロ波電力を現状の</a:t>
            </a:r>
            <a:r>
              <a:rPr lang="en-US" altLang="ja-JP" sz="3200" dirty="0"/>
              <a:t>1kW</a:t>
            </a:r>
            <a:r>
              <a:rPr lang="ja-JP" altLang="en-US" sz="3200" dirty="0"/>
              <a:t>から</a:t>
            </a:r>
            <a:r>
              <a:rPr lang="en-US" altLang="ja-JP" sz="3200" dirty="0">
                <a:solidFill>
                  <a:srgbClr val="FF0000"/>
                </a:solidFill>
              </a:rPr>
              <a:t>3kW</a:t>
            </a:r>
            <a:r>
              <a:rPr lang="ja-JP" altLang="en-US" sz="3200" dirty="0">
                <a:solidFill>
                  <a:srgbClr val="FF0000"/>
                </a:solidFill>
              </a:rPr>
              <a:t>に増強</a:t>
            </a:r>
            <a:endParaRPr kumimoji="1" lang="ja-JP" altLang="en-US" sz="3200" dirty="0">
              <a:solidFill>
                <a:srgbClr val="FF0000"/>
              </a:solidFill>
            </a:endParaRPr>
          </a:p>
        </p:txBody>
      </p:sp>
      <p:sp>
        <p:nvSpPr>
          <p:cNvPr id="15" name="テキスト ボックス 14">
            <a:extLst>
              <a:ext uri="{FF2B5EF4-FFF2-40B4-BE49-F238E27FC236}">
                <a16:creationId xmlns:a16="http://schemas.microsoft.com/office/drawing/2014/main" id="{E3A1AE6D-1A94-455B-997D-66F9674A4530}"/>
              </a:ext>
            </a:extLst>
          </p:cNvPr>
          <p:cNvSpPr txBox="1"/>
          <p:nvPr/>
        </p:nvSpPr>
        <p:spPr>
          <a:xfrm>
            <a:off x="1016567" y="4310201"/>
            <a:ext cx="877163" cy="369332"/>
          </a:xfrm>
          <a:prstGeom prst="rect">
            <a:avLst/>
          </a:prstGeom>
          <a:noFill/>
          <a:ln>
            <a:solidFill>
              <a:srgbClr val="FF0000"/>
            </a:solidFill>
          </a:ln>
        </p:spPr>
        <p:txBody>
          <a:bodyPr wrap="none" rtlCol="0">
            <a:spAutoFit/>
          </a:bodyPr>
          <a:lstStyle/>
          <a:p>
            <a:r>
              <a:rPr kumimoji="1" lang="ja-JP" altLang="en-US" b="1" dirty="0">
                <a:solidFill>
                  <a:srgbClr val="FF0000"/>
                </a:solidFill>
              </a:rPr>
              <a:t>開発中</a:t>
            </a:r>
          </a:p>
        </p:txBody>
      </p:sp>
      <p:grpSp>
        <p:nvGrpSpPr>
          <p:cNvPr id="16" name="グループ化 15">
            <a:extLst>
              <a:ext uri="{FF2B5EF4-FFF2-40B4-BE49-F238E27FC236}">
                <a16:creationId xmlns:a16="http://schemas.microsoft.com/office/drawing/2014/main" id="{9D978C31-E490-4E75-817A-0A066ED03634}"/>
              </a:ext>
            </a:extLst>
          </p:cNvPr>
          <p:cNvGrpSpPr/>
          <p:nvPr/>
        </p:nvGrpSpPr>
        <p:grpSpPr>
          <a:xfrm>
            <a:off x="3013494" y="4300676"/>
            <a:ext cx="2838451" cy="2552065"/>
            <a:chOff x="0" y="0"/>
            <a:chExt cx="2838451" cy="2552065"/>
          </a:xfrm>
        </p:grpSpPr>
        <p:pic>
          <p:nvPicPr>
            <p:cNvPr id="17" name="Picture 2">
              <a:extLst>
                <a:ext uri="{FF2B5EF4-FFF2-40B4-BE49-F238E27FC236}">
                  <a16:creationId xmlns:a16="http://schemas.microsoft.com/office/drawing/2014/main" id="{E6228767-0606-47A1-88A2-BE634B2675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827" t="18318" r="27183" b="21409"/>
            <a:stretch/>
          </p:blipFill>
          <p:spPr bwMode="auto">
            <a:xfrm rot="5400000">
              <a:off x="1419225" y="57150"/>
              <a:ext cx="1390650" cy="1276350"/>
            </a:xfrm>
            <a:prstGeom prst="rect">
              <a:avLst/>
            </a:prstGeom>
            <a:noFill/>
            <a:ln>
              <a:noFill/>
            </a:ln>
            <a:extLst>
              <a:ext uri="{53640926-AAD7-44D8-BBD7-CCE9431645EC}">
                <a14:shadowObscured xmlns:a14="http://schemas.microsoft.com/office/drawing/2010/main"/>
              </a:ext>
            </a:extLst>
          </p:spPr>
        </p:pic>
        <p:grpSp>
          <p:nvGrpSpPr>
            <p:cNvPr id="18" name="グループ化 17">
              <a:extLst>
                <a:ext uri="{FF2B5EF4-FFF2-40B4-BE49-F238E27FC236}">
                  <a16:creationId xmlns:a16="http://schemas.microsoft.com/office/drawing/2014/main" id="{C207169C-8081-4780-8DF1-9E96897C9D1F}"/>
                </a:ext>
              </a:extLst>
            </p:cNvPr>
            <p:cNvGrpSpPr/>
            <p:nvPr/>
          </p:nvGrpSpPr>
          <p:grpSpPr>
            <a:xfrm>
              <a:off x="0" y="9525"/>
              <a:ext cx="2838451" cy="2542540"/>
              <a:chOff x="0" y="0"/>
              <a:chExt cx="2838451" cy="2542540"/>
            </a:xfrm>
          </p:grpSpPr>
          <p:grpSp>
            <p:nvGrpSpPr>
              <p:cNvPr id="19" name="グループ化 18">
                <a:extLst>
                  <a:ext uri="{FF2B5EF4-FFF2-40B4-BE49-F238E27FC236}">
                    <a16:creationId xmlns:a16="http://schemas.microsoft.com/office/drawing/2014/main" id="{E3303605-338D-4535-9812-0245E93251B1}"/>
                  </a:ext>
                </a:extLst>
              </p:cNvPr>
              <p:cNvGrpSpPr/>
              <p:nvPr/>
            </p:nvGrpSpPr>
            <p:grpSpPr>
              <a:xfrm>
                <a:off x="0" y="0"/>
                <a:ext cx="2838451" cy="2542540"/>
                <a:chOff x="0" y="143144"/>
                <a:chExt cx="3170202" cy="2324410"/>
              </a:xfrm>
            </p:grpSpPr>
            <p:pic>
              <p:nvPicPr>
                <p:cNvPr id="23" name="Picture 2">
                  <a:extLst>
                    <a:ext uri="{FF2B5EF4-FFF2-40B4-BE49-F238E27FC236}">
                      <a16:creationId xmlns:a16="http://schemas.microsoft.com/office/drawing/2014/main" id="{7AABFAB2-0903-4A17-AF7B-15F0CFF9BD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78" t="40015" r="67364" b="28593"/>
                <a:stretch/>
              </p:blipFill>
              <p:spPr bwMode="auto">
                <a:xfrm>
                  <a:off x="143144" y="143144"/>
                  <a:ext cx="1457055" cy="1211158"/>
                </a:xfrm>
                <a:prstGeom prst="rect">
                  <a:avLst/>
                </a:prstGeom>
                <a:noFill/>
                <a:ln>
                  <a:noFill/>
                </a:ln>
                <a:extLst>
                  <a:ext uri="{53640926-AAD7-44D8-BBD7-CCE9431645EC}">
                    <a14:shadowObscured xmlns:a14="http://schemas.microsoft.com/office/drawing/2010/main"/>
                  </a:ext>
                </a:extLst>
              </p:spPr>
            </p:pic>
            <p:sp>
              <p:nvSpPr>
                <p:cNvPr id="24" name="テキスト ボックス 2">
                  <a:extLst>
                    <a:ext uri="{FF2B5EF4-FFF2-40B4-BE49-F238E27FC236}">
                      <a16:creationId xmlns:a16="http://schemas.microsoft.com/office/drawing/2014/main" id="{FDCBDC95-4E26-4B76-ADD8-24C9C5856163}"/>
                    </a:ext>
                  </a:extLst>
                </p:cNvPr>
                <p:cNvSpPr txBox="1">
                  <a:spLocks noChangeArrowheads="1"/>
                </p:cNvSpPr>
                <p:nvPr/>
              </p:nvSpPr>
              <p:spPr bwMode="auto">
                <a:xfrm>
                  <a:off x="0" y="1368509"/>
                  <a:ext cx="3170202" cy="10990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図５ 左：増幅デバイスパケージの出力リードからマイクロストリップラインへの接続部で発生した高周波放電の痕跡。</a:t>
                  </a:r>
                </a:p>
                <a:p>
                  <a:pPr algn="just"/>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右：現在、試作と試験を実施中の高周波コネクタの出力リードとマイクロストリッラインの接続部での放電痕。</a:t>
                  </a: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350W</a:t>
                  </a:r>
                  <a:r>
                    <a:rPr lang="ja-JP" sz="1050" kern="100" dirty="0">
                      <a:effectLst/>
                      <a:latin typeface="Century" panose="02040604050505020304" pitchFamily="18" charset="0"/>
                      <a:ea typeface="ＭＳ 明朝" panose="02020609040205080304" pitchFamily="17" charset="-128"/>
                      <a:cs typeface="Times New Roman" panose="02020603050405020304" pitchFamily="18" charset="0"/>
                    </a:rPr>
                    <a:t>入力時。</a:t>
                  </a:r>
                </a:p>
              </p:txBody>
            </p:sp>
          </p:grpSp>
          <p:sp>
            <p:nvSpPr>
              <p:cNvPr id="21" name="円/楕円 173">
                <a:extLst>
                  <a:ext uri="{FF2B5EF4-FFF2-40B4-BE49-F238E27FC236}">
                    <a16:creationId xmlns:a16="http://schemas.microsoft.com/office/drawing/2014/main" id="{37741A67-559B-4AE4-9BF2-DA34F7152A33}"/>
                  </a:ext>
                </a:extLst>
              </p:cNvPr>
              <p:cNvSpPr/>
              <p:nvPr/>
            </p:nvSpPr>
            <p:spPr>
              <a:xfrm>
                <a:off x="314325" y="514350"/>
                <a:ext cx="552450" cy="400050"/>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円/楕円 174">
                <a:extLst>
                  <a:ext uri="{FF2B5EF4-FFF2-40B4-BE49-F238E27FC236}">
                    <a16:creationId xmlns:a16="http://schemas.microsoft.com/office/drawing/2014/main" id="{CAFA22D2-BF6C-4BB6-A238-70A519EC960E}"/>
                  </a:ext>
                </a:extLst>
              </p:cNvPr>
              <p:cNvSpPr/>
              <p:nvPr/>
            </p:nvSpPr>
            <p:spPr>
              <a:xfrm>
                <a:off x="1790700" y="361950"/>
                <a:ext cx="447675" cy="314325"/>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9" name="テキスト ボックス 28">
            <a:extLst>
              <a:ext uri="{FF2B5EF4-FFF2-40B4-BE49-F238E27FC236}">
                <a16:creationId xmlns:a16="http://schemas.microsoft.com/office/drawing/2014/main" id="{F2F7CECA-8317-452F-AC61-1533353007D8}"/>
              </a:ext>
            </a:extLst>
          </p:cNvPr>
          <p:cNvSpPr txBox="1"/>
          <p:nvPr/>
        </p:nvSpPr>
        <p:spPr>
          <a:xfrm>
            <a:off x="154881" y="4773844"/>
            <a:ext cx="2600536" cy="1692771"/>
          </a:xfrm>
          <a:prstGeom prst="rect">
            <a:avLst/>
          </a:prstGeom>
          <a:noFill/>
          <a:ln>
            <a:solidFill>
              <a:schemeClr val="tx1"/>
            </a:solidFill>
          </a:ln>
        </p:spPr>
        <p:txBody>
          <a:bodyPr wrap="square" rtlCol="0">
            <a:spAutoFit/>
          </a:bodyPr>
          <a:lstStyle/>
          <a:p>
            <a:pPr fontAlgn="base">
              <a:spcBef>
                <a:spcPct val="0"/>
              </a:spcBef>
              <a:spcAft>
                <a:spcPct val="0"/>
              </a:spcAft>
            </a:pPr>
            <a:endParaRPr lang="en-US" altLang="ja-JP" sz="2000" dirty="0">
              <a:solidFill>
                <a:prstClr val="black"/>
              </a:solidFill>
            </a:endParaRPr>
          </a:p>
          <a:p>
            <a:pPr fontAlgn="base">
              <a:spcBef>
                <a:spcPct val="0"/>
              </a:spcBef>
              <a:spcAft>
                <a:spcPct val="0"/>
              </a:spcAft>
            </a:pPr>
            <a:r>
              <a:rPr lang="ja-JP" altLang="en-US" sz="2000" dirty="0">
                <a:solidFill>
                  <a:prstClr val="black"/>
                </a:solidFill>
              </a:rPr>
              <a:t>・３ｋ</a:t>
            </a:r>
            <a:r>
              <a:rPr lang="en-US" altLang="ja-JP" sz="2000" dirty="0">
                <a:solidFill>
                  <a:prstClr val="black"/>
                </a:solidFill>
              </a:rPr>
              <a:t>W</a:t>
            </a:r>
            <a:r>
              <a:rPr lang="ja-JP" altLang="en-US" sz="2000" dirty="0">
                <a:solidFill>
                  <a:prstClr val="black"/>
                </a:solidFill>
              </a:rPr>
              <a:t>高出力化</a:t>
            </a:r>
            <a:endParaRPr lang="en-US" altLang="ja-JP" sz="2000" dirty="0">
              <a:solidFill>
                <a:prstClr val="black"/>
              </a:solidFill>
            </a:endParaRPr>
          </a:p>
          <a:p>
            <a:pPr fontAlgn="base">
              <a:spcBef>
                <a:spcPct val="0"/>
              </a:spcBef>
              <a:spcAft>
                <a:spcPct val="0"/>
              </a:spcAft>
            </a:pPr>
            <a:r>
              <a:rPr lang="ja-JP" altLang="en-US" sz="2000" dirty="0">
                <a:solidFill>
                  <a:srgbClr val="FF0000"/>
                </a:solidFill>
              </a:rPr>
              <a:t>真空中での高周波　　放電の解明と抑制</a:t>
            </a:r>
            <a:endParaRPr lang="en-US" altLang="ja-JP" sz="2000" dirty="0">
              <a:solidFill>
                <a:srgbClr val="FF0000"/>
              </a:solidFill>
            </a:endParaRPr>
          </a:p>
          <a:p>
            <a:pPr fontAlgn="base">
              <a:spcBef>
                <a:spcPct val="0"/>
              </a:spcBef>
              <a:spcAft>
                <a:spcPct val="0"/>
              </a:spcAft>
            </a:pPr>
            <a:endParaRPr lang="ja-JP" altLang="en-US" sz="2400" dirty="0">
              <a:solidFill>
                <a:prstClr val="black"/>
              </a:solidFill>
            </a:endParaRPr>
          </a:p>
        </p:txBody>
      </p:sp>
    </p:spTree>
    <p:extLst>
      <p:ext uri="{BB962C8B-B14F-4D97-AF65-F5344CB8AC3E}">
        <p14:creationId xmlns:p14="http://schemas.microsoft.com/office/powerpoint/2010/main" val="25341186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23774F2162240468EE0D240EBB0A99F" ma:contentTypeVersion="7" ma:contentTypeDescription="新しいドキュメントを作成します。" ma:contentTypeScope="" ma:versionID="c0e6d7958ebfb1afdf66de3c81f612aa">
  <xsd:schema xmlns:xsd="http://www.w3.org/2001/XMLSchema" xmlns:xs="http://www.w3.org/2001/XMLSchema" xmlns:p="http://schemas.microsoft.com/office/2006/metadata/properties" xmlns:ns2="0ee932dc-2e11-4cde-b3a6-272f30dce50d" targetNamespace="http://schemas.microsoft.com/office/2006/metadata/properties" ma:root="true" ma:fieldsID="1cfad4c921093cfdd107b8fb3ae2ad8c" ns2:_="">
    <xsd:import namespace="0ee932dc-2e11-4cde-b3a6-272f30dce5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932dc-2e11-4cde-b3a6-272f30dce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5A6F71-332F-456D-97C0-A9CF237FE327}"/>
</file>

<file path=customXml/itemProps2.xml><?xml version="1.0" encoding="utf-8"?>
<ds:datastoreItem xmlns:ds="http://schemas.openxmlformats.org/officeDocument/2006/customXml" ds:itemID="{FAB103E3-D7A9-4ADE-B451-388533AC0E34}"/>
</file>

<file path=customXml/itemProps3.xml><?xml version="1.0" encoding="utf-8"?>
<ds:datastoreItem xmlns:ds="http://schemas.openxmlformats.org/officeDocument/2006/customXml" ds:itemID="{2ACFB814-201F-4008-A31E-B37236B8BC46}"/>
</file>

<file path=docProps/app.xml><?xml version="1.0" encoding="utf-8"?>
<Properties xmlns="http://schemas.openxmlformats.org/officeDocument/2006/extended-properties" xmlns:vt="http://schemas.openxmlformats.org/officeDocument/2006/docPropsVTypes">
  <Template>Office Theme</Template>
  <TotalTime>389</TotalTime>
  <Words>1232</Words>
  <Application>Microsoft Office PowerPoint</Application>
  <PresentationFormat>画面に合わせる (4:3)</PresentationFormat>
  <Paragraphs>282</Paragraphs>
  <Slides>12</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12</vt:i4>
      </vt:variant>
    </vt:vector>
  </HeadingPairs>
  <TitlesOfParts>
    <vt:vector size="24" baseType="lpstr">
      <vt:lpstr>Meiryo UI</vt:lpstr>
      <vt:lpstr>ＭＳ 明朝</vt:lpstr>
      <vt:lpstr>メイリオ</vt:lpstr>
      <vt:lpstr>メイリオ</vt:lpstr>
      <vt:lpstr>游ゴシック</vt:lpstr>
      <vt:lpstr>Arial</vt:lpstr>
      <vt:lpstr>Calibri</vt:lpstr>
      <vt:lpstr>Calibri Light</vt:lpstr>
      <vt:lpstr>Century</vt:lpstr>
      <vt:lpstr>Script MT Bold</vt:lpstr>
      <vt:lpstr>Times New Roman</vt:lpstr>
      <vt:lpstr>Office テーマ</vt:lpstr>
      <vt:lpstr>PowerPoint プレゼンテーション</vt:lpstr>
      <vt:lpstr>小型衛星搭載合成開口レーダーの開発</vt:lpstr>
      <vt:lpstr>研究開発アウトカム</vt:lpstr>
      <vt:lpstr>高分解能、広観測幅SARには、細長いアンテナ形状が必要</vt:lpstr>
      <vt:lpstr>低価格で高性能なハニカムパネル スロットアレ―アンテナ</vt:lpstr>
      <vt:lpstr>PowerPoint プレゼンテーション</vt:lpstr>
      <vt:lpstr>小型SAR衛星実現のキー技術</vt:lpstr>
      <vt:lpstr>SARアンテナを炭素繊維強化プラスチック（CFRP)製にする 製造的に安定し、多数機量産に適する</vt:lpstr>
      <vt:lpstr> 高分解能化、画質向上、広域観測のために 送信マイクロ波電力を現状の1kWから3kWに増強</vt:lpstr>
      <vt:lpstr>Bistatic／Multistatic  SAR</vt:lpstr>
      <vt:lpstr>２－３Gbps高速データ伝送技術</vt:lpstr>
      <vt:lpstr>まとめ 小型衛星搭載合成開口レーダーの開発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渋谷　洋介</dc:creator>
  <cp:lastModifiedBy>SAITO Hirobumi</cp:lastModifiedBy>
  <cp:revision>10</cp:revision>
  <dcterms:created xsi:type="dcterms:W3CDTF">2022-01-05T08:03:41Z</dcterms:created>
  <dcterms:modified xsi:type="dcterms:W3CDTF">2022-01-28T23:06:26Z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0x010100023774F2162240468EE0D240EBB0A99F</vt:lpwstr>
  </property>
</Properties>
</file>