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560" r:id="rId3"/>
    <p:sldId id="561" r:id="rId4"/>
    <p:sldId id="492" r:id="rId5"/>
    <p:sldId id="484" r:id="rId6"/>
    <p:sldId id="569" r:id="rId7"/>
    <p:sldId id="487" r:id="rId8"/>
    <p:sldId id="522" r:id="rId9"/>
    <p:sldId id="609" r:id="rId10"/>
    <p:sldId id="523" r:id="rId11"/>
    <p:sldId id="518" r:id="rId12"/>
    <p:sldId id="550" r:id="rId13"/>
    <p:sldId id="594" r:id="rId14"/>
    <p:sldId id="570" r:id="rId15"/>
    <p:sldId id="379" r:id="rId16"/>
    <p:sldId id="398" r:id="rId17"/>
    <p:sldId id="407" r:id="rId18"/>
    <p:sldId id="406" r:id="rId19"/>
    <p:sldId id="404" r:id="rId20"/>
    <p:sldId id="408" r:id="rId21"/>
    <p:sldId id="475" r:id="rId22"/>
    <p:sldId id="416" r:id="rId23"/>
    <p:sldId id="491" r:id="rId24"/>
    <p:sldId id="380" r:id="rId25"/>
    <p:sldId id="610" r:id="rId26"/>
    <p:sldId id="611" r:id="rId27"/>
    <p:sldId id="612" r:id="rId28"/>
    <p:sldId id="613" r:id="rId29"/>
    <p:sldId id="614" r:id="rId30"/>
    <p:sldId id="29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456"/>
    <a:srgbClr val="33A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10"/>
  </p:normalViewPr>
  <p:slideViewPr>
    <p:cSldViewPr snapToGrid="0" snapToObjects="1">
      <p:cViewPr varScale="1">
        <p:scale>
          <a:sx n="108" d="100"/>
          <a:sy n="108" d="100"/>
        </p:scale>
        <p:origin x="14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BF4FE-AD5A-B44A-AD0B-A70B2185197D}" type="datetimeFigureOut">
              <a:rPr lang="en-MX" smtClean="0"/>
              <a:t>01/18/2022</a:t>
            </a:fld>
            <a:endParaRPr lang="en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CEC9B-72E2-4546-8CAC-384F4E9119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64705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EE75B-970B-40F8-9C9C-1F4A7180FCE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2591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514CD-F55E-614B-B979-39471D0CAADE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000000"/>
              </a:buClr>
              <a:buSzPts val="1200"/>
            </a:pPr>
            <a:endParaRPr lang="en-US" u="none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514CD-F55E-614B-B979-39471D0CAADE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54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CEC9B-72E2-4546-8CAC-384F4E9119D9}" type="slidenum">
              <a:rPr lang="en-MX" smtClean="0"/>
              <a:t>28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5180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EE75B-970B-40F8-9C9C-1F4A7180FCE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71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514CD-F55E-614B-B979-39471D0CAAD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514CD-F55E-614B-B979-39471D0CAAD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514CD-F55E-614B-B979-39471D0CAAD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514CD-F55E-614B-B979-39471D0CAAD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5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514CD-F55E-614B-B979-39471D0CAAD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5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514CD-F55E-614B-B979-39471D0CAAD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54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514CD-F55E-614B-B979-39471D0CAAD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5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AE53-4A3B-B64A-A3CF-BE9F88C90B4D}" type="datetime1">
              <a:rPr lang="en-US" smtClean="0"/>
              <a:t>1/18/2022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6708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429E-A878-1246-9739-8663CF5B6C31}" type="datetime1">
              <a:rPr lang="en-US" smtClean="0"/>
              <a:t>1/18/2022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2516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630C-915E-A746-A7B1-3B524331AAF5}" type="datetime1">
              <a:rPr lang="en-US" smtClean="0"/>
              <a:t>1/18/2022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523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FB83-AA21-3A48-B092-2BB5FCB11816}" type="datetime1">
              <a:rPr lang="en-US" smtClean="0"/>
              <a:t>1/18/2022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5686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8F05-C8DD-5541-A901-FFD0FB0AC44A}" type="datetime1">
              <a:rPr lang="en-US" smtClean="0"/>
              <a:t>1/18/2022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8458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D7FD-E2AA-A042-9270-0906913A7C6A}" type="datetime1">
              <a:rPr lang="en-US" smtClean="0"/>
              <a:t>1/18/2022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5498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061E-03A2-1C41-ABBE-9E7A045BBE8B}" type="datetime1">
              <a:rPr lang="en-US" smtClean="0"/>
              <a:t>1/18/2022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9478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2C6-60AE-5F4A-A4EC-70F4288E789E}" type="datetime1">
              <a:rPr lang="en-US" smtClean="0"/>
              <a:t>1/18/2022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1852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31C37-B1FF-0443-9834-554C1D725BFA}" type="datetime1">
              <a:rPr lang="en-US" smtClean="0"/>
              <a:t>1/18/2022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2077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7E89-881F-FD4D-9B9B-7D5625164507}" type="datetime1">
              <a:rPr lang="en-US" smtClean="0"/>
              <a:t>1/18/2022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5824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76429-54CE-E54A-8B4D-E8B760A29DD2}" type="datetime1">
              <a:rPr lang="en-US" smtClean="0"/>
              <a:t>1/18/2022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6687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92873-0759-1749-81F2-4678D4C3A91C}" type="datetime1">
              <a:rPr lang="en-US" smtClean="0"/>
              <a:t>1/18/2022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47AC6-F1B8-7646-A646-96016B8216D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8846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1C0A-03A3-DC41-B8C2-F8B0D4905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985" y="607680"/>
            <a:ext cx="8336132" cy="1110849"/>
          </a:xfrm>
        </p:spPr>
        <p:txBody>
          <a:bodyPr>
            <a:noAutofit/>
          </a:bodyPr>
          <a:lstStyle/>
          <a:p>
            <a:r>
              <a:rPr lang="ja-JP" altLang="en-US" sz="4000" dirty="0">
                <a:latin typeface="HGP明朝E" panose="02020900000000000000" pitchFamily="18" charset="-128"/>
                <a:ea typeface="HGP明朝E" panose="02020900000000000000" pitchFamily="18" charset="-128"/>
                <a:cs typeface="Times New Roman" panose="02020603050405020304" pitchFamily="18" charset="0"/>
              </a:rPr>
              <a:t>地球低軌道環境観測衛星「てんこう」，および「てんこう２」</a:t>
            </a:r>
            <a:endParaRPr lang="en-MX" sz="4000" dirty="0">
              <a:latin typeface="HGP明朝E" panose="02020900000000000000" pitchFamily="18" charset="-128"/>
              <a:ea typeface="HGP明朝E" panose="020209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45269-998C-434B-9BD3-19AFC28B3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152440"/>
            <a:ext cx="6858000" cy="1241822"/>
          </a:xfrm>
        </p:spPr>
        <p:txBody>
          <a:bodyPr>
            <a:noAutofit/>
          </a:bodyPr>
          <a:lstStyle/>
          <a:p>
            <a:r>
              <a:rPr lang="es-ES" dirty="0" err="1">
                <a:latin typeface="HGP明朝E" panose="02020900000000000000" pitchFamily="18" charset="-128"/>
                <a:ea typeface="HGP明朝E" panose="02020900000000000000" pitchFamily="18" charset="-128"/>
              </a:rPr>
              <a:t>Microsatellite</a:t>
            </a:r>
            <a:r>
              <a:rPr lang="es-ES" dirty="0">
                <a:latin typeface="HGP明朝E" panose="02020900000000000000" pitchFamily="18" charset="-128"/>
                <a:ea typeface="HGP明朝E" panose="02020900000000000000" pitchFamily="18" charset="-128"/>
              </a:rPr>
              <a:t> </a:t>
            </a:r>
            <a:r>
              <a:rPr lang="es-ES" dirty="0" err="1">
                <a:latin typeface="HGP明朝E" panose="02020900000000000000" pitchFamily="18" charset="-128"/>
                <a:ea typeface="HGP明朝E" panose="02020900000000000000" pitchFamily="18" charset="-128"/>
              </a:rPr>
              <a:t>utilization</a:t>
            </a:r>
            <a:r>
              <a:rPr lang="es-ES" dirty="0">
                <a:latin typeface="HGP明朝E" panose="02020900000000000000" pitchFamily="18" charset="-128"/>
                <a:ea typeface="HGP明朝E" panose="02020900000000000000" pitchFamily="18" charset="-128"/>
              </a:rPr>
              <a:t> </a:t>
            </a:r>
            <a:r>
              <a:rPr lang="es-ES" dirty="0" err="1">
                <a:latin typeface="HGP明朝E" panose="02020900000000000000" pitchFamily="18" charset="-128"/>
                <a:ea typeface="HGP明朝E" panose="02020900000000000000" pitchFamily="18" charset="-128"/>
              </a:rPr>
              <a:t>symposium</a:t>
            </a:r>
            <a:endParaRPr lang="en-MX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en-MX" dirty="0">
                <a:latin typeface="HGP明朝E" panose="02020900000000000000" pitchFamily="18" charset="-128"/>
                <a:ea typeface="HGP明朝E" panose="02020900000000000000" pitchFamily="18" charset="-128"/>
              </a:rPr>
              <a:t>January 18th, 2022</a:t>
            </a:r>
            <a:endParaRPr lang="en-US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endParaRPr lang="en-MX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zh-CN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日本大学 理工学部 航空宇宙工学科</a:t>
            </a:r>
            <a:endParaRPr lang="en-US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奥山　圭一</a:t>
            </a:r>
            <a:endParaRPr lang="en-MX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AA2FA-A91D-BE4F-B5F6-8322340068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24668" y="5222395"/>
            <a:ext cx="945000" cy="94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A9D1B-B584-FA4E-AE11-61161FFE09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50660" y="5370186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18" y="159332"/>
            <a:ext cx="6631616" cy="443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301730" y="4726059"/>
            <a:ext cx="42119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/>
              <a:t>出典：　</a:t>
            </a:r>
            <a:r>
              <a:rPr lang="en-US" altLang="ja-JP" sz="1050" dirty="0"/>
              <a:t>http://www.env01.net/fromadmin/contents/2015/2015_09.html</a:t>
            </a:r>
            <a:endParaRPr lang="ja-JP" altLang="en-US" sz="1050" dirty="0"/>
          </a:p>
        </p:txBody>
      </p:sp>
      <p:sp>
        <p:nvSpPr>
          <p:cNvPr id="6" name="Rectángulo 66">
            <a:extLst>
              <a:ext uri="{FF2B5EF4-FFF2-40B4-BE49-F238E27FC236}">
                <a16:creationId xmlns:a16="http://schemas.microsoft.com/office/drawing/2014/main" id="{705CD4D5-1244-4128-B92B-0A5BB9F303B1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3EB66CD-EC8F-42C3-9371-470E6B155DB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40227F0-0B20-453A-BFAE-4C304834C94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47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038245" y="571566"/>
            <a:ext cx="7854478" cy="4612424"/>
            <a:chOff x="1242284" y="522841"/>
            <a:chExt cx="10472637" cy="6149898"/>
          </a:xfrm>
        </p:grpSpPr>
        <p:pic>
          <p:nvPicPr>
            <p:cNvPr id="7" name="Shape 7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42284" y="1611281"/>
              <a:ext cx="10102750" cy="5061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3325825" y="522841"/>
              <a:ext cx="4636737" cy="61555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i="1" dirty="0">
                  <a:solidFill>
                    <a:srgbClr val="FF0000"/>
                  </a:solidFill>
                </a:rPr>
                <a:t>CFRTP</a:t>
              </a:r>
              <a:r>
                <a:rPr lang="en-US" altLang="ja-JP" sz="1350" dirty="0"/>
                <a:t> degradation observation device</a:t>
              </a:r>
            </a:p>
          </p:txBody>
        </p:sp>
        <p:cxnSp>
          <p:nvCxnSpPr>
            <p:cNvPr id="10" name="直線矢印コネクタ 9"/>
            <p:cNvCxnSpPr>
              <a:cxnSpLocks/>
            </p:cNvCxnSpPr>
            <p:nvPr/>
          </p:nvCxnSpPr>
          <p:spPr>
            <a:xfrm flipH="1">
              <a:off x="4054112" y="1104205"/>
              <a:ext cx="1059705" cy="16956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7078184" y="1650061"/>
              <a:ext cx="4636737" cy="7694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350" dirty="0"/>
                <a:t>Carbon fiber reinforced thermosetting resin composite (</a:t>
              </a:r>
              <a:r>
                <a:rPr lang="en-US" altLang="ja-JP" b="1" i="1" dirty="0">
                  <a:solidFill>
                    <a:srgbClr val="FF0000"/>
                  </a:solidFill>
                </a:rPr>
                <a:t>CFRP</a:t>
              </a:r>
              <a:r>
                <a:rPr lang="en-US" altLang="ja-JP" sz="1350" dirty="0"/>
                <a:t>)</a:t>
              </a:r>
              <a:endParaRPr kumimoji="1" lang="ja-JP" altLang="en-US" sz="1350" dirty="0"/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>
              <a:off x="9955023" y="2361192"/>
              <a:ext cx="171280" cy="150283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タイトル 1">
            <a:extLst>
              <a:ext uri="{FF2B5EF4-FFF2-40B4-BE49-F238E27FC236}">
                <a16:creationId xmlns:a16="http://schemas.microsoft.com/office/drawing/2014/main" id="{1BAF603D-8D08-4B00-ADAA-519E31713D8C}"/>
              </a:ext>
            </a:extLst>
          </p:cNvPr>
          <p:cNvSpPr txBox="1">
            <a:spLocks/>
          </p:cNvSpPr>
          <p:nvPr/>
        </p:nvSpPr>
        <p:spPr bwMode="auto">
          <a:xfrm>
            <a:off x="106532" y="130618"/>
            <a:ext cx="8786191" cy="47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61E53A17-1467-4DB5-A684-A31D8588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F547AC6-F1B8-7646-A646-96016B8216D9}" type="slidenum">
              <a:rPr lang="en-MX" smtClean="0"/>
              <a:t>11</a:t>
            </a:fld>
            <a:endParaRPr lang="en-MX"/>
          </a:p>
        </p:txBody>
      </p:sp>
      <p:sp>
        <p:nvSpPr>
          <p:cNvPr id="14" name="Rectángulo 66">
            <a:extLst>
              <a:ext uri="{FF2B5EF4-FFF2-40B4-BE49-F238E27FC236}">
                <a16:creationId xmlns:a16="http://schemas.microsoft.com/office/drawing/2014/main" id="{2DAC0EB7-A323-4F60-8F94-51DB090E7DCE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8D1D370F-F586-4CF6-9D51-DD0BC209DE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0DEF287-9967-4DE3-AD5A-E8F746DE1B7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2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1" y="1535423"/>
            <a:ext cx="7665730" cy="368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3A4810-4190-46EF-8D4A-62A8EC16B65A}"/>
              </a:ext>
            </a:extLst>
          </p:cNvPr>
          <p:cNvSpPr/>
          <p:nvPr/>
        </p:nvSpPr>
        <p:spPr>
          <a:xfrm>
            <a:off x="847522" y="868136"/>
            <a:ext cx="2887522" cy="3000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dirty="0"/>
              <a:t>CFRTP degradation observation device</a:t>
            </a:r>
            <a:endParaRPr lang="ja-JP" altLang="en-US" sz="1350" dirty="0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AC084B8-B94A-4940-9F84-410E33118E35}"/>
              </a:ext>
            </a:extLst>
          </p:cNvPr>
          <p:cNvCxnSpPr/>
          <p:nvPr/>
        </p:nvCxnSpPr>
        <p:spPr>
          <a:xfrm>
            <a:off x="2368958" y="1170346"/>
            <a:ext cx="705679" cy="12176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1F1AE4F-F56F-477E-8C57-EAFF8494148D}"/>
              </a:ext>
            </a:extLst>
          </p:cNvPr>
          <p:cNvSpPr/>
          <p:nvPr/>
        </p:nvSpPr>
        <p:spPr>
          <a:xfrm>
            <a:off x="3904912" y="1075885"/>
            <a:ext cx="1248419" cy="3000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dirty="0"/>
              <a:t>Magnetometer</a:t>
            </a:r>
            <a:endParaRPr lang="ja-JP" altLang="en-US" sz="1350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07EF1C7-D330-41B0-BE74-769556D629AB}"/>
              </a:ext>
            </a:extLst>
          </p:cNvPr>
          <p:cNvCxnSpPr/>
          <p:nvPr/>
        </p:nvCxnSpPr>
        <p:spPr>
          <a:xfrm flipH="1">
            <a:off x="3462262" y="1352884"/>
            <a:ext cx="824948" cy="8860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9D01C1-4881-47B6-82EE-B3BFA7849272}"/>
              </a:ext>
            </a:extLst>
          </p:cNvPr>
          <p:cNvSpPr/>
          <p:nvPr/>
        </p:nvSpPr>
        <p:spPr>
          <a:xfrm>
            <a:off x="225550" y="3377373"/>
            <a:ext cx="1845762" cy="3000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dirty="0"/>
              <a:t>Double Langmuir probe</a:t>
            </a:r>
            <a:endParaRPr lang="ja-JP" altLang="en-US" sz="135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3FE218F-855D-4BCE-8B5F-ADB71ABA80E7}"/>
              </a:ext>
            </a:extLst>
          </p:cNvPr>
          <p:cNvCxnSpPr>
            <a:stCxn id="10" idx="3"/>
          </p:cNvCxnSpPr>
          <p:nvPr/>
        </p:nvCxnSpPr>
        <p:spPr>
          <a:xfrm flipV="1">
            <a:off x="2071312" y="3515873"/>
            <a:ext cx="1003324" cy="115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2BF8AA4-1BC7-4957-8FA9-688A7E09DCBC}"/>
              </a:ext>
            </a:extLst>
          </p:cNvPr>
          <p:cNvCxnSpPr/>
          <p:nvPr/>
        </p:nvCxnSpPr>
        <p:spPr>
          <a:xfrm flipV="1">
            <a:off x="1305471" y="3272562"/>
            <a:ext cx="621425" cy="104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887CE4-F398-4BE2-B6CC-33B4ADED1EBE}"/>
              </a:ext>
            </a:extLst>
          </p:cNvPr>
          <p:cNvSpPr/>
          <p:nvPr/>
        </p:nvSpPr>
        <p:spPr>
          <a:xfrm>
            <a:off x="6158962" y="1110511"/>
            <a:ext cx="2189958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dirty="0"/>
              <a:t>Ultra low power deep space </a:t>
            </a:r>
          </a:p>
          <a:p>
            <a:r>
              <a:rPr lang="en-US" altLang="ja-JP" sz="1350" dirty="0"/>
              <a:t>communication antenna</a:t>
            </a:r>
            <a:endParaRPr lang="ja-JP" altLang="en-US" sz="1350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8798EAB-5CE8-4094-A0BF-608BC18B8B81}"/>
              </a:ext>
            </a:extLst>
          </p:cNvPr>
          <p:cNvCxnSpPr/>
          <p:nvPr/>
        </p:nvCxnSpPr>
        <p:spPr>
          <a:xfrm flipH="1">
            <a:off x="6158962" y="1629884"/>
            <a:ext cx="553395" cy="16426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792D6EB7-ECE3-457A-A1A9-17CD42E8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F547AC6-F1B8-7646-A646-96016B8216D9}" type="slidenum">
              <a:rPr lang="en-MX" smtClean="0"/>
              <a:t>12</a:t>
            </a:fld>
            <a:endParaRPr lang="en-MX"/>
          </a:p>
        </p:txBody>
      </p:sp>
      <p:sp>
        <p:nvSpPr>
          <p:cNvPr id="16" name="Rectángulo 66">
            <a:extLst>
              <a:ext uri="{FF2B5EF4-FFF2-40B4-BE49-F238E27FC236}">
                <a16:creationId xmlns:a16="http://schemas.microsoft.com/office/drawing/2014/main" id="{1AF79C7D-8A23-44AD-BDFC-D4241E010D9A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9814DBFA-66D7-403C-9FE9-D71E335D4E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30F5049-F885-4E37-B3B4-208CC956541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20" name="タイトル 1">
            <a:extLst>
              <a:ext uri="{FF2B5EF4-FFF2-40B4-BE49-F238E27FC236}">
                <a16:creationId xmlns:a16="http://schemas.microsoft.com/office/drawing/2014/main" id="{2FCA52BE-EEED-4548-A243-12D765E1D57D}"/>
              </a:ext>
            </a:extLst>
          </p:cNvPr>
          <p:cNvSpPr txBox="1">
            <a:spLocks/>
          </p:cNvSpPr>
          <p:nvPr/>
        </p:nvSpPr>
        <p:spPr bwMode="auto">
          <a:xfrm>
            <a:off x="106532" y="130618"/>
            <a:ext cx="8786191" cy="47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2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8" y="1225184"/>
            <a:ext cx="7915715" cy="373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1FAE004D-69B4-4C29-B842-7F8C51388B30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FD508C8-5C15-4D2E-92AD-F4BD9AAB821E}"/>
              </a:ext>
            </a:extLst>
          </p:cNvPr>
          <p:cNvSpPr/>
          <p:nvPr/>
        </p:nvSpPr>
        <p:spPr>
          <a:xfrm>
            <a:off x="4785384" y="798170"/>
            <a:ext cx="377218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CFRTP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degradition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observation device</a:t>
            </a: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E9493EC3-881D-47B4-AE4E-81D46A6D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F547AC6-F1B8-7646-A646-96016B8216D9}" type="slidenum">
              <a:rPr lang="en-MX" smtClean="0"/>
              <a:t>13</a:t>
            </a:fld>
            <a:endParaRPr lang="en-MX"/>
          </a:p>
        </p:txBody>
      </p:sp>
      <p:sp>
        <p:nvSpPr>
          <p:cNvPr id="7" name="Rectángulo 66">
            <a:extLst>
              <a:ext uri="{FF2B5EF4-FFF2-40B4-BE49-F238E27FC236}">
                <a16:creationId xmlns:a16="http://schemas.microsoft.com/office/drawing/2014/main" id="{966F776A-236C-4123-AA7C-004170EA49D5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4038420-454A-454C-B5C6-8FE24EFFF1A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121F840-A6DB-40B1-8F4A-D1F4E8DC67F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7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7CD782-2D33-4FFE-B31E-B7D97AB3E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14</a:t>
            </a:fld>
            <a:endParaRPr lang="en-MX"/>
          </a:p>
        </p:txBody>
      </p:sp>
      <p:sp>
        <p:nvSpPr>
          <p:cNvPr id="3" name="Rectángulo 66">
            <a:extLst>
              <a:ext uri="{FF2B5EF4-FFF2-40B4-BE49-F238E27FC236}">
                <a16:creationId xmlns:a16="http://schemas.microsoft.com/office/drawing/2014/main" id="{A8771020-35A6-4FB0-B14D-67C35F9B3C66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1D5A7-2DBA-4F84-BEAB-BD6437F370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7D0CD-F690-48E2-B1B3-5EBF485831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B8F9B8-646B-43D0-8EAE-BA995C110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69" y="956450"/>
            <a:ext cx="5623689" cy="4292577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559D19DD-A777-4646-9D18-E5C0C44A4A43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4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56646" y="1376998"/>
            <a:ext cx="9039730" cy="43654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1800" dirty="0"/>
          </a:p>
          <a:p>
            <a:pPr indent="0">
              <a:spcBef>
                <a:spcPts val="0"/>
              </a:spcBef>
              <a:buClr>
                <a:schemeClr val="dk1"/>
              </a:buClr>
              <a:buSzPts val="1800"/>
              <a:buNone/>
            </a:pPr>
            <a:endParaRPr lang="en-GB" sz="1800" dirty="0"/>
          </a:p>
        </p:txBody>
      </p:sp>
      <p:pic>
        <p:nvPicPr>
          <p:cNvPr id="28" name="Imagen 27" descr="H-2A_launc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32404"/>
            <a:ext cx="2880926" cy="3890264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1018343" y="3566689"/>
            <a:ext cx="2685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Launch environment testing</a:t>
            </a:r>
          </a:p>
          <a:p>
            <a:endParaRPr lang="en-US" sz="1350" dirty="0"/>
          </a:p>
          <a:p>
            <a:pPr marL="214370" indent="-214370">
              <a:buFont typeface="Arial"/>
              <a:buChar char="•"/>
            </a:pPr>
            <a:r>
              <a:rPr lang="en-US" sz="1350" dirty="0"/>
              <a:t>Rocket environment (launching) </a:t>
            </a:r>
          </a:p>
          <a:p>
            <a:pPr marL="214370" indent="-214370">
              <a:buFont typeface="Arial"/>
              <a:buChar char="•"/>
            </a:pPr>
            <a:r>
              <a:rPr lang="en-US" sz="1350" dirty="0"/>
              <a:t>Separation from main vehicle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350358" y="1716596"/>
            <a:ext cx="20932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Space environment testing</a:t>
            </a:r>
          </a:p>
        </p:txBody>
      </p:sp>
      <p:sp>
        <p:nvSpPr>
          <p:cNvPr id="92" name="CuadroTexto 91"/>
          <p:cNvSpPr txBox="1"/>
          <p:nvPr/>
        </p:nvSpPr>
        <p:spPr>
          <a:xfrm>
            <a:off x="3833404" y="5326518"/>
            <a:ext cx="50915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 – 25% of anomalies caused by the space environment (Koga 2016)</a:t>
            </a:r>
          </a:p>
        </p:txBody>
      </p:sp>
      <p:cxnSp>
        <p:nvCxnSpPr>
          <p:cNvPr id="98" name="Conector recto de flecha 97"/>
          <p:cNvCxnSpPr>
            <a:endCxn id="3" idx="3"/>
          </p:cNvCxnSpPr>
          <p:nvPr/>
        </p:nvCxnSpPr>
        <p:spPr>
          <a:xfrm flipH="1" flipV="1">
            <a:off x="2975003" y="5144194"/>
            <a:ext cx="876936" cy="343266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" name="Agrupar 101"/>
          <p:cNvGrpSpPr/>
          <p:nvPr/>
        </p:nvGrpSpPr>
        <p:grpSpPr>
          <a:xfrm>
            <a:off x="4080337" y="1948002"/>
            <a:ext cx="4562443" cy="3743167"/>
            <a:chOff x="5440448" y="1768450"/>
            <a:chExt cx="6083258" cy="4989590"/>
          </a:xfrm>
        </p:grpSpPr>
        <p:pic>
          <p:nvPicPr>
            <p:cNvPr id="32" name="図 6" descr="地球と太陽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7" r="4617"/>
            <a:stretch/>
          </p:blipFill>
          <p:spPr>
            <a:xfrm flipH="1">
              <a:off x="5440448" y="1787510"/>
              <a:ext cx="5973506" cy="4493510"/>
            </a:xfrm>
            <a:prstGeom prst="rect">
              <a:avLst/>
            </a:prstGeom>
          </p:spPr>
        </p:pic>
        <p:pic>
          <p:nvPicPr>
            <p:cNvPr id="34" name="Imagen 33" descr="Tenkoh_without_backgroun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4006">
              <a:off x="6229795" y="3620174"/>
              <a:ext cx="1397758" cy="1670770"/>
            </a:xfrm>
            <a:prstGeom prst="rect">
              <a:avLst/>
            </a:prstGeom>
          </p:spPr>
        </p:pic>
        <p:sp>
          <p:nvSpPr>
            <p:cNvPr id="35" name="テキスト ボックス 37"/>
            <p:cNvSpPr txBox="1"/>
            <p:nvPr/>
          </p:nvSpPr>
          <p:spPr>
            <a:xfrm>
              <a:off x="5456125" y="3857259"/>
              <a:ext cx="1175888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>
                  <a:solidFill>
                    <a:srgbClr val="FFFFFF"/>
                  </a:solidFill>
                  <a:latin typeface="メイリオ"/>
                  <a:ea typeface="メイリオ"/>
                  <a:cs typeface="メイリオ"/>
                </a:rPr>
                <a:t>Outgassing</a:t>
              </a:r>
              <a:endParaRPr kumimoji="1" lang="ja-JP" altLang="en-US" sz="105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cxnSp>
          <p:nvCxnSpPr>
            <p:cNvPr id="36" name="直線矢印コネクタ 12"/>
            <p:cNvCxnSpPr/>
            <p:nvPr/>
          </p:nvCxnSpPr>
          <p:spPr>
            <a:xfrm>
              <a:off x="6678706" y="3262630"/>
              <a:ext cx="67328" cy="548942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7"/>
            <p:cNvSpPr txBox="1"/>
            <p:nvPr/>
          </p:nvSpPr>
          <p:spPr>
            <a:xfrm>
              <a:off x="5468471" y="2966887"/>
              <a:ext cx="1195293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>
                  <a:solidFill>
                    <a:srgbClr val="FFFFFF"/>
                  </a:solidFill>
                  <a:latin typeface="メイリオ"/>
                  <a:ea typeface="メイリオ"/>
                  <a:cs typeface="メイリオ"/>
                </a:rPr>
                <a:t>UV &amp; X-Ray</a:t>
              </a:r>
              <a:endParaRPr kumimoji="1" lang="ja-JP" altLang="en-US" sz="105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6851077" y="2696322"/>
              <a:ext cx="890079" cy="33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>
                  <a:solidFill>
                    <a:srgbClr val="FFFFFF"/>
                  </a:solidFill>
                  <a:latin typeface="メイリオ"/>
                  <a:ea typeface="メイリオ"/>
                  <a:cs typeface="メイリオ"/>
                </a:rPr>
                <a:t>SEP</a:t>
              </a:r>
              <a:endParaRPr kumimoji="1" lang="ja-JP" altLang="en-US" sz="105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cxnSp>
          <p:nvCxnSpPr>
            <p:cNvPr id="39" name="曲線コネクタ 32"/>
            <p:cNvCxnSpPr/>
            <p:nvPr/>
          </p:nvCxnSpPr>
          <p:spPr>
            <a:xfrm rot="10800000">
              <a:off x="5867251" y="4209352"/>
              <a:ext cx="641280" cy="339130"/>
            </a:xfrm>
            <a:prstGeom prst="curvedConnector3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曲線コネクタ 32"/>
            <p:cNvCxnSpPr/>
            <p:nvPr/>
          </p:nvCxnSpPr>
          <p:spPr>
            <a:xfrm rot="10800000">
              <a:off x="5887043" y="4376413"/>
              <a:ext cx="641280" cy="339130"/>
            </a:xfrm>
            <a:prstGeom prst="curvedConnector3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26"/>
            <p:cNvSpPr txBox="1"/>
            <p:nvPr/>
          </p:nvSpPr>
          <p:spPr>
            <a:xfrm>
              <a:off x="8007319" y="5408326"/>
              <a:ext cx="1297580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>
                  <a:solidFill>
                    <a:srgbClr val="FFFFFF"/>
                  </a:solidFill>
                  <a:latin typeface="メイリオ"/>
                  <a:ea typeface="メイリオ"/>
                  <a:cs typeface="メイリオ"/>
                </a:rPr>
                <a:t>Thermal cycling</a:t>
              </a:r>
              <a:endParaRPr kumimoji="1" lang="ja-JP" altLang="en-US" sz="105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cxnSp>
          <p:nvCxnSpPr>
            <p:cNvPr id="42" name="直線矢印コネクタ 12"/>
            <p:cNvCxnSpPr/>
            <p:nvPr/>
          </p:nvCxnSpPr>
          <p:spPr>
            <a:xfrm flipH="1" flipV="1">
              <a:off x="7300070" y="5011164"/>
              <a:ext cx="837628" cy="677526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rco 42"/>
            <p:cNvSpPr/>
            <p:nvPr/>
          </p:nvSpPr>
          <p:spPr>
            <a:xfrm rot="18671563" flipH="1">
              <a:off x="6410026" y="3264050"/>
              <a:ext cx="4088428" cy="2191645"/>
            </a:xfrm>
            <a:prstGeom prst="arc">
              <a:avLst>
                <a:gd name="adj1" fmla="val 9936024"/>
                <a:gd name="adj2" fmla="val 563517"/>
              </a:avLst>
            </a:prstGeom>
            <a:ln w="38100" cmpd="sng">
              <a:solidFill>
                <a:srgbClr val="FFAB4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350" dirty="0"/>
            </a:p>
          </p:txBody>
        </p:sp>
        <p:sp>
          <p:nvSpPr>
            <p:cNvPr id="45" name="Forma libre 44"/>
            <p:cNvSpPr/>
            <p:nvPr/>
          </p:nvSpPr>
          <p:spPr>
            <a:xfrm rot="3463414">
              <a:off x="8044188" y="2361967"/>
              <a:ext cx="481210" cy="1550697"/>
            </a:xfrm>
            <a:custGeom>
              <a:avLst/>
              <a:gdLst>
                <a:gd name="connsiteX0" fmla="*/ 817677 w 934590"/>
                <a:gd name="connsiteY0" fmla="*/ 0 h 2000098"/>
                <a:gd name="connsiteX1" fmla="*/ 102405 w 934590"/>
                <a:gd name="connsiteY1" fmla="*/ 175191 h 2000098"/>
                <a:gd name="connsiteX2" fmla="*/ 379755 w 934590"/>
                <a:gd name="connsiteY2" fmla="*/ 525573 h 2000098"/>
                <a:gd name="connsiteX3" fmla="*/ 817677 w 934590"/>
                <a:gd name="connsiteY3" fmla="*/ 467176 h 2000098"/>
                <a:gd name="connsiteX4" fmla="*/ 496534 w 934590"/>
                <a:gd name="connsiteY4" fmla="*/ 277386 h 2000098"/>
                <a:gd name="connsiteX5" fmla="*/ 73210 w 934590"/>
                <a:gd name="connsiteY5" fmla="*/ 481776 h 2000098"/>
                <a:gd name="connsiteX6" fmla="*/ 350560 w 934590"/>
                <a:gd name="connsiteY6" fmla="*/ 832158 h 2000098"/>
                <a:gd name="connsiteX7" fmla="*/ 788482 w 934590"/>
                <a:gd name="connsiteY7" fmla="*/ 773761 h 2000098"/>
                <a:gd name="connsiteX8" fmla="*/ 496534 w 934590"/>
                <a:gd name="connsiteY8" fmla="*/ 583970 h 2000098"/>
                <a:gd name="connsiteX9" fmla="*/ 44015 w 934590"/>
                <a:gd name="connsiteY9" fmla="*/ 802959 h 2000098"/>
                <a:gd name="connsiteX10" fmla="*/ 481937 w 934590"/>
                <a:gd name="connsiteY10" fmla="*/ 1124143 h 2000098"/>
                <a:gd name="connsiteX11" fmla="*/ 861469 w 934590"/>
                <a:gd name="connsiteY11" fmla="*/ 992750 h 2000098"/>
                <a:gd name="connsiteX12" fmla="*/ 569521 w 934590"/>
                <a:gd name="connsiteY12" fmla="*/ 832158 h 2000098"/>
                <a:gd name="connsiteX13" fmla="*/ 14820 w 934590"/>
                <a:gd name="connsiteY13" fmla="*/ 1124143 h 2000098"/>
                <a:gd name="connsiteX14" fmla="*/ 452742 w 934590"/>
                <a:gd name="connsiteY14" fmla="*/ 1518323 h 2000098"/>
                <a:gd name="connsiteX15" fmla="*/ 934456 w 934590"/>
                <a:gd name="connsiteY15" fmla="*/ 1328532 h 2000098"/>
                <a:gd name="connsiteX16" fmla="*/ 496534 w 934590"/>
                <a:gd name="connsiteY16" fmla="*/ 1167941 h 2000098"/>
                <a:gd name="connsiteX17" fmla="*/ 14820 w 934590"/>
                <a:gd name="connsiteY17" fmla="*/ 1357731 h 2000098"/>
                <a:gd name="connsiteX18" fmla="*/ 350560 w 934590"/>
                <a:gd name="connsiteY18" fmla="*/ 1751911 h 2000098"/>
                <a:gd name="connsiteX19" fmla="*/ 598716 w 934590"/>
                <a:gd name="connsiteY19" fmla="*/ 1781109 h 2000098"/>
                <a:gd name="connsiteX20" fmla="*/ 919859 w 934590"/>
                <a:gd name="connsiteY20" fmla="*/ 1664315 h 2000098"/>
                <a:gd name="connsiteX21" fmla="*/ 759287 w 934590"/>
                <a:gd name="connsiteY21" fmla="*/ 1518323 h 2000098"/>
                <a:gd name="connsiteX22" fmla="*/ 292171 w 934590"/>
                <a:gd name="connsiteY22" fmla="*/ 1474525 h 2000098"/>
                <a:gd name="connsiteX23" fmla="*/ 223 w 934590"/>
                <a:gd name="connsiteY23" fmla="*/ 1664315 h 2000098"/>
                <a:gd name="connsiteX24" fmla="*/ 335963 w 934590"/>
                <a:gd name="connsiteY24" fmla="*/ 2000098 h 200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34590" h="2000098">
                  <a:moveTo>
                    <a:pt x="817677" y="0"/>
                  </a:moveTo>
                  <a:cubicBezTo>
                    <a:pt x="496534" y="43798"/>
                    <a:pt x="175392" y="87596"/>
                    <a:pt x="102405" y="175191"/>
                  </a:cubicBezTo>
                  <a:cubicBezTo>
                    <a:pt x="29418" y="262786"/>
                    <a:pt x="260543" y="476909"/>
                    <a:pt x="379755" y="525573"/>
                  </a:cubicBezTo>
                  <a:cubicBezTo>
                    <a:pt x="498967" y="574237"/>
                    <a:pt x="798214" y="508541"/>
                    <a:pt x="817677" y="467176"/>
                  </a:cubicBezTo>
                  <a:cubicBezTo>
                    <a:pt x="837140" y="425811"/>
                    <a:pt x="620612" y="274953"/>
                    <a:pt x="496534" y="277386"/>
                  </a:cubicBezTo>
                  <a:cubicBezTo>
                    <a:pt x="372456" y="279819"/>
                    <a:pt x="97539" y="389314"/>
                    <a:pt x="73210" y="481776"/>
                  </a:cubicBezTo>
                  <a:cubicBezTo>
                    <a:pt x="48881" y="574238"/>
                    <a:pt x="231348" y="783494"/>
                    <a:pt x="350560" y="832158"/>
                  </a:cubicBezTo>
                  <a:cubicBezTo>
                    <a:pt x="469772" y="880822"/>
                    <a:pt x="764153" y="815126"/>
                    <a:pt x="788482" y="773761"/>
                  </a:cubicBezTo>
                  <a:cubicBezTo>
                    <a:pt x="812811" y="732396"/>
                    <a:pt x="620612" y="579104"/>
                    <a:pt x="496534" y="583970"/>
                  </a:cubicBezTo>
                  <a:cubicBezTo>
                    <a:pt x="372456" y="588836"/>
                    <a:pt x="46448" y="712930"/>
                    <a:pt x="44015" y="802959"/>
                  </a:cubicBezTo>
                  <a:cubicBezTo>
                    <a:pt x="41582" y="892988"/>
                    <a:pt x="345695" y="1092511"/>
                    <a:pt x="481937" y="1124143"/>
                  </a:cubicBezTo>
                  <a:cubicBezTo>
                    <a:pt x="618179" y="1155775"/>
                    <a:pt x="846872" y="1041414"/>
                    <a:pt x="861469" y="992750"/>
                  </a:cubicBezTo>
                  <a:cubicBezTo>
                    <a:pt x="876066" y="944086"/>
                    <a:pt x="710629" y="810259"/>
                    <a:pt x="569521" y="832158"/>
                  </a:cubicBezTo>
                  <a:cubicBezTo>
                    <a:pt x="428413" y="854057"/>
                    <a:pt x="34283" y="1009782"/>
                    <a:pt x="14820" y="1124143"/>
                  </a:cubicBezTo>
                  <a:cubicBezTo>
                    <a:pt x="-4643" y="1238504"/>
                    <a:pt x="299469" y="1484258"/>
                    <a:pt x="452742" y="1518323"/>
                  </a:cubicBezTo>
                  <a:cubicBezTo>
                    <a:pt x="606015" y="1552388"/>
                    <a:pt x="927157" y="1386929"/>
                    <a:pt x="934456" y="1328532"/>
                  </a:cubicBezTo>
                  <a:cubicBezTo>
                    <a:pt x="941755" y="1270135"/>
                    <a:pt x="649807" y="1163075"/>
                    <a:pt x="496534" y="1167941"/>
                  </a:cubicBezTo>
                  <a:cubicBezTo>
                    <a:pt x="343261" y="1172807"/>
                    <a:pt x="39149" y="1260403"/>
                    <a:pt x="14820" y="1357731"/>
                  </a:cubicBezTo>
                  <a:cubicBezTo>
                    <a:pt x="-9509" y="1455059"/>
                    <a:pt x="253244" y="1681348"/>
                    <a:pt x="350560" y="1751911"/>
                  </a:cubicBezTo>
                  <a:cubicBezTo>
                    <a:pt x="447876" y="1822474"/>
                    <a:pt x="503833" y="1795708"/>
                    <a:pt x="598716" y="1781109"/>
                  </a:cubicBezTo>
                  <a:cubicBezTo>
                    <a:pt x="693599" y="1766510"/>
                    <a:pt x="893097" y="1708113"/>
                    <a:pt x="919859" y="1664315"/>
                  </a:cubicBezTo>
                  <a:cubicBezTo>
                    <a:pt x="946621" y="1620517"/>
                    <a:pt x="863902" y="1549955"/>
                    <a:pt x="759287" y="1518323"/>
                  </a:cubicBezTo>
                  <a:cubicBezTo>
                    <a:pt x="654672" y="1486691"/>
                    <a:pt x="418682" y="1450193"/>
                    <a:pt x="292171" y="1474525"/>
                  </a:cubicBezTo>
                  <a:cubicBezTo>
                    <a:pt x="165660" y="1498857"/>
                    <a:pt x="-7076" y="1576720"/>
                    <a:pt x="223" y="1664315"/>
                  </a:cubicBezTo>
                  <a:cubicBezTo>
                    <a:pt x="7522" y="1751911"/>
                    <a:pt x="335963" y="2000098"/>
                    <a:pt x="335963" y="2000098"/>
                  </a:cubicBezTo>
                </a:path>
              </a:pathLst>
            </a:custGeom>
            <a:ln w="19050" cmpd="sng">
              <a:solidFill>
                <a:schemeClr val="bg1"/>
              </a:solidFill>
              <a:headEnd type="oval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6" name="Imagen 45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361" y="3491957"/>
              <a:ext cx="81284" cy="79915"/>
            </a:xfrm>
            <a:prstGeom prst="rect">
              <a:avLst/>
            </a:prstGeom>
          </p:spPr>
        </p:pic>
        <p:pic>
          <p:nvPicPr>
            <p:cNvPr id="48" name="Imagen 47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82" y="3654207"/>
              <a:ext cx="81284" cy="79915"/>
            </a:xfrm>
            <a:prstGeom prst="rect">
              <a:avLst/>
            </a:prstGeom>
          </p:spPr>
        </p:pic>
        <p:pic>
          <p:nvPicPr>
            <p:cNvPr id="49" name="Imagen 48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627" y="3701766"/>
              <a:ext cx="81284" cy="79915"/>
            </a:xfrm>
            <a:prstGeom prst="rect">
              <a:avLst/>
            </a:prstGeom>
          </p:spPr>
        </p:pic>
        <p:pic>
          <p:nvPicPr>
            <p:cNvPr id="50" name="Imagen 49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256" y="3741723"/>
              <a:ext cx="81284" cy="79915"/>
            </a:xfrm>
            <a:prstGeom prst="rect">
              <a:avLst/>
            </a:prstGeom>
          </p:spPr>
        </p:pic>
        <p:pic>
          <p:nvPicPr>
            <p:cNvPr id="51" name="Imagen 50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994" y="3770896"/>
              <a:ext cx="81284" cy="79915"/>
            </a:xfrm>
            <a:prstGeom prst="rect">
              <a:avLst/>
            </a:prstGeom>
          </p:spPr>
        </p:pic>
        <p:pic>
          <p:nvPicPr>
            <p:cNvPr id="52" name="Imagen 51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844" y="3553231"/>
              <a:ext cx="81284" cy="79915"/>
            </a:xfrm>
            <a:prstGeom prst="rect">
              <a:avLst/>
            </a:prstGeom>
          </p:spPr>
        </p:pic>
        <p:pic>
          <p:nvPicPr>
            <p:cNvPr id="53" name="Imagen 52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1298" y="3603719"/>
              <a:ext cx="81284" cy="79915"/>
            </a:xfrm>
            <a:prstGeom prst="rect">
              <a:avLst/>
            </a:prstGeom>
          </p:spPr>
        </p:pic>
        <p:pic>
          <p:nvPicPr>
            <p:cNvPr id="54" name="Imagen 53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7400" y="3781681"/>
              <a:ext cx="81284" cy="79915"/>
            </a:xfrm>
            <a:prstGeom prst="rect">
              <a:avLst/>
            </a:prstGeom>
          </p:spPr>
        </p:pic>
        <p:pic>
          <p:nvPicPr>
            <p:cNvPr id="55" name="Imagen 54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9014" y="3771376"/>
              <a:ext cx="81284" cy="79915"/>
            </a:xfrm>
            <a:prstGeom prst="rect">
              <a:avLst/>
            </a:prstGeom>
          </p:spPr>
        </p:pic>
        <p:pic>
          <p:nvPicPr>
            <p:cNvPr id="56" name="Imagen 55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932" y="3800295"/>
              <a:ext cx="81284" cy="79915"/>
            </a:xfrm>
            <a:prstGeom prst="rect">
              <a:avLst/>
            </a:prstGeom>
          </p:spPr>
        </p:pic>
        <p:pic>
          <p:nvPicPr>
            <p:cNvPr id="57" name="Imagen 56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4030" y="3829467"/>
              <a:ext cx="81284" cy="79915"/>
            </a:xfrm>
            <a:prstGeom prst="rect">
              <a:avLst/>
            </a:prstGeom>
          </p:spPr>
        </p:pic>
        <p:pic>
          <p:nvPicPr>
            <p:cNvPr id="58" name="Imagen 57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416" y="3889544"/>
              <a:ext cx="81284" cy="79915"/>
            </a:xfrm>
            <a:prstGeom prst="rect">
              <a:avLst/>
            </a:prstGeom>
          </p:spPr>
        </p:pic>
        <p:pic>
          <p:nvPicPr>
            <p:cNvPr id="59" name="Imagen 58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416" y="3974070"/>
              <a:ext cx="81284" cy="79915"/>
            </a:xfrm>
            <a:prstGeom prst="rect">
              <a:avLst/>
            </a:prstGeom>
          </p:spPr>
        </p:pic>
        <p:pic>
          <p:nvPicPr>
            <p:cNvPr id="60" name="Imagen 59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086" y="4032415"/>
              <a:ext cx="81284" cy="79915"/>
            </a:xfrm>
            <a:prstGeom prst="rect">
              <a:avLst/>
            </a:prstGeom>
          </p:spPr>
        </p:pic>
        <p:pic>
          <p:nvPicPr>
            <p:cNvPr id="61" name="Imagen 60" descr="300px-SphereAd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3087" y="4123114"/>
              <a:ext cx="81284" cy="79915"/>
            </a:xfrm>
            <a:prstGeom prst="rect">
              <a:avLst/>
            </a:prstGeom>
          </p:spPr>
        </p:pic>
        <p:cxnSp>
          <p:nvCxnSpPr>
            <p:cNvPr id="63" name="直線矢印コネクタ 12"/>
            <p:cNvCxnSpPr/>
            <p:nvPr/>
          </p:nvCxnSpPr>
          <p:spPr>
            <a:xfrm flipH="1" flipV="1">
              <a:off x="7321864" y="4641252"/>
              <a:ext cx="1536493" cy="156800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テキスト ボックス 21"/>
            <p:cNvSpPr txBox="1"/>
            <p:nvPr/>
          </p:nvSpPr>
          <p:spPr>
            <a:xfrm>
              <a:off x="8849696" y="4522782"/>
              <a:ext cx="965049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>
                  <a:solidFill>
                    <a:srgbClr val="FFFFFF"/>
                  </a:solidFill>
                  <a:latin typeface="メイリオ"/>
                  <a:ea typeface="メイリオ"/>
                  <a:cs typeface="メイリオ"/>
                </a:rPr>
                <a:t>Atomic oxygen</a:t>
              </a:r>
              <a:endParaRPr kumimoji="1" lang="ja-JP" altLang="en-US" sz="105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sp>
          <p:nvSpPr>
            <p:cNvPr id="65" name="CuadroTexto 64"/>
            <p:cNvSpPr txBox="1"/>
            <p:nvPr/>
          </p:nvSpPr>
          <p:spPr>
            <a:xfrm>
              <a:off x="7600215" y="2000324"/>
              <a:ext cx="2175334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Trapped electron &amp; proton flux</a:t>
              </a:r>
            </a:p>
          </p:txBody>
        </p:sp>
        <p:sp>
          <p:nvSpPr>
            <p:cNvPr id="68" name="CuadroTexto 67"/>
            <p:cNvSpPr txBox="1"/>
            <p:nvPr/>
          </p:nvSpPr>
          <p:spPr>
            <a:xfrm>
              <a:off x="9375496" y="3595694"/>
              <a:ext cx="1334127" cy="553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4"/>
                  </a:solidFill>
                </a:rPr>
                <a:t>Magnetic field </a:t>
              </a:r>
            </a:p>
            <a:p>
              <a:r>
                <a:rPr lang="en-US" sz="1050" dirty="0">
                  <a:solidFill>
                    <a:schemeClr val="accent4"/>
                  </a:solidFill>
                </a:rPr>
                <a:t>lines</a:t>
              </a:r>
            </a:p>
          </p:txBody>
        </p:sp>
        <p:cxnSp>
          <p:nvCxnSpPr>
            <p:cNvPr id="69" name="Conector recto de flecha 68"/>
            <p:cNvCxnSpPr>
              <a:stCxn id="68" idx="0"/>
            </p:cNvCxnSpPr>
            <p:nvPr/>
          </p:nvCxnSpPr>
          <p:spPr>
            <a:xfrm flipH="1" flipV="1">
              <a:off x="9154851" y="2450731"/>
              <a:ext cx="887709" cy="1144963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de flecha 70"/>
            <p:cNvCxnSpPr/>
            <p:nvPr/>
          </p:nvCxnSpPr>
          <p:spPr>
            <a:xfrm flipH="1" flipV="1">
              <a:off x="10076760" y="2819591"/>
              <a:ext cx="54072" cy="794613"/>
            </a:xfrm>
            <a:prstGeom prst="straightConnector1">
              <a:avLst/>
            </a:prstGeom>
            <a:ln w="28575" cmpd="sng">
              <a:solidFill>
                <a:srgbClr val="FFAB4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テキスト ボックス 37"/>
            <p:cNvSpPr txBox="1"/>
            <p:nvPr/>
          </p:nvSpPr>
          <p:spPr>
            <a:xfrm>
              <a:off x="5467421" y="3319743"/>
              <a:ext cx="1175888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>
                  <a:solidFill>
                    <a:srgbClr val="FFFFFF"/>
                  </a:solidFill>
                  <a:latin typeface="メイリオ"/>
                  <a:ea typeface="メイリオ"/>
                  <a:cs typeface="メイリオ"/>
                </a:rPr>
                <a:t>Charge &amp; discharge</a:t>
              </a:r>
              <a:endParaRPr kumimoji="1" lang="ja-JP" altLang="en-US" sz="105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cxnSp>
          <p:nvCxnSpPr>
            <p:cNvPr id="77" name="直線矢印コネクタ 12"/>
            <p:cNvCxnSpPr/>
            <p:nvPr/>
          </p:nvCxnSpPr>
          <p:spPr>
            <a:xfrm>
              <a:off x="6494560" y="3608949"/>
              <a:ext cx="184485" cy="655986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テキスト ボックス 37"/>
            <p:cNvSpPr txBox="1"/>
            <p:nvPr/>
          </p:nvSpPr>
          <p:spPr>
            <a:xfrm>
              <a:off x="9940176" y="1768450"/>
              <a:ext cx="1583530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>
                  <a:solidFill>
                    <a:srgbClr val="FFFFFF"/>
                  </a:solidFill>
                  <a:latin typeface="メイリオ"/>
                  <a:ea typeface="メイリオ"/>
                  <a:cs typeface="メイリオ"/>
                </a:rPr>
                <a:t>Galactic Cosmic Rays</a:t>
              </a:r>
              <a:endParaRPr kumimoji="1" lang="ja-JP" altLang="en-US" sz="105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cxnSp>
          <p:nvCxnSpPr>
            <p:cNvPr id="81" name="直線矢印コネクタ 12"/>
            <p:cNvCxnSpPr/>
            <p:nvPr/>
          </p:nvCxnSpPr>
          <p:spPr>
            <a:xfrm flipH="1">
              <a:off x="10143994" y="2179507"/>
              <a:ext cx="548748" cy="454717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テキスト ボックス 26"/>
            <p:cNvSpPr txBox="1"/>
            <p:nvPr/>
          </p:nvSpPr>
          <p:spPr>
            <a:xfrm>
              <a:off x="5518837" y="5403925"/>
              <a:ext cx="1144529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>
                  <a:solidFill>
                    <a:srgbClr val="FFFFFF"/>
                  </a:solidFill>
                  <a:latin typeface="メイリオ"/>
                  <a:ea typeface="メイリオ"/>
                  <a:cs typeface="メイリオ"/>
                </a:rPr>
                <a:t>Debris, meteoroid</a:t>
              </a:r>
              <a:endParaRPr kumimoji="1" lang="ja-JP" altLang="en-US" sz="1050" dirty="0">
                <a:solidFill>
                  <a:srgbClr val="FFFFFF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cxnSp>
          <p:nvCxnSpPr>
            <p:cNvPr id="90" name="直線矢印コネクタ 12"/>
            <p:cNvCxnSpPr/>
            <p:nvPr/>
          </p:nvCxnSpPr>
          <p:spPr>
            <a:xfrm flipV="1">
              <a:off x="5984805" y="4813732"/>
              <a:ext cx="521777" cy="607117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rco 94"/>
            <p:cNvSpPr/>
            <p:nvPr/>
          </p:nvSpPr>
          <p:spPr>
            <a:xfrm rot="18671563" flipH="1">
              <a:off x="6064269" y="3058613"/>
              <a:ext cx="4682186" cy="2716667"/>
            </a:xfrm>
            <a:prstGeom prst="arc">
              <a:avLst>
                <a:gd name="adj1" fmla="val 9708431"/>
                <a:gd name="adj2" fmla="val 237757"/>
              </a:avLst>
            </a:prstGeom>
            <a:ln w="38100" cmpd="sng">
              <a:solidFill>
                <a:srgbClr val="FFAB4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350" dirty="0"/>
            </a:p>
          </p:txBody>
        </p:sp>
        <p:cxnSp>
          <p:nvCxnSpPr>
            <p:cNvPr id="100" name="直線矢印コネクタ 12"/>
            <p:cNvCxnSpPr/>
            <p:nvPr/>
          </p:nvCxnSpPr>
          <p:spPr>
            <a:xfrm>
              <a:off x="6965577" y="2697854"/>
              <a:ext cx="71717" cy="604146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CuadroTexto 65"/>
          <p:cNvSpPr txBox="1"/>
          <p:nvPr/>
        </p:nvSpPr>
        <p:spPr>
          <a:xfrm>
            <a:off x="169657" y="1351909"/>
            <a:ext cx="3191451" cy="461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1" dirty="0"/>
              <a:t>Testing for survivability  </a:t>
            </a:r>
          </a:p>
        </p:txBody>
      </p:sp>
      <p:sp>
        <p:nvSpPr>
          <p:cNvPr id="67" name="Rectángulo 66"/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" name="Rectángulo redondeado 2"/>
          <p:cNvSpPr/>
          <p:nvPr/>
        </p:nvSpPr>
        <p:spPr>
          <a:xfrm>
            <a:off x="693779" y="4726605"/>
            <a:ext cx="2281224" cy="83517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Emerging technologies have bigger susceptibility of failure due to space environment</a:t>
            </a:r>
          </a:p>
        </p:txBody>
      </p:sp>
      <p:pic>
        <p:nvPicPr>
          <p:cNvPr id="70" name="Picture 3">
            <a:extLst>
              <a:ext uri="{FF2B5EF4-FFF2-40B4-BE49-F238E27FC236}">
                <a16:creationId xmlns:a16="http://schemas.microsoft.com/office/drawing/2014/main" id="{A893925F-F234-42C5-A806-1F28302DA0D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69C45737-01B5-4D98-A457-15C744E11885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73" name="タイトル 1">
            <a:extLst>
              <a:ext uri="{FF2B5EF4-FFF2-40B4-BE49-F238E27FC236}">
                <a16:creationId xmlns:a16="http://schemas.microsoft.com/office/drawing/2014/main" id="{8A5F8B65-AF78-4B35-8BC0-27AB5A5F0E9B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9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56646" y="1447579"/>
            <a:ext cx="9039730" cy="265559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1800" b="1" dirty="0"/>
          </a:p>
          <a:p>
            <a:pPr marL="0" indent="0" algn="just">
              <a:buNone/>
            </a:pPr>
            <a:r>
              <a:rPr lang="en-US" sz="1800" b="1" dirty="0"/>
              <a:t>Mass:</a:t>
            </a:r>
            <a:r>
              <a:rPr lang="en-US" sz="1800" dirty="0"/>
              <a:t> 23.3 kg</a:t>
            </a:r>
          </a:p>
          <a:p>
            <a:pPr marL="0" indent="0" algn="just">
              <a:buNone/>
            </a:pPr>
            <a:r>
              <a:rPr lang="en-US" sz="1800" b="1" dirty="0"/>
              <a:t>Shape:</a:t>
            </a:r>
            <a:r>
              <a:rPr lang="en-US" sz="1800" dirty="0"/>
              <a:t> Quasi-sphere ~50cm (CFRP)</a:t>
            </a:r>
          </a:p>
          <a:p>
            <a:pPr marL="0" indent="0" algn="just">
              <a:buNone/>
            </a:pPr>
            <a:r>
              <a:rPr lang="en-US" sz="1800" b="1" dirty="0"/>
              <a:t>Orbit:</a:t>
            </a:r>
            <a:r>
              <a:rPr lang="en-US" sz="1800" dirty="0"/>
              <a:t> Sun-synchronous, 610 km, 97.8 </a:t>
            </a:r>
            <a:r>
              <a:rPr lang="en-US" sz="1800" dirty="0" err="1"/>
              <a:t>deg</a:t>
            </a:r>
            <a:endParaRPr lang="en-US" sz="1800" dirty="0"/>
          </a:p>
          <a:p>
            <a:pPr marL="0" indent="0" algn="just">
              <a:buNone/>
            </a:pPr>
            <a:r>
              <a:rPr lang="en-US" sz="1800" b="1" dirty="0"/>
              <a:t>Launch date:</a:t>
            </a:r>
            <a:r>
              <a:rPr lang="en-US" sz="1800" dirty="0"/>
              <a:t> 29 Oct 2018 (</a:t>
            </a:r>
            <a:r>
              <a:rPr lang="en-US" sz="1800" dirty="0" err="1"/>
              <a:t>Tanegashima</a:t>
            </a:r>
            <a:r>
              <a:rPr lang="en-US" sz="1800" dirty="0"/>
              <a:t>, Japan)</a:t>
            </a:r>
          </a:p>
          <a:p>
            <a:pPr marL="0" indent="0" algn="just">
              <a:buNone/>
            </a:pPr>
            <a:r>
              <a:rPr lang="en-US" sz="1800" b="1" dirty="0"/>
              <a:t>Launch vehicle:</a:t>
            </a:r>
            <a:r>
              <a:rPr lang="en-US" sz="1800" dirty="0"/>
              <a:t> H-2A (as a piggyback payload)</a:t>
            </a:r>
          </a:p>
          <a:p>
            <a:pPr marL="0" indent="0" algn="just">
              <a:buNone/>
            </a:pPr>
            <a:r>
              <a:rPr lang="en-US" sz="1800" b="1" dirty="0"/>
              <a:t>Development time:</a:t>
            </a:r>
            <a:r>
              <a:rPr lang="en-US" sz="1800" dirty="0"/>
              <a:t> 16 months</a:t>
            </a:r>
          </a:p>
          <a:p>
            <a:pPr marL="0" indent="0" algn="just">
              <a:buNone/>
            </a:pPr>
            <a:endParaRPr lang="en-US" sz="1500" dirty="0"/>
          </a:p>
          <a:p>
            <a:pPr marL="342991" lvl="1" indent="0" algn="just">
              <a:buNone/>
            </a:pPr>
            <a:endParaRPr lang="en-US" sz="1500" dirty="0"/>
          </a:p>
          <a:p>
            <a:pPr marL="342991" lvl="1" indent="0" algn="just">
              <a:buNone/>
            </a:pPr>
            <a:endParaRPr lang="en-US" sz="1500" dirty="0"/>
          </a:p>
          <a:p>
            <a:pPr marL="342991" lvl="1" indent="0" algn="just">
              <a:buNone/>
            </a:pPr>
            <a:endParaRPr lang="en-US" sz="1500" dirty="0"/>
          </a:p>
          <a:p>
            <a:pPr marL="342991" lvl="1" indent="0" algn="just">
              <a:buNone/>
            </a:pPr>
            <a:endParaRPr lang="en-US" sz="1500" dirty="0"/>
          </a:p>
          <a:p>
            <a:pPr marL="342991" lvl="1" indent="0" algn="just">
              <a:buNone/>
            </a:pPr>
            <a:endParaRPr lang="en-US" sz="1500" dirty="0"/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endParaRPr lang="en-US" sz="1800" dirty="0"/>
          </a:p>
          <a:p>
            <a:pPr algn="just"/>
            <a:endParaRPr lang="en-US" sz="18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82110" y="4123184"/>
            <a:ext cx="8905857" cy="1523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Main missions:</a:t>
            </a:r>
          </a:p>
          <a:p>
            <a:endParaRPr lang="en-US" sz="1500" dirty="0"/>
          </a:p>
          <a:p>
            <a:pPr marL="342991" indent="-342991">
              <a:buAutoNum type="arabicPeriod"/>
            </a:pPr>
            <a:r>
              <a:rPr lang="en-US" sz="1500" dirty="0"/>
              <a:t>Investigate the change of physical properties of LATS and CFRP materials exposed to the space environment.</a:t>
            </a:r>
          </a:p>
          <a:p>
            <a:pPr marL="342991" indent="-342991">
              <a:buAutoNum type="arabicPeriod"/>
            </a:pPr>
            <a:r>
              <a:rPr lang="en-US" sz="1500" dirty="0"/>
              <a:t>To detect MeV-range electrons in LEO and investigate the space radiation environment in the presence of a low solar activity.</a:t>
            </a:r>
          </a:p>
          <a:p>
            <a:pPr marL="342991" indent="-342991">
              <a:buAutoNum type="arabicPeriod"/>
            </a:pPr>
            <a:r>
              <a:rPr lang="en-US" sz="1500" dirty="0"/>
              <a:t>To characterize the plasma environment around a spinning spacecraft.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038161" y="4015866"/>
            <a:ext cx="3807709" cy="5078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b="1" dirty="0"/>
              <a:t>LATS: </a:t>
            </a:r>
            <a:r>
              <a:rPr lang="en-US" sz="1350" dirty="0"/>
              <a:t>Lightweight Ablator series for Transfer vehicle</a:t>
            </a:r>
          </a:p>
          <a:p>
            <a:r>
              <a:rPr lang="en-US" sz="1350" b="1" dirty="0"/>
              <a:t>CFRP: </a:t>
            </a:r>
            <a:r>
              <a:rPr lang="en-US" sz="1350" dirty="0"/>
              <a:t>Carbon Fiber Reinforced Polymer</a:t>
            </a:r>
          </a:p>
        </p:txBody>
      </p:sp>
      <p:pic>
        <p:nvPicPr>
          <p:cNvPr id="15" name="Imagen 14" descr="TENKOH_FM1 copi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8"/>
          <a:stretch/>
        </p:blipFill>
        <p:spPr>
          <a:xfrm>
            <a:off x="5413321" y="1377688"/>
            <a:ext cx="3741852" cy="324805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2E6E-AA22-4072-9499-05A7D65F87D7}" type="slidenum">
              <a:rPr kumimoji="1" lang="ja-JP" altLang="en-US"/>
              <a:t>16</a:t>
            </a:fld>
            <a:endParaRPr kumimoji="1" lang="ja-JP" altLang="en-US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0E0F8243-2026-415C-8378-E502E2530C6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20C1601-A0CA-4AE3-8D4D-4205332B0F6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18" name="タイトル 1">
            <a:extLst>
              <a:ext uri="{FF2B5EF4-FFF2-40B4-BE49-F238E27FC236}">
                <a16:creationId xmlns:a16="http://schemas.microsoft.com/office/drawing/2014/main" id="{B343064D-F9FD-4828-9C8A-909F8080503D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33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56646" y="1518154"/>
            <a:ext cx="9039730" cy="43654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1" dirty="0"/>
              <a:t>Ten-</a:t>
            </a:r>
            <a:r>
              <a:rPr lang="en-US" sz="2401" dirty="0" err="1"/>
              <a:t>Koh</a:t>
            </a:r>
            <a:r>
              <a:rPr lang="en-US" sz="2401" dirty="0"/>
              <a:t> satellite</a:t>
            </a: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0" indent="0" algn="just">
              <a:buNone/>
            </a:pPr>
            <a:endParaRPr lang="en-GB" sz="1800" dirty="0"/>
          </a:p>
          <a:p>
            <a:pPr marL="0" indent="0" algn="just">
              <a:buNone/>
            </a:pPr>
            <a:endParaRPr lang="en-GB" sz="1800" dirty="0"/>
          </a:p>
          <a:p>
            <a:pPr algn="just"/>
            <a:endParaRPr lang="en-GB" sz="1800" dirty="0"/>
          </a:p>
        </p:txBody>
      </p:sp>
      <p:pic>
        <p:nvPicPr>
          <p:cNvPr id="40" name="Imagen 39" descr="External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10" y="2667118"/>
            <a:ext cx="2301875" cy="2685006"/>
          </a:xfrm>
          <a:prstGeom prst="rect">
            <a:avLst/>
          </a:prstGeom>
        </p:spPr>
      </p:pic>
      <p:pic>
        <p:nvPicPr>
          <p:cNvPr id="41" name="Imagen 40" descr="External-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35" y="2852370"/>
            <a:ext cx="2017426" cy="2499757"/>
          </a:xfrm>
          <a:prstGeom prst="rect">
            <a:avLst/>
          </a:prstGeom>
        </p:spPr>
      </p:pic>
      <p:pic>
        <p:nvPicPr>
          <p:cNvPr id="42" name="Imagen 41" descr="External-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21" y="2646675"/>
            <a:ext cx="2324158" cy="2705449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1980035" y="2449479"/>
            <a:ext cx="86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Magnetometer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3043664" y="2449479"/>
            <a:ext cx="10064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GNSS antenna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5342390" y="2449479"/>
            <a:ext cx="143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Material Mission (material samples board)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1176708" y="2748468"/>
            <a:ext cx="10064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GNSS antenna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2342384" y="2753925"/>
            <a:ext cx="142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Material Mission (material samples board)</a:t>
            </a:r>
          </a:p>
        </p:txBody>
      </p:sp>
      <p:cxnSp>
        <p:nvCxnSpPr>
          <p:cNvPr id="48" name="Conector recto de flecha 47"/>
          <p:cNvCxnSpPr/>
          <p:nvPr/>
        </p:nvCxnSpPr>
        <p:spPr>
          <a:xfrm>
            <a:off x="1478334" y="2956272"/>
            <a:ext cx="539751" cy="55387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 flipH="1">
            <a:off x="2065709" y="2633057"/>
            <a:ext cx="39686" cy="62302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H="1">
            <a:off x="2322542" y="3100264"/>
            <a:ext cx="527334" cy="40988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/>
          <p:cNvCxnSpPr/>
          <p:nvPr/>
        </p:nvCxnSpPr>
        <p:spPr>
          <a:xfrm>
            <a:off x="3553200" y="2633054"/>
            <a:ext cx="884344" cy="72623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uadroTexto 51"/>
          <p:cNvSpPr txBox="1"/>
          <p:nvPr/>
        </p:nvSpPr>
        <p:spPr>
          <a:xfrm>
            <a:off x="6844069" y="2465869"/>
            <a:ext cx="11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Monopole antennas</a:t>
            </a:r>
          </a:p>
        </p:txBody>
      </p:sp>
      <p:cxnSp>
        <p:nvCxnSpPr>
          <p:cNvPr id="53" name="Conector recto de flecha 52"/>
          <p:cNvCxnSpPr/>
          <p:nvPr/>
        </p:nvCxnSpPr>
        <p:spPr>
          <a:xfrm>
            <a:off x="7425071" y="2673673"/>
            <a:ext cx="411202" cy="83647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>
            <a:stCxn id="52" idx="2"/>
          </p:cNvCxnSpPr>
          <p:nvPr/>
        </p:nvCxnSpPr>
        <p:spPr>
          <a:xfrm flipH="1">
            <a:off x="6939335" y="2696701"/>
            <a:ext cx="485734" cy="15566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>
            <a:off x="2727682" y="4874734"/>
            <a:ext cx="11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Monopole antennas</a:t>
            </a:r>
          </a:p>
        </p:txBody>
      </p:sp>
      <p:cxnSp>
        <p:nvCxnSpPr>
          <p:cNvPr id="56" name="Conector recto de flecha 55"/>
          <p:cNvCxnSpPr>
            <a:stCxn id="55" idx="1"/>
          </p:cNvCxnSpPr>
          <p:nvPr/>
        </p:nvCxnSpPr>
        <p:spPr>
          <a:xfrm flipH="1">
            <a:off x="2361420" y="4990150"/>
            <a:ext cx="366262" cy="18254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/>
          <p:cNvCxnSpPr>
            <a:stCxn id="55" idx="0"/>
          </p:cNvCxnSpPr>
          <p:nvPr/>
        </p:nvCxnSpPr>
        <p:spPr>
          <a:xfrm flipH="1" flipV="1">
            <a:off x="3280149" y="4537198"/>
            <a:ext cx="28533" cy="33753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/>
          <p:cNvCxnSpPr/>
          <p:nvPr/>
        </p:nvCxnSpPr>
        <p:spPr>
          <a:xfrm>
            <a:off x="3628913" y="5042506"/>
            <a:ext cx="260770" cy="13018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uadroTexto 58"/>
          <p:cNvSpPr txBox="1"/>
          <p:nvPr/>
        </p:nvSpPr>
        <p:spPr>
          <a:xfrm>
            <a:off x="4232971" y="2449991"/>
            <a:ext cx="86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Magnetometer</a:t>
            </a:r>
          </a:p>
        </p:txBody>
      </p:sp>
      <p:cxnSp>
        <p:nvCxnSpPr>
          <p:cNvPr id="60" name="Conector recto de flecha 59"/>
          <p:cNvCxnSpPr>
            <a:stCxn id="59" idx="2"/>
          </p:cNvCxnSpPr>
          <p:nvPr/>
        </p:nvCxnSpPr>
        <p:spPr>
          <a:xfrm flipH="1">
            <a:off x="4667891" y="2819323"/>
            <a:ext cx="1" cy="34455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/>
          <p:cNvCxnSpPr/>
          <p:nvPr/>
        </p:nvCxnSpPr>
        <p:spPr>
          <a:xfrm flipH="1">
            <a:off x="4720010" y="2753925"/>
            <a:ext cx="774699" cy="73240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/>
          <p:cNvCxnSpPr/>
          <p:nvPr/>
        </p:nvCxnSpPr>
        <p:spPr>
          <a:xfrm>
            <a:off x="6328147" y="2753925"/>
            <a:ext cx="554824" cy="71560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uadroTexto 62"/>
          <p:cNvSpPr txBox="1"/>
          <p:nvPr/>
        </p:nvSpPr>
        <p:spPr>
          <a:xfrm>
            <a:off x="5278794" y="4762892"/>
            <a:ext cx="11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Monopole antennas</a:t>
            </a:r>
          </a:p>
        </p:txBody>
      </p:sp>
      <p:cxnSp>
        <p:nvCxnSpPr>
          <p:cNvPr id="64" name="Conector recto de flecha 63"/>
          <p:cNvCxnSpPr/>
          <p:nvPr/>
        </p:nvCxnSpPr>
        <p:spPr>
          <a:xfrm flipV="1">
            <a:off x="5780460" y="4527551"/>
            <a:ext cx="153987" cy="23534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/>
          <p:cNvCxnSpPr/>
          <p:nvPr/>
        </p:nvCxnSpPr>
        <p:spPr>
          <a:xfrm flipH="1">
            <a:off x="5414198" y="4970693"/>
            <a:ext cx="239263" cy="15753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/>
          <p:cNvCxnSpPr/>
          <p:nvPr/>
        </p:nvCxnSpPr>
        <p:spPr>
          <a:xfrm>
            <a:off x="6367832" y="4920596"/>
            <a:ext cx="476238" cy="20763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uadroTexto 66"/>
          <p:cNvSpPr txBox="1"/>
          <p:nvPr/>
        </p:nvSpPr>
        <p:spPr>
          <a:xfrm>
            <a:off x="3102404" y="3336055"/>
            <a:ext cx="86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DLP probes (electrodes)</a:t>
            </a:r>
          </a:p>
        </p:txBody>
      </p:sp>
      <p:cxnSp>
        <p:nvCxnSpPr>
          <p:cNvPr id="68" name="Conector recto de flecha 67"/>
          <p:cNvCxnSpPr>
            <a:stCxn id="67" idx="2"/>
          </p:cNvCxnSpPr>
          <p:nvPr/>
        </p:nvCxnSpPr>
        <p:spPr>
          <a:xfrm flipH="1">
            <a:off x="3215006" y="3705387"/>
            <a:ext cx="322319" cy="2848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/>
          <p:cNvCxnSpPr>
            <a:stCxn id="67" idx="2"/>
          </p:cNvCxnSpPr>
          <p:nvPr/>
        </p:nvCxnSpPr>
        <p:spPr>
          <a:xfrm>
            <a:off x="3537325" y="3705387"/>
            <a:ext cx="526551" cy="79040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CuadroTexto 69"/>
          <p:cNvSpPr txBox="1"/>
          <p:nvPr/>
        </p:nvSpPr>
        <p:spPr>
          <a:xfrm>
            <a:off x="5358266" y="3100264"/>
            <a:ext cx="8698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Solar panels</a:t>
            </a:r>
          </a:p>
        </p:txBody>
      </p:sp>
      <p:cxnSp>
        <p:nvCxnSpPr>
          <p:cNvPr id="71" name="Conector recto de flecha 70"/>
          <p:cNvCxnSpPr>
            <a:stCxn id="70" idx="2"/>
          </p:cNvCxnSpPr>
          <p:nvPr/>
        </p:nvCxnSpPr>
        <p:spPr>
          <a:xfrm flipH="1">
            <a:off x="5333551" y="3331096"/>
            <a:ext cx="459636" cy="48691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/>
          <p:cNvCxnSpPr/>
          <p:nvPr/>
        </p:nvCxnSpPr>
        <p:spPr>
          <a:xfrm>
            <a:off x="5793187" y="3308065"/>
            <a:ext cx="591245" cy="101988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de flecha 72"/>
          <p:cNvCxnSpPr/>
          <p:nvPr/>
        </p:nvCxnSpPr>
        <p:spPr>
          <a:xfrm>
            <a:off x="5793186" y="3308065"/>
            <a:ext cx="450798" cy="28296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73"/>
          <p:cNvCxnSpPr/>
          <p:nvPr/>
        </p:nvCxnSpPr>
        <p:spPr>
          <a:xfrm flipH="1">
            <a:off x="2511683" y="3682397"/>
            <a:ext cx="768463" cy="81339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de flecha 74"/>
          <p:cNvCxnSpPr/>
          <p:nvPr/>
        </p:nvCxnSpPr>
        <p:spPr>
          <a:xfrm>
            <a:off x="3764335" y="3666518"/>
            <a:ext cx="1415769" cy="81339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ángulo 75"/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2E6E-AA22-4072-9499-05A7D65F87D7}" type="slidenum">
              <a:rPr kumimoji="1" lang="ja-JP" altLang="en-US"/>
              <a:t>17</a:t>
            </a:fld>
            <a:endParaRPr kumimoji="1" lang="ja-JP" altLang="en-US" dirty="0"/>
          </a:p>
        </p:txBody>
      </p:sp>
      <p:sp>
        <p:nvSpPr>
          <p:cNvPr id="77" name="Pentágono 76">
            <a:hlinkClick r:id="" action="ppaction://noaction"/>
          </p:cNvPr>
          <p:cNvSpPr/>
          <p:nvPr/>
        </p:nvSpPr>
        <p:spPr>
          <a:xfrm>
            <a:off x="8619261" y="5291229"/>
            <a:ext cx="465943" cy="235260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AS</a:t>
            </a:r>
          </a:p>
        </p:txBody>
      </p:sp>
      <p:pic>
        <p:nvPicPr>
          <p:cNvPr id="79" name="Picture 3">
            <a:extLst>
              <a:ext uri="{FF2B5EF4-FFF2-40B4-BE49-F238E27FC236}">
                <a16:creationId xmlns:a16="http://schemas.microsoft.com/office/drawing/2014/main" id="{9D0EB505-66A6-4589-B7EB-13A047BD987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80" name="Picture 4">
            <a:extLst>
              <a:ext uri="{FF2B5EF4-FFF2-40B4-BE49-F238E27FC236}">
                <a16:creationId xmlns:a16="http://schemas.microsoft.com/office/drawing/2014/main" id="{1A79616F-0135-493D-9657-38CE97AB988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3A3E95C-16AA-478A-8A4D-FE01A824F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139248"/>
            <a:ext cx="879119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32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56646" y="1518154"/>
            <a:ext cx="9039730" cy="43654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1" dirty="0"/>
              <a:t>Ten-</a:t>
            </a:r>
            <a:r>
              <a:rPr lang="en-US" sz="2401" dirty="0" err="1"/>
              <a:t>Koh</a:t>
            </a:r>
            <a:r>
              <a:rPr lang="en-US" sz="2401" dirty="0"/>
              <a:t> satellite</a:t>
            </a:r>
            <a:endParaRPr lang="en-US" sz="1500" dirty="0"/>
          </a:p>
          <a:p>
            <a:pPr marL="0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0" indent="0" algn="just">
              <a:buNone/>
            </a:pPr>
            <a:endParaRPr lang="en-GB" sz="1800" dirty="0"/>
          </a:p>
          <a:p>
            <a:pPr marL="0" indent="0" algn="just">
              <a:buNone/>
            </a:pPr>
            <a:endParaRPr lang="en-GB" sz="1800" dirty="0"/>
          </a:p>
          <a:p>
            <a:pPr algn="just"/>
            <a:endParaRPr lang="en-GB" sz="1800" dirty="0"/>
          </a:p>
        </p:txBody>
      </p:sp>
      <p:pic>
        <p:nvPicPr>
          <p:cNvPr id="10" name="Imagen 9" descr="internal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28" y="2564086"/>
            <a:ext cx="2270124" cy="2930076"/>
          </a:xfrm>
          <a:prstGeom prst="rect">
            <a:avLst/>
          </a:prstGeom>
        </p:spPr>
      </p:pic>
      <p:pic>
        <p:nvPicPr>
          <p:cNvPr id="11" name="Imagen 10" descr="internal-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53" y="2548967"/>
            <a:ext cx="2187925" cy="2945195"/>
          </a:xfrm>
          <a:prstGeom prst="rect">
            <a:avLst/>
          </a:prstGeom>
        </p:spPr>
      </p:pic>
      <p:pic>
        <p:nvPicPr>
          <p:cNvPr id="12" name="Imagen 11" descr="internal-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79" y="2468335"/>
            <a:ext cx="2076436" cy="302582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344815" y="2028865"/>
            <a:ext cx="109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DLP measurement electronics</a:t>
            </a:r>
          </a:p>
        </p:txBody>
      </p:sp>
      <p:cxnSp>
        <p:nvCxnSpPr>
          <p:cNvPr id="14" name="Conector recto de flecha 13"/>
          <p:cNvCxnSpPr>
            <a:stCxn id="13" idx="2"/>
          </p:cNvCxnSpPr>
          <p:nvPr/>
        </p:nvCxnSpPr>
        <p:spPr>
          <a:xfrm>
            <a:off x="1890857" y="2398197"/>
            <a:ext cx="323795" cy="43621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3101977" y="3375959"/>
            <a:ext cx="111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CPD</a:t>
            </a:r>
          </a:p>
          <a:p>
            <a:pPr algn="ctr"/>
            <a:r>
              <a:rPr lang="en-US" sz="900" dirty="0"/>
              <a:t>(CMOS detectors)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 flipH="1" flipV="1">
            <a:off x="2555966" y="3232106"/>
            <a:ext cx="896937" cy="25334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3889465" y="3232102"/>
            <a:ext cx="841375" cy="25335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4173543" y="3273101"/>
            <a:ext cx="989099" cy="29984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6430965" y="2028865"/>
            <a:ext cx="111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CPD</a:t>
            </a:r>
          </a:p>
          <a:p>
            <a:pPr algn="ctr"/>
            <a:r>
              <a:rPr lang="en-US" sz="900" dirty="0"/>
              <a:t>(</a:t>
            </a:r>
            <a:r>
              <a:rPr lang="en-US" sz="900" dirty="0" err="1"/>
              <a:t>Liulin</a:t>
            </a:r>
            <a:r>
              <a:rPr lang="en-US" sz="900" dirty="0"/>
              <a:t> detector)</a:t>
            </a:r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6889840" y="2375202"/>
            <a:ext cx="261937" cy="78472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5072149" y="2030154"/>
            <a:ext cx="109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DLP measurement electronics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819533" y="2028865"/>
            <a:ext cx="118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ECU (Experiment Control Unit)</a:t>
            </a:r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4221165" y="2334487"/>
            <a:ext cx="239800" cy="45920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>
            <a:off x="5405528" y="2344362"/>
            <a:ext cx="120563" cy="44932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1198654" y="3469047"/>
            <a:ext cx="850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WJST </a:t>
            </a:r>
            <a:r>
              <a:rPr lang="en-US" sz="900" dirty="0" err="1"/>
              <a:t>TxRx</a:t>
            </a:r>
            <a:endParaRPr lang="en-US" sz="900" dirty="0"/>
          </a:p>
        </p:txBody>
      </p:sp>
      <p:cxnSp>
        <p:nvCxnSpPr>
          <p:cNvPr id="26" name="Conector recto de flecha 25"/>
          <p:cNvCxnSpPr/>
          <p:nvPr/>
        </p:nvCxnSpPr>
        <p:spPr>
          <a:xfrm>
            <a:off x="1890856" y="3588825"/>
            <a:ext cx="625420" cy="1334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2778211" y="2030154"/>
            <a:ext cx="85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DLP isolated power &amp; GND</a:t>
            </a:r>
          </a:p>
        </p:txBody>
      </p:sp>
      <p:cxnSp>
        <p:nvCxnSpPr>
          <p:cNvPr id="28" name="Conector recto de flecha 27"/>
          <p:cNvCxnSpPr>
            <a:stCxn id="27" idx="2"/>
          </p:cNvCxnSpPr>
          <p:nvPr/>
        </p:nvCxnSpPr>
        <p:spPr>
          <a:xfrm flipH="1">
            <a:off x="3101979" y="2399486"/>
            <a:ext cx="105593" cy="39420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3452902" y="3905995"/>
            <a:ext cx="604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RDS_PL</a:t>
            </a:r>
          </a:p>
        </p:txBody>
      </p:sp>
      <p:cxnSp>
        <p:nvCxnSpPr>
          <p:cNvPr id="30" name="Conector recto de flecha 29"/>
          <p:cNvCxnSpPr/>
          <p:nvPr/>
        </p:nvCxnSpPr>
        <p:spPr>
          <a:xfrm>
            <a:off x="3987068" y="4010583"/>
            <a:ext cx="370712" cy="2211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3517171" y="4433185"/>
            <a:ext cx="703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RDS_BUS</a:t>
            </a:r>
          </a:p>
        </p:txBody>
      </p:sp>
      <p:cxnSp>
        <p:nvCxnSpPr>
          <p:cNvPr id="32" name="Conector recto de flecha 31"/>
          <p:cNvCxnSpPr/>
          <p:nvPr/>
        </p:nvCxnSpPr>
        <p:spPr>
          <a:xfrm flipH="1" flipV="1">
            <a:off x="3078166" y="4247651"/>
            <a:ext cx="469986" cy="26492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1198655" y="4708797"/>
            <a:ext cx="60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Battery 1</a:t>
            </a:r>
          </a:p>
        </p:txBody>
      </p:sp>
      <p:cxnSp>
        <p:nvCxnSpPr>
          <p:cNvPr id="34" name="Conector recto de flecha 33"/>
          <p:cNvCxnSpPr/>
          <p:nvPr/>
        </p:nvCxnSpPr>
        <p:spPr>
          <a:xfrm flipV="1">
            <a:off x="1722530" y="4350864"/>
            <a:ext cx="793748" cy="44061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1198655" y="3738177"/>
            <a:ext cx="604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RDS_PL</a:t>
            </a:r>
          </a:p>
        </p:txBody>
      </p:sp>
      <p:cxnSp>
        <p:nvCxnSpPr>
          <p:cNvPr id="36" name="Conector recto de flecha 35"/>
          <p:cNvCxnSpPr/>
          <p:nvPr/>
        </p:nvCxnSpPr>
        <p:spPr>
          <a:xfrm>
            <a:off x="1641478" y="3922161"/>
            <a:ext cx="323796" cy="32549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5773965" y="3484925"/>
            <a:ext cx="604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RDS_PL</a:t>
            </a:r>
          </a:p>
        </p:txBody>
      </p:sp>
      <p:cxnSp>
        <p:nvCxnSpPr>
          <p:cNvPr id="38" name="Conector recto de flecha 37"/>
          <p:cNvCxnSpPr/>
          <p:nvPr/>
        </p:nvCxnSpPr>
        <p:spPr>
          <a:xfrm>
            <a:off x="6054890" y="3679243"/>
            <a:ext cx="323796" cy="32549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>
            <a:off x="5618190" y="2352675"/>
            <a:ext cx="1668527" cy="12202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ángulo 40"/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2E6E-AA22-4072-9499-05A7D65F87D7}" type="slidenum">
              <a:rPr kumimoji="1" lang="ja-JP" altLang="en-US"/>
              <a:t>18</a:t>
            </a:fld>
            <a:endParaRPr kumimoji="1" lang="ja-JP" altLang="en-US" dirty="0"/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71AAD116-3F13-4421-B660-741946ED89A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1C76FEB5-BF20-4B59-B347-BC40BA1FE9A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44" name="タイトル 1">
            <a:extLst>
              <a:ext uri="{FF2B5EF4-FFF2-40B4-BE49-F238E27FC236}">
                <a16:creationId xmlns:a16="http://schemas.microsoft.com/office/drawing/2014/main" id="{91604994-0EA2-452B-8DA6-CDE9A2914E1E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22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56646" y="1518154"/>
            <a:ext cx="9039730" cy="43654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1" dirty="0"/>
              <a:t>Ten-</a:t>
            </a:r>
            <a:r>
              <a:rPr lang="en-US" sz="2401" dirty="0" err="1"/>
              <a:t>Koh</a:t>
            </a:r>
            <a:r>
              <a:rPr lang="en-US" sz="2401" dirty="0"/>
              <a:t> CPD payload</a:t>
            </a:r>
          </a:p>
          <a:p>
            <a:pPr marL="0" indent="0" algn="just">
              <a:buNone/>
            </a:pPr>
            <a:endParaRPr lang="en-US" sz="1500" dirty="0"/>
          </a:p>
          <a:p>
            <a:pPr marL="0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342991" lvl="1" indent="0" algn="just">
              <a:buNone/>
            </a:pPr>
            <a:endParaRPr lang="en-GB" sz="1500" dirty="0"/>
          </a:p>
          <a:p>
            <a:pPr marL="0" indent="0" algn="just">
              <a:buNone/>
            </a:pPr>
            <a:endParaRPr lang="en-GB" sz="1800" dirty="0"/>
          </a:p>
          <a:p>
            <a:pPr marL="0" indent="0" algn="just">
              <a:buNone/>
            </a:pPr>
            <a:endParaRPr lang="en-GB" sz="1800" dirty="0"/>
          </a:p>
          <a:p>
            <a:pPr algn="just"/>
            <a:endParaRPr lang="en-GB" sz="1800" dirty="0"/>
          </a:p>
        </p:txBody>
      </p:sp>
      <p:pic>
        <p:nvPicPr>
          <p:cNvPr id="43" name="Imagen 42" descr="IMG_4773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96" y="3702030"/>
            <a:ext cx="3210189" cy="2132321"/>
          </a:xfrm>
          <a:prstGeom prst="rect">
            <a:avLst/>
          </a:prstGeom>
        </p:spPr>
      </p:pic>
      <p:sp>
        <p:nvSpPr>
          <p:cNvPr id="49" name="Rectángulo 48"/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Google Shape;413;p43"/>
          <p:cNvSpPr txBox="1"/>
          <p:nvPr/>
        </p:nvSpPr>
        <p:spPr>
          <a:xfrm>
            <a:off x="6812719" y="4334356"/>
            <a:ext cx="1975578" cy="69547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68587" tIns="68587" rIns="68587" bIns="68587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50" dirty="0"/>
              <a:t>X-rays detectors range:</a:t>
            </a:r>
          </a:p>
          <a:p>
            <a:pPr>
              <a:buClr>
                <a:srgbClr val="000000"/>
              </a:buClr>
              <a:buSzPts val="1400"/>
            </a:pPr>
            <a:endParaRPr lang="en-US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47kV to 680 kV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2E6E-AA22-4072-9499-05A7D65F87D7}" type="slidenum">
              <a:rPr kumimoji="1" lang="ja-JP" altLang="en-US"/>
              <a:t>19</a:t>
            </a:fld>
            <a:endParaRPr kumimoji="1" lang="ja-JP" altLang="en-US" dirty="0"/>
          </a:p>
        </p:txBody>
      </p:sp>
      <p:grpSp>
        <p:nvGrpSpPr>
          <p:cNvPr id="17" name="Agrupar 16"/>
          <p:cNvGrpSpPr/>
          <p:nvPr/>
        </p:nvGrpSpPr>
        <p:grpSpPr>
          <a:xfrm>
            <a:off x="89360" y="1941532"/>
            <a:ext cx="5178620" cy="3858630"/>
            <a:chOff x="119144" y="1446226"/>
            <a:chExt cx="6904827" cy="5143500"/>
          </a:xfrm>
        </p:grpSpPr>
        <p:pic>
          <p:nvPicPr>
            <p:cNvPr id="26" name="Imagen 25" descr="Drawing_showing_CPD_sides copia 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44" y="1446226"/>
              <a:ext cx="6437618" cy="5143500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4396058" y="5211253"/>
              <a:ext cx="1545167" cy="676932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Calibri"/>
                  <a:cs typeface="Calibri"/>
                </a:rPr>
                <a:t>Power and data interface</a:t>
              </a:r>
            </a:p>
          </p:txBody>
        </p:sp>
        <p:cxnSp>
          <p:nvCxnSpPr>
            <p:cNvPr id="28" name="Conector recto de flecha 27"/>
            <p:cNvCxnSpPr/>
            <p:nvPr/>
          </p:nvCxnSpPr>
          <p:spPr>
            <a:xfrm flipH="1" flipV="1">
              <a:off x="3428853" y="4716111"/>
              <a:ext cx="954749" cy="5993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/>
            <p:cNvSpPr txBox="1"/>
            <p:nvPr/>
          </p:nvSpPr>
          <p:spPr>
            <a:xfrm>
              <a:off x="4657302" y="3594238"/>
              <a:ext cx="1049676" cy="400005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Calibri"/>
                  <a:cs typeface="Calibri"/>
                </a:rPr>
                <a:t>CMOS-1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4446162" y="4316130"/>
              <a:ext cx="962924" cy="676932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Calibri"/>
                  <a:cs typeface="Calibri"/>
                </a:rPr>
                <a:t>CMOS-0</a:t>
              </a: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4730410" y="3941988"/>
              <a:ext cx="866817" cy="400005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SIDE A</a:t>
              </a: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2775097" y="5820217"/>
              <a:ext cx="933181" cy="400005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cs typeface="Calibri"/>
                </a:rPr>
                <a:t>SIDE D</a:t>
              </a: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808773" y="3941986"/>
              <a:ext cx="781721" cy="676932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cs typeface="Calibri"/>
                </a:rPr>
                <a:t>SIDE C</a:t>
              </a: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2926557" y="1919337"/>
              <a:ext cx="781721" cy="676932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cs typeface="Calibri"/>
                </a:rPr>
                <a:t>SIDE B</a:t>
              </a: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3530503" y="2357742"/>
              <a:ext cx="937872" cy="676932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Calibri"/>
                  <a:cs typeface="Calibri"/>
                </a:rPr>
                <a:t>CMOS-2</a:t>
              </a: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2320419" y="2152323"/>
              <a:ext cx="996999" cy="676932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Calibri"/>
                  <a:cs typeface="Calibri"/>
                </a:rPr>
                <a:t>CMOS-3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846640" y="3463432"/>
              <a:ext cx="1015933" cy="400005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Calibri"/>
                  <a:cs typeface="Calibri"/>
                </a:rPr>
                <a:t>CMOS-4</a:t>
              </a: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721211" y="4392119"/>
              <a:ext cx="1020543" cy="400005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Calibri"/>
                  <a:cs typeface="Calibri"/>
                </a:rPr>
                <a:t>CMOS-5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897101" y="5366749"/>
              <a:ext cx="990620" cy="676932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Calibri"/>
                  <a:cs typeface="Calibri"/>
                </a:rPr>
                <a:t>CMOS-6</a:t>
              </a: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3239021" y="5493697"/>
              <a:ext cx="947137" cy="676932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Calibri"/>
                  <a:cs typeface="Calibri"/>
                </a:rPr>
                <a:t>CMOS-7</a:t>
              </a: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2185313" y="3444757"/>
              <a:ext cx="2091925" cy="400005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Liulin spectrometer</a:t>
              </a: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298084" y="1520508"/>
              <a:ext cx="2887337" cy="615393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alibri"/>
                  <a:cs typeface="Calibri"/>
                </a:rPr>
                <a:t>CPD CMOS &amp; Liulin detectors distribution</a:t>
              </a:r>
            </a:p>
          </p:txBody>
        </p:sp>
        <p:cxnSp>
          <p:nvCxnSpPr>
            <p:cNvPr id="53" name="Conector recto de flecha 52"/>
            <p:cNvCxnSpPr/>
            <p:nvPr/>
          </p:nvCxnSpPr>
          <p:spPr>
            <a:xfrm flipV="1">
              <a:off x="5121604" y="4343337"/>
              <a:ext cx="1902367" cy="8992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/>
          <p:cNvGrpSpPr/>
          <p:nvPr/>
        </p:nvGrpSpPr>
        <p:grpSpPr>
          <a:xfrm>
            <a:off x="4391900" y="1496494"/>
            <a:ext cx="4680448" cy="2193497"/>
            <a:chOff x="5854341" y="852997"/>
            <a:chExt cx="6238972" cy="2923901"/>
          </a:xfrm>
        </p:grpSpPr>
        <p:sp>
          <p:nvSpPr>
            <p:cNvPr id="47" name="CuadroTexto 46"/>
            <p:cNvSpPr txBox="1"/>
            <p:nvPr/>
          </p:nvSpPr>
          <p:spPr>
            <a:xfrm>
              <a:off x="5854341" y="853782"/>
              <a:ext cx="6229432" cy="29231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Times New Roman"/>
                  <a:cs typeface="Times New Roman"/>
                </a:rPr>
                <a:t> Sensor                                  Functionality</a:t>
              </a:r>
            </a:p>
            <a:p>
              <a:r>
                <a:rPr lang="en-US" sz="1350" b="1" dirty="0">
                  <a:latin typeface="Times New Roman"/>
                  <a:cs typeface="Times New Roman"/>
                </a:rPr>
                <a:t>CMOS-0:   </a:t>
              </a:r>
              <a:r>
                <a:rPr lang="en-US" sz="1350" dirty="0">
                  <a:latin typeface="Times New Roman"/>
                  <a:cs typeface="Times New Roman"/>
                </a:rPr>
                <a:t>X-Ray</a:t>
              </a:r>
              <a:r>
                <a:rPr lang="es-MX" sz="1350" dirty="0">
                  <a:latin typeface="Times New Roman"/>
                  <a:cs typeface="Times New Roman"/>
                </a:rPr>
                <a:t> </a:t>
              </a:r>
            </a:p>
            <a:p>
              <a:r>
                <a:rPr lang="en-US" sz="1350" b="1" dirty="0">
                  <a:latin typeface="Times New Roman"/>
                  <a:cs typeface="Times New Roman"/>
                </a:rPr>
                <a:t>CMOS-1:   </a:t>
              </a:r>
              <a:r>
                <a:rPr lang="en-US" sz="1350" dirty="0">
                  <a:latin typeface="Times New Roman"/>
                  <a:cs typeface="Times New Roman"/>
                </a:rPr>
                <a:t>Polyethylene Sphere (shielding experiment)</a:t>
              </a:r>
              <a:r>
                <a:rPr lang="es-MX" sz="1350" dirty="0">
                  <a:latin typeface="Times New Roman"/>
                  <a:cs typeface="Times New Roman"/>
                </a:rPr>
                <a:t> </a:t>
              </a:r>
            </a:p>
            <a:p>
              <a:r>
                <a:rPr lang="en-US" sz="1350" b="1" dirty="0">
                  <a:latin typeface="Times New Roman"/>
                  <a:cs typeface="Times New Roman"/>
                </a:rPr>
                <a:t>CMOS-2:   </a:t>
              </a:r>
              <a:r>
                <a:rPr lang="en-US" sz="1350" dirty="0">
                  <a:latin typeface="Times New Roman"/>
                  <a:cs typeface="Times New Roman"/>
                </a:rPr>
                <a:t>Open for ambient radiation measurements</a:t>
              </a:r>
              <a:r>
                <a:rPr lang="es-MX" sz="1350" dirty="0">
                  <a:latin typeface="Times New Roman"/>
                  <a:cs typeface="Times New Roman"/>
                </a:rPr>
                <a:t> </a:t>
              </a:r>
            </a:p>
            <a:p>
              <a:r>
                <a:rPr lang="en-US" sz="1350" b="1" dirty="0">
                  <a:latin typeface="Times New Roman"/>
                  <a:cs typeface="Times New Roman"/>
                </a:rPr>
                <a:t>CMOS-3:   </a:t>
              </a:r>
              <a:r>
                <a:rPr lang="en-US" sz="1350" dirty="0">
                  <a:latin typeface="Times New Roman"/>
                  <a:cs typeface="Times New Roman"/>
                </a:rPr>
                <a:t>Polyethylene Sphere (shielding experiment)</a:t>
              </a:r>
            </a:p>
            <a:p>
              <a:r>
                <a:rPr lang="en-US" sz="1350" b="1" dirty="0">
                  <a:latin typeface="Times New Roman"/>
                  <a:cs typeface="Times New Roman"/>
                </a:rPr>
                <a:t>CMOS-4:   </a:t>
              </a:r>
              <a:r>
                <a:rPr lang="en-US" sz="1350" dirty="0">
                  <a:latin typeface="Times New Roman"/>
                  <a:cs typeface="Times New Roman"/>
                </a:rPr>
                <a:t>Open for ambient radiation measurements</a:t>
              </a:r>
            </a:p>
            <a:p>
              <a:r>
                <a:rPr lang="en-US" sz="1350" b="1" dirty="0">
                  <a:latin typeface="Times New Roman"/>
                  <a:cs typeface="Times New Roman"/>
                </a:rPr>
                <a:t>CMOS-5:   </a:t>
              </a:r>
              <a:r>
                <a:rPr lang="en-US" sz="1350" dirty="0">
                  <a:latin typeface="Times New Roman"/>
                  <a:cs typeface="Times New Roman"/>
                </a:rPr>
                <a:t>Polystyrene Sphere (tissue equivalent)</a:t>
              </a:r>
            </a:p>
            <a:p>
              <a:r>
                <a:rPr lang="en-US" sz="1350" b="1" dirty="0">
                  <a:latin typeface="Times New Roman"/>
                  <a:cs typeface="Times New Roman"/>
                </a:rPr>
                <a:t>CMOS-6:   </a:t>
              </a:r>
              <a:r>
                <a:rPr lang="en-US" sz="1350" dirty="0">
                  <a:latin typeface="Times New Roman"/>
                  <a:cs typeface="Times New Roman"/>
                </a:rPr>
                <a:t>X-Ray</a:t>
              </a:r>
            </a:p>
            <a:p>
              <a:r>
                <a:rPr lang="en-US" sz="1350" b="1" dirty="0">
                  <a:latin typeface="Times New Roman"/>
                  <a:cs typeface="Times New Roman"/>
                </a:rPr>
                <a:t>CMOS-7:   </a:t>
              </a:r>
              <a:r>
                <a:rPr lang="en-US" sz="1350" dirty="0">
                  <a:latin typeface="Times New Roman"/>
                  <a:cs typeface="Times New Roman"/>
                </a:rPr>
                <a:t>Polystyrene Sphere (tissue equivalent)</a:t>
              </a:r>
            </a:p>
            <a:p>
              <a:r>
                <a:rPr lang="en-US" sz="1350" b="1" dirty="0">
                  <a:latin typeface="Times New Roman"/>
                  <a:cs typeface="Times New Roman"/>
                </a:rPr>
                <a:t>Liulin:        </a:t>
              </a:r>
              <a:r>
                <a:rPr lang="en-US" sz="1350" dirty="0">
                  <a:latin typeface="Times New Roman"/>
                  <a:cs typeface="Times New Roman"/>
                </a:rPr>
                <a:t>Dosimeter (spectrometer)</a:t>
              </a:r>
            </a:p>
          </p:txBody>
        </p:sp>
        <p:cxnSp>
          <p:nvCxnSpPr>
            <p:cNvPr id="48" name="Conector recto 47"/>
            <p:cNvCxnSpPr/>
            <p:nvPr/>
          </p:nvCxnSpPr>
          <p:spPr>
            <a:xfrm>
              <a:off x="5856519" y="1233372"/>
              <a:ext cx="623679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>
              <a:off x="5856519" y="3742099"/>
              <a:ext cx="623679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>
              <a:off x="5856519" y="852997"/>
              <a:ext cx="623679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3">
            <a:extLst>
              <a:ext uri="{FF2B5EF4-FFF2-40B4-BE49-F238E27FC236}">
                <a16:creationId xmlns:a16="http://schemas.microsoft.com/office/drawing/2014/main" id="{CA778452-7742-4634-8306-FFF146241E2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1FB867C1-BA84-4BA8-9FFB-C98CB0DECDB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54" name="タイトル 1">
            <a:extLst>
              <a:ext uri="{FF2B5EF4-FFF2-40B4-BE49-F238E27FC236}">
                <a16:creationId xmlns:a16="http://schemas.microsoft.com/office/drawing/2014/main" id="{9DE3BDC1-31AC-4AEA-9CB8-CEB48951C07C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0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78" y="661885"/>
            <a:ext cx="2671226" cy="274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正方形/長方形 2"/>
          <p:cNvSpPr>
            <a:spLocks noChangeArrowheads="1"/>
          </p:cNvSpPr>
          <p:nvPr/>
        </p:nvSpPr>
        <p:spPr bwMode="auto">
          <a:xfrm>
            <a:off x="5747579" y="3519861"/>
            <a:ext cx="299519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ja-JP" sz="1500" dirty="0">
                <a:latin typeface="Times New Roman" panose="02020603050405020304" pitchFamily="18" charset="0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Deep Space Communication Experiment Probe </a:t>
            </a:r>
            <a:r>
              <a:rPr lang="en-US" altLang="ja-JP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“Shin-en 2” </a:t>
            </a:r>
            <a:endParaRPr lang="ja-JP" altLang="en-US" sz="1800" b="1" i="1" dirty="0">
              <a:solidFill>
                <a:srgbClr val="FF0000"/>
              </a:solidFill>
              <a:latin typeface="Times New Roman" panose="02020603050405020304" pitchFamily="18" charset="0"/>
              <a:ea typeface="HG創英角ﾎﾟｯﾌﾟ体" panose="040B0A09000000000000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119B287-DDA6-450E-BAD2-F21186207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13" y="657537"/>
            <a:ext cx="4837518" cy="363341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A6D110-9A8C-45E9-8798-65F517699E06}"/>
              </a:ext>
            </a:extLst>
          </p:cNvPr>
          <p:cNvSpPr/>
          <p:nvPr/>
        </p:nvSpPr>
        <p:spPr>
          <a:xfrm>
            <a:off x="455004" y="4494390"/>
            <a:ext cx="4637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100" dirty="0"/>
              <a:t>Low Earth Orbit Environment Observation Satellite </a:t>
            </a:r>
            <a:r>
              <a:rPr lang="en-US" altLang="ja-JP" sz="2700" b="1" i="1" dirty="0">
                <a:solidFill>
                  <a:srgbClr val="FF0000"/>
                </a:solidFill>
              </a:rPr>
              <a:t>"Ten-Koh”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8ABD7D-57E8-49FB-AB60-C054BAB19420}"/>
              </a:ext>
            </a:extLst>
          </p:cNvPr>
          <p:cNvSpPr/>
          <p:nvPr/>
        </p:nvSpPr>
        <p:spPr>
          <a:xfrm>
            <a:off x="5747578" y="4544834"/>
            <a:ext cx="291567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50" dirty="0"/>
              <a:t>In order to complete the development in about 15 months, Shin-en 2 heritage was applied.</a:t>
            </a:r>
            <a:endParaRPr lang="ja-JP" altLang="en-US" sz="1350" dirty="0"/>
          </a:p>
        </p:txBody>
      </p:sp>
      <p:sp>
        <p:nvSpPr>
          <p:cNvPr id="7" name="Rectángulo 66">
            <a:extLst>
              <a:ext uri="{FF2B5EF4-FFF2-40B4-BE49-F238E27FC236}">
                <a16:creationId xmlns:a16="http://schemas.microsoft.com/office/drawing/2014/main" id="{8D73842F-6D8F-4D32-85E9-706451A8BA09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7DEFC1C-F981-458E-BEA2-8EC37A82C02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5BA828A-FA28-4CB5-AB51-06F4AEC0170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10" name="正方形/長方形 2">
            <a:extLst>
              <a:ext uri="{FF2B5EF4-FFF2-40B4-BE49-F238E27FC236}">
                <a16:creationId xmlns:a16="http://schemas.microsoft.com/office/drawing/2014/main" id="{97B8522A-71D6-418E-9322-A54CAB0F0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" y="113637"/>
            <a:ext cx="8640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ja-JP" altLang="en-US" sz="4000" dirty="0">
                <a:latin typeface="Times New Roman" panose="02020603050405020304" pitchFamily="18" charset="0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4000" dirty="0">
                <a:latin typeface="Times New Roman" panose="02020603050405020304" pitchFamily="18" charset="0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“Shin-</a:t>
            </a:r>
            <a:r>
              <a:rPr lang="en-US" altLang="ja-JP" sz="4000" dirty="0" err="1">
                <a:latin typeface="Times New Roman" panose="02020603050405020304" pitchFamily="18" charset="0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en</a:t>
            </a:r>
            <a:r>
              <a:rPr lang="en-US" altLang="ja-JP" sz="4000" dirty="0">
                <a:latin typeface="Times New Roman" panose="02020603050405020304" pitchFamily="18" charset="0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 2” and “Ten-Koh” </a:t>
            </a:r>
          </a:p>
        </p:txBody>
      </p:sp>
    </p:spTree>
    <p:extLst>
      <p:ext uri="{BB962C8B-B14F-4D97-AF65-F5344CB8AC3E}">
        <p14:creationId xmlns:p14="http://schemas.microsoft.com/office/powerpoint/2010/main" val="37700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56646" y="1471102"/>
            <a:ext cx="9039730" cy="52648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1"/>
              <a:t>In-orbit testing strategy: Liulin </a:t>
            </a:r>
            <a:r>
              <a:rPr lang="en-US" sz="2401" dirty="0"/>
              <a:t>detector</a:t>
            </a:r>
          </a:p>
          <a:p>
            <a:pPr marL="0" indent="0" algn="just">
              <a:buNone/>
            </a:pPr>
            <a:endParaRPr lang="en-US" sz="1800" dirty="0"/>
          </a:p>
        </p:txBody>
      </p:sp>
      <p:sp>
        <p:nvSpPr>
          <p:cNvPr id="11" name="Rectángulo 10"/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2E6E-AA22-4072-9499-05A7D65F87D7}" type="slidenum">
              <a:rPr kumimoji="1" lang="ja-JP" altLang="en-US"/>
              <a:t>20</a:t>
            </a:fld>
            <a:endParaRPr kumimoji="1" lang="ja-JP" altLang="en-US" dirty="0"/>
          </a:p>
        </p:txBody>
      </p:sp>
      <p:pic>
        <p:nvPicPr>
          <p:cNvPr id="13" name="Imagen 12" descr="Fig_4_6a_Liulin_internal_architec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" y="2765882"/>
            <a:ext cx="5068406" cy="181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Tabla 13"/>
          <p:cNvGraphicFramePr>
            <a:graphicFrameLocks noGrp="1"/>
          </p:cNvGraphicFramePr>
          <p:nvPr/>
        </p:nvGraphicFramePr>
        <p:xfrm>
          <a:off x="5148206" y="2800517"/>
          <a:ext cx="3883250" cy="19661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8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89"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>
                          <a:latin typeface="Times New Roman"/>
                          <a:cs typeface="Times New Roman"/>
                        </a:rPr>
                        <a:t>Parameter</a:t>
                      </a:r>
                    </a:p>
                  </a:txBody>
                  <a:tcPr marL="68580" marR="68580" marT="34299" marB="342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>
                          <a:latin typeface="Times New Roman"/>
                          <a:cs typeface="Times New Roman"/>
                        </a:rPr>
                        <a:t>Min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>
                          <a:latin typeface="Times New Roman"/>
                          <a:cs typeface="Times New Roman"/>
                        </a:rPr>
                        <a:t>Max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1400" noProof="0">
                          <a:latin typeface="Times New Roman"/>
                          <a:cs typeface="Times New Roman"/>
                        </a:rPr>
                        <a:t>Dose rate [Gy/h]</a:t>
                      </a:r>
                    </a:p>
                  </a:txBody>
                  <a:tcPr marL="68580" marR="68580" marT="34299" marB="342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>
                          <a:latin typeface="Times New Roman"/>
                          <a:cs typeface="Times New Roman"/>
                        </a:rPr>
                        <a:t>1.12x10</a:t>
                      </a:r>
                      <a:r>
                        <a:rPr lang="en-US" sz="1400" baseline="30000" noProof="0">
                          <a:latin typeface="Times New Roman"/>
                          <a:cs typeface="Times New Roman"/>
                        </a:rPr>
                        <a:t>-8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latin typeface="Times New Roman"/>
                          <a:cs typeface="Times New Roman"/>
                        </a:rPr>
                        <a:t>0.188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Times New Roman"/>
                          <a:cs typeface="Times New Roman"/>
                        </a:rPr>
                        <a:t>Flux [particles/cm2/s]</a:t>
                      </a:r>
                    </a:p>
                  </a:txBody>
                  <a:tcPr marL="68580" marR="68580" marT="34299" marB="342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latin typeface="Times New Roman"/>
                          <a:cs typeface="Times New Roman"/>
                        </a:rPr>
                        <a:t>0.01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latin typeface="Times New Roman"/>
                          <a:cs typeface="Times New Roman"/>
                        </a:rPr>
                        <a:t>10000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Deposited energy range [MeV]</a:t>
                      </a:r>
                    </a:p>
                  </a:txBody>
                  <a:tcPr marL="68580" marR="68580" marT="34299" marB="342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0.081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20.833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Energy resolution [MeV/</a:t>
                      </a:r>
                      <a:r>
                        <a:rPr lang="en-US" sz="1400" noProof="0" dirty="0" err="1"/>
                        <a:t>ch</a:t>
                      </a:r>
                      <a:r>
                        <a:rPr lang="en-US" sz="1400" noProof="0" dirty="0"/>
                        <a:t>]</a:t>
                      </a:r>
                    </a:p>
                  </a:txBody>
                  <a:tcPr marL="68580" marR="68580" marT="34299" marB="342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0.0814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marL="91416" marR="91416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Total number of channels</a:t>
                      </a:r>
                    </a:p>
                  </a:txBody>
                  <a:tcPr marL="68580" marR="68580" marT="34299" marB="342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256</a:t>
                      </a:r>
                    </a:p>
                  </a:txBody>
                  <a:tcPr marL="68580" marR="68580" marT="34299" marB="342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434586" y="2918798"/>
            <a:ext cx="811363" cy="38817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8" name="Forma libre 27"/>
          <p:cNvSpPr/>
          <p:nvPr/>
        </p:nvSpPr>
        <p:spPr>
          <a:xfrm>
            <a:off x="1846146" y="2448279"/>
            <a:ext cx="2257705" cy="446994"/>
          </a:xfrm>
          <a:custGeom>
            <a:avLst/>
            <a:gdLst>
              <a:gd name="connsiteX0" fmla="*/ 0 w 3010274"/>
              <a:gd name="connsiteY0" fmla="*/ 893826 h 893826"/>
              <a:gd name="connsiteX1" fmla="*/ 830961 w 3010274"/>
              <a:gd name="connsiteY1" fmla="*/ 141190 h 893826"/>
              <a:gd name="connsiteX2" fmla="*/ 3010274 w 3010274"/>
              <a:gd name="connsiteY2" fmla="*/ 71 h 89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0274" h="893826">
                <a:moveTo>
                  <a:pt x="0" y="893826"/>
                </a:moveTo>
                <a:cubicBezTo>
                  <a:pt x="164624" y="591987"/>
                  <a:pt x="329249" y="290149"/>
                  <a:pt x="830961" y="141190"/>
                </a:cubicBezTo>
                <a:cubicBezTo>
                  <a:pt x="1332673" y="-7769"/>
                  <a:pt x="3010274" y="71"/>
                  <a:pt x="3010274" y="71"/>
                </a:cubicBezTo>
              </a:path>
            </a:pathLst>
          </a:custGeom>
          <a:ln w="31750">
            <a:solidFill>
              <a:schemeClr val="tx1"/>
            </a:solidFill>
            <a:head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9" name="CuadroTexto 28"/>
          <p:cNvSpPr txBox="1"/>
          <p:nvPr/>
        </p:nvSpPr>
        <p:spPr>
          <a:xfrm>
            <a:off x="4095256" y="2295437"/>
            <a:ext cx="2881980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Si detector (2 x 1 cm)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FF8B1B8A-3E01-47F6-823E-B85B3AB7F28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CD8E67B-CA47-46A4-9612-A871ACB1FD1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19" name="タイトル 1">
            <a:extLst>
              <a:ext uri="{FF2B5EF4-FFF2-40B4-BE49-F238E27FC236}">
                <a16:creationId xmlns:a16="http://schemas.microsoft.com/office/drawing/2014/main" id="{5CC43958-3B72-4AC3-8065-1D4348EE782C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4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número de diapositiva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2E6E-AA22-4072-9499-05A7D65F87D7}" type="slidenum">
              <a:rPr kumimoji="1" lang="ja-JP" altLang="en-US"/>
              <a:t>21</a:t>
            </a:fld>
            <a:endParaRPr kumimoji="1" lang="ja-JP" altLang="en-US" dirty="0"/>
          </a:p>
        </p:txBody>
      </p:sp>
      <p:pic>
        <p:nvPicPr>
          <p:cNvPr id="3" name="Imagen 2" descr="CPD-Liulin_missions_geographic_loc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41670"/>
            <a:ext cx="7690309" cy="426282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uadroTexto 13"/>
          <p:cNvSpPr txBox="1"/>
          <p:nvPr/>
        </p:nvSpPr>
        <p:spPr>
          <a:xfrm>
            <a:off x="7359314" y="3357705"/>
            <a:ext cx="1839691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Particle identification based on the dose-to-flux ratio (D/F)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C36E52EF-1B9F-4C3E-8AC0-124B3F2F7AF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213FC77-8DCC-4E5B-A9F7-539A699E14E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E520D5EC-7484-4783-9FCE-84243DF314A5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01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ID_from_SPENVIS_ambient_models_inside_T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62" y="1686622"/>
            <a:ext cx="7293894" cy="404308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2E6E-AA22-4072-9499-05A7D65F87D7}" type="slidenum">
              <a:rPr kumimoji="1" lang="ja-JP" altLang="en-US"/>
              <a:t>22</a:t>
            </a:fld>
            <a:endParaRPr kumimoji="1" lang="ja-JP" altLang="en-US" dirty="0"/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56646" y="1518154"/>
            <a:ext cx="9039730" cy="4676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1" dirty="0"/>
              <a:t>Predicting TID </a:t>
            </a:r>
          </a:p>
        </p:txBody>
      </p:sp>
      <p:sp>
        <p:nvSpPr>
          <p:cNvPr id="13" name="Google Shape;571;p54"/>
          <p:cNvSpPr txBox="1"/>
          <p:nvPr/>
        </p:nvSpPr>
        <p:spPr>
          <a:xfrm>
            <a:off x="6465087" y="2036077"/>
            <a:ext cx="2420718" cy="61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7" tIns="68587" rIns="68587" bIns="68587" anchor="t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r>
              <a:rPr lang="en-US" sz="1350" dirty="0"/>
              <a:t>AE-8:              1.8246</a:t>
            </a:r>
            <a:r>
              <a:rPr lang="en-US" sz="1350" dirty="0">
                <a:sym typeface="Symbol"/>
              </a:rPr>
              <a:t></a:t>
            </a:r>
            <a:r>
              <a:rPr lang="en-US" sz="1350" dirty="0"/>
              <a:t>10</a:t>
            </a:r>
            <a:r>
              <a:rPr lang="en-US" sz="1350" baseline="30000" dirty="0"/>
              <a:t>-7</a:t>
            </a:r>
            <a:r>
              <a:rPr lang="en-US" sz="1350" dirty="0"/>
              <a:t> </a:t>
            </a:r>
            <a:r>
              <a:rPr lang="en-US" sz="1350" dirty="0" err="1"/>
              <a:t>Gy</a:t>
            </a:r>
            <a:endParaRPr lang="en-US" sz="1350" dirty="0"/>
          </a:p>
          <a:p>
            <a:pPr lvl="0">
              <a:buClr>
                <a:srgbClr val="000000"/>
              </a:buClr>
              <a:buSzPts val="1200"/>
            </a:pPr>
            <a:r>
              <a:rPr lang="en-US" sz="1350" dirty="0"/>
              <a:t>CRRESELE:     9.84279</a:t>
            </a:r>
            <a:r>
              <a:rPr lang="en-US" sz="1350" dirty="0">
                <a:sym typeface="Symbol"/>
              </a:rPr>
              <a:t></a:t>
            </a:r>
            <a:r>
              <a:rPr lang="en-US" sz="1350" dirty="0"/>
              <a:t>10</a:t>
            </a:r>
            <a:r>
              <a:rPr lang="en-US" sz="1350" baseline="30000" dirty="0"/>
              <a:t>-7</a:t>
            </a:r>
            <a:r>
              <a:rPr lang="en-US" sz="1350" dirty="0"/>
              <a:t> </a:t>
            </a:r>
            <a:r>
              <a:rPr lang="en-US" sz="1350" dirty="0" err="1"/>
              <a:t>Gy</a:t>
            </a:r>
            <a:r>
              <a:rPr lang="en-US" sz="1350" dirty="0"/>
              <a:t>  </a:t>
            </a:r>
          </a:p>
        </p:txBody>
      </p:sp>
      <p:sp>
        <p:nvSpPr>
          <p:cNvPr id="14" name="Google Shape;571;p54"/>
          <p:cNvSpPr txBox="1"/>
          <p:nvPr/>
        </p:nvSpPr>
        <p:spPr>
          <a:xfrm>
            <a:off x="7161124" y="1656360"/>
            <a:ext cx="1028645" cy="36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7" tIns="68587" rIns="68587" bIns="68587" anchor="t" anchorCtr="0">
            <a:noAutofit/>
          </a:bodyPr>
          <a:lstStyle/>
          <a:p>
            <a:pPr lvl="0" algn="ctr">
              <a:buClr>
                <a:srgbClr val="000000"/>
              </a:buClr>
              <a:buSzPts val="1200"/>
            </a:pPr>
            <a:r>
              <a:rPr lang="en-US" sz="1350" dirty="0"/>
              <a:t>DOSE</a:t>
            </a:r>
          </a:p>
        </p:txBody>
      </p:sp>
      <p:sp>
        <p:nvSpPr>
          <p:cNvPr id="15" name="Google Shape;571;p54"/>
          <p:cNvSpPr txBox="1"/>
          <p:nvPr/>
        </p:nvSpPr>
        <p:spPr>
          <a:xfrm>
            <a:off x="6541496" y="3253655"/>
            <a:ext cx="2267901" cy="61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7" tIns="68587" rIns="68587" bIns="68587" anchor="t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r>
              <a:rPr lang="en-US" sz="1350" dirty="0"/>
              <a:t>AP-8:             2.4338</a:t>
            </a:r>
            <a:r>
              <a:rPr lang="en-US" sz="1350" dirty="0">
                <a:sym typeface="Symbol"/>
              </a:rPr>
              <a:t></a:t>
            </a:r>
            <a:r>
              <a:rPr lang="en-US" sz="1350" dirty="0"/>
              <a:t>10</a:t>
            </a:r>
            <a:r>
              <a:rPr lang="en-US" sz="1350" baseline="30000" dirty="0"/>
              <a:t>-6</a:t>
            </a:r>
            <a:r>
              <a:rPr lang="en-US" sz="1350" dirty="0"/>
              <a:t> </a:t>
            </a:r>
            <a:r>
              <a:rPr lang="en-US" sz="1350" dirty="0" err="1"/>
              <a:t>Gy</a:t>
            </a:r>
            <a:r>
              <a:rPr lang="en-US" sz="1350" dirty="0"/>
              <a:t> </a:t>
            </a:r>
          </a:p>
          <a:p>
            <a:pPr lvl="0">
              <a:buClr>
                <a:srgbClr val="000000"/>
              </a:buClr>
              <a:buSzPts val="1200"/>
            </a:pPr>
            <a:r>
              <a:rPr lang="en-US" sz="1350" dirty="0"/>
              <a:t>CRRESPRO:  6.6071</a:t>
            </a:r>
            <a:r>
              <a:rPr lang="en-US" sz="1350" dirty="0">
                <a:sym typeface="Symbol"/>
              </a:rPr>
              <a:t></a:t>
            </a:r>
            <a:r>
              <a:rPr lang="en-US" sz="1350" dirty="0"/>
              <a:t>10</a:t>
            </a:r>
            <a:r>
              <a:rPr lang="en-US" sz="1350" baseline="30000" dirty="0"/>
              <a:t>-6</a:t>
            </a:r>
            <a:r>
              <a:rPr lang="en-US" sz="1350" dirty="0"/>
              <a:t> </a:t>
            </a:r>
            <a:r>
              <a:rPr lang="en-US" sz="1350" dirty="0" err="1"/>
              <a:t>Gy</a:t>
            </a:r>
            <a:r>
              <a:rPr lang="en-US" sz="1350" dirty="0"/>
              <a:t>   </a:t>
            </a:r>
          </a:p>
        </p:txBody>
      </p:sp>
      <p:sp>
        <p:nvSpPr>
          <p:cNvPr id="16" name="Google Shape;571;p54"/>
          <p:cNvSpPr txBox="1"/>
          <p:nvPr/>
        </p:nvSpPr>
        <p:spPr>
          <a:xfrm>
            <a:off x="6461181" y="4458698"/>
            <a:ext cx="2428530" cy="53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7" tIns="68587" rIns="68587" bIns="68587" anchor="t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r>
              <a:rPr lang="en-US" sz="1350" dirty="0"/>
              <a:t>CREME96:      7.68696</a:t>
            </a:r>
            <a:r>
              <a:rPr lang="en-US" sz="1350" dirty="0">
                <a:sym typeface="Symbol"/>
              </a:rPr>
              <a:t></a:t>
            </a:r>
            <a:r>
              <a:rPr lang="en-US" sz="1350" dirty="0"/>
              <a:t>10</a:t>
            </a:r>
            <a:r>
              <a:rPr lang="en-US" sz="1350" baseline="30000" dirty="0"/>
              <a:t>-10</a:t>
            </a:r>
            <a:r>
              <a:rPr lang="en-US" sz="1350" dirty="0"/>
              <a:t>  </a:t>
            </a:r>
            <a:r>
              <a:rPr lang="en-US" sz="1350" dirty="0" err="1"/>
              <a:t>Gy</a:t>
            </a:r>
            <a:r>
              <a:rPr lang="en-US" sz="1350" dirty="0"/>
              <a:t> </a:t>
            </a:r>
          </a:p>
          <a:p>
            <a:pPr lvl="0">
              <a:buClr>
                <a:srgbClr val="000000"/>
              </a:buClr>
              <a:buSzPts val="1200"/>
            </a:pPr>
            <a:r>
              <a:rPr lang="en-US" sz="1350" dirty="0"/>
              <a:t>(Z1 to Z10)</a:t>
            </a:r>
          </a:p>
        </p:txBody>
      </p:sp>
      <p:sp>
        <p:nvSpPr>
          <p:cNvPr id="22" name="Google Shape;571;p54"/>
          <p:cNvSpPr txBox="1"/>
          <p:nvPr/>
        </p:nvSpPr>
        <p:spPr>
          <a:xfrm>
            <a:off x="6208693" y="4996496"/>
            <a:ext cx="2998511" cy="55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87" tIns="68587" rIns="68587" bIns="68587" anchor="t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r>
              <a:rPr lang="en-US" sz="1350" dirty="0"/>
              <a:t>TID</a:t>
            </a:r>
            <a:r>
              <a:rPr lang="en-US" sz="1350" baseline="-25000" dirty="0"/>
              <a:t>AE-8,AP-8,CREME96</a:t>
            </a:r>
            <a:r>
              <a:rPr lang="en-US" sz="1350" dirty="0"/>
              <a:t> = 2.617</a:t>
            </a:r>
            <a:r>
              <a:rPr lang="en-US" sz="1350" dirty="0">
                <a:sym typeface="Symbol"/>
              </a:rPr>
              <a:t></a:t>
            </a:r>
            <a:r>
              <a:rPr lang="en-US" sz="1350" dirty="0"/>
              <a:t>10</a:t>
            </a:r>
            <a:r>
              <a:rPr lang="en-US" sz="1350" baseline="30000" dirty="0"/>
              <a:t>-6</a:t>
            </a:r>
            <a:r>
              <a:rPr lang="en-US" sz="1350" dirty="0"/>
              <a:t> </a:t>
            </a:r>
            <a:r>
              <a:rPr lang="en-US" sz="1350" dirty="0" err="1"/>
              <a:t>Gy</a:t>
            </a:r>
            <a:r>
              <a:rPr lang="en-US" sz="1350" dirty="0"/>
              <a:t> </a:t>
            </a:r>
          </a:p>
          <a:p>
            <a:pPr lvl="0">
              <a:buClr>
                <a:srgbClr val="000000"/>
              </a:buClr>
              <a:buSzPts val="1200"/>
            </a:pPr>
            <a:r>
              <a:rPr lang="en-US" sz="1350" dirty="0"/>
              <a:t>TID</a:t>
            </a:r>
            <a:r>
              <a:rPr lang="en-US" sz="1350" baseline="-25000" dirty="0"/>
              <a:t>CRRESELE,CRRESPRO,CREME96</a:t>
            </a:r>
            <a:r>
              <a:rPr lang="en-US" sz="1350" dirty="0"/>
              <a:t> = 7.592</a:t>
            </a:r>
            <a:r>
              <a:rPr lang="en-US" sz="1350" dirty="0">
                <a:sym typeface="Symbol"/>
              </a:rPr>
              <a:t></a:t>
            </a:r>
            <a:r>
              <a:rPr lang="en-US" sz="1350" dirty="0"/>
              <a:t>10</a:t>
            </a:r>
            <a:r>
              <a:rPr lang="en-US" sz="1350" baseline="30000" dirty="0"/>
              <a:t>-6</a:t>
            </a:r>
            <a:r>
              <a:rPr lang="en-US" sz="1350" dirty="0"/>
              <a:t> </a:t>
            </a:r>
            <a:r>
              <a:rPr lang="en-US" sz="1350" dirty="0" err="1"/>
              <a:t>Gy</a:t>
            </a:r>
            <a:endParaRPr lang="en-US" sz="1350" dirty="0"/>
          </a:p>
        </p:txBody>
      </p:sp>
      <p:sp>
        <p:nvSpPr>
          <p:cNvPr id="3" name="Rectángulo 2">
            <a:hlinkClick r:id="rId4" action="ppaction://hlinksldjump"/>
          </p:cNvPr>
          <p:cNvSpPr/>
          <p:nvPr/>
        </p:nvSpPr>
        <p:spPr>
          <a:xfrm>
            <a:off x="105833" y="1915250"/>
            <a:ext cx="6091099" cy="1223351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Rectángulo 16">
            <a:hlinkClick r:id="rId5" action="ppaction://hlinksldjump"/>
          </p:cNvPr>
          <p:cNvSpPr/>
          <p:nvPr/>
        </p:nvSpPr>
        <p:spPr>
          <a:xfrm>
            <a:off x="105836" y="3147064"/>
            <a:ext cx="6091099" cy="1223351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8" name="Rectángulo 17">
            <a:hlinkClick r:id="" action="ppaction://noaction"/>
          </p:cNvPr>
          <p:cNvSpPr/>
          <p:nvPr/>
        </p:nvSpPr>
        <p:spPr>
          <a:xfrm>
            <a:off x="102547" y="4367116"/>
            <a:ext cx="6091099" cy="1223351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CBCED728-2FE4-4CDB-A82C-3B8A67DCC07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7EB6B46-E3AC-44C7-BBC0-56192300DB0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23" name="タイトル 1">
            <a:extLst>
              <a:ext uri="{FF2B5EF4-FFF2-40B4-BE49-F238E27FC236}">
                <a16:creationId xmlns:a16="http://schemas.microsoft.com/office/drawing/2014/main" id="{90E84B4B-768D-4DF0-8042-C211F8D045DC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5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número de diapositiva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2E6E-AA22-4072-9499-05A7D65F87D7}" type="slidenum">
              <a:rPr kumimoji="1" lang="en-US" altLang="ja-JP"/>
              <a:t>23</a:t>
            </a:fld>
            <a:endParaRPr kumimoji="1" lang="en-US" altLang="ja-JP"/>
          </a:p>
        </p:txBody>
      </p:sp>
      <p:pic>
        <p:nvPicPr>
          <p:cNvPr id="2" name="Imagen 1" descr="OBC_SEU_events_vs_protons_gcr_norm_flue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7" y="1844674"/>
            <a:ext cx="6742258" cy="373730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56646" y="1447576"/>
            <a:ext cx="9039730" cy="4559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1" dirty="0"/>
              <a:t>SEU events source</a:t>
            </a:r>
            <a:endParaRPr lang="en-US" sz="18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355068" y="2393138"/>
            <a:ext cx="1447661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err="1"/>
              <a:t>r</a:t>
            </a:r>
            <a:r>
              <a:rPr lang="en-US" sz="1500" baseline="-25000" dirty="0" err="1"/>
              <a:t>protons</a:t>
            </a:r>
            <a:r>
              <a:rPr lang="en-US" sz="1500" dirty="0"/>
              <a:t> = 0.9184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355068" y="3507322"/>
            <a:ext cx="1447661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err="1"/>
              <a:t>r</a:t>
            </a:r>
            <a:r>
              <a:rPr lang="en-US" sz="1500" baseline="-25000" dirty="0" err="1"/>
              <a:t>GCR</a:t>
            </a:r>
            <a:r>
              <a:rPr lang="en-US" sz="1500" dirty="0"/>
              <a:t> = -0.2205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096111" y="1884028"/>
            <a:ext cx="1965575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/>
              <a:t>Correlation coefficient</a:t>
            </a:r>
            <a:endParaRPr lang="en-US" sz="1500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9EAFC683-AC17-4D17-97C0-6668A8F5BAD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8D1202B-706B-4953-A7C0-3A36A635B47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3B423F1E-01DE-4731-B934-4E8BBB5615E1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23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959B920-EB05-4E70-8CF4-911C61BB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24</a:t>
            </a:fld>
            <a:endParaRPr lang="en-MX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9DC3162-4D65-468C-8364-38D64D011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27" y="815728"/>
            <a:ext cx="7643674" cy="4634672"/>
          </a:xfrm>
          <a:prstGeom prst="rect">
            <a:avLst/>
          </a:prstGeom>
        </p:spPr>
      </p:pic>
      <p:sp>
        <p:nvSpPr>
          <p:cNvPr id="8" name="Marcador de número de diapositiva 25">
            <a:extLst>
              <a:ext uri="{FF2B5EF4-FFF2-40B4-BE49-F238E27FC236}">
                <a16:creationId xmlns:a16="http://schemas.microsoft.com/office/drawing/2014/main" id="{9EFBFA1E-B5D5-4E6F-8716-74A73BF1FA1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72E6E-AA22-4072-9499-05A7D65F87D7}" type="slidenum">
              <a:rPr kumimoji="1" lang="en-US" altLang="ja-JP" smtClean="0"/>
              <a:pPr/>
              <a:t>24</a:t>
            </a:fld>
            <a:endParaRPr kumimoji="1" lang="en-US" altLang="ja-JP"/>
          </a:p>
        </p:txBody>
      </p:sp>
      <p:sp>
        <p:nvSpPr>
          <p:cNvPr id="9" name="Rectángulo 11">
            <a:extLst>
              <a:ext uri="{FF2B5EF4-FFF2-40B4-BE49-F238E27FC236}">
                <a16:creationId xmlns:a16="http://schemas.microsoft.com/office/drawing/2014/main" id="{30943C9D-A96E-45B5-84C0-A855B2592DFA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9642B1A-C7C0-4789-904C-4B2CEA76F8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FE14E8D-8D52-48C1-8960-72A442B207D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7524A224-BF44-4580-B853-802279D6D310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37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52EAC8F-6710-48D9-883A-8BEC252E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25</a:t>
            </a:fld>
            <a:endParaRPr lang="en-MX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05F4217-C314-4B6C-A599-13DBE3DB4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2" y="961698"/>
            <a:ext cx="5711691" cy="4287329"/>
          </a:xfrm>
          <a:prstGeom prst="rect">
            <a:avLst/>
          </a:prstGeom>
        </p:spPr>
      </p:pic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80410C0C-B94A-4DDE-8661-DCF5A850F463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25</a:t>
            </a:fld>
            <a:endParaRPr lang="en-MX"/>
          </a:p>
        </p:txBody>
      </p:sp>
      <p:sp>
        <p:nvSpPr>
          <p:cNvPr id="5" name="Marcador de número de diapositiva 25">
            <a:extLst>
              <a:ext uri="{FF2B5EF4-FFF2-40B4-BE49-F238E27FC236}">
                <a16:creationId xmlns:a16="http://schemas.microsoft.com/office/drawing/2014/main" id="{7437D40E-6176-429D-B68A-E79B742374F3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72E6E-AA22-4072-9499-05A7D65F87D7}" type="slidenum">
              <a:rPr kumimoji="1" lang="en-US" altLang="ja-JP" smtClean="0"/>
              <a:pPr/>
              <a:t>25</a:t>
            </a:fld>
            <a:endParaRPr kumimoji="1" lang="en-US" altLang="ja-JP"/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3D84245B-94E8-4F66-AB62-072C65E004C2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FA8069E-0477-4F15-8247-0B3F90DF6D7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3F88377-B8D0-4031-93ED-2D7004EBCB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10A8ACA5-06E7-426A-82ED-A387A9D53605}"/>
              </a:ext>
            </a:extLst>
          </p:cNvPr>
          <p:cNvSpPr txBox="1">
            <a:spLocks/>
          </p:cNvSpPr>
          <p:nvPr/>
        </p:nvSpPr>
        <p:spPr bwMode="auto">
          <a:xfrm>
            <a:off x="81251" y="318324"/>
            <a:ext cx="8786191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ja-JP" sz="2475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Low Earth Orbit Environment Observation Satellite "Ten-Koh”</a:t>
            </a:r>
            <a:endParaRPr lang="ja-JP" altLang="en-US" sz="2475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50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3259FDF-AE4C-41C1-B5CD-09A534ED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26</a:t>
            </a:fld>
            <a:endParaRPr lang="en-MX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94FEC36-4F05-4680-A006-D3FA68B4D399}"/>
              </a:ext>
            </a:extLst>
          </p:cNvPr>
          <p:cNvSpPr txBox="1"/>
          <p:nvPr/>
        </p:nvSpPr>
        <p:spPr>
          <a:xfrm>
            <a:off x="493448" y="216646"/>
            <a:ext cx="845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GP明朝E" panose="02020900000000000000" pitchFamily="18" charset="-128"/>
                <a:ea typeface="HGP明朝E" panose="02020900000000000000" pitchFamily="18" charset="-128"/>
              </a:rPr>
              <a:t>The Low Earth Orbit space environment observation satellite Ten-Koh 2 </a:t>
            </a:r>
            <a:endParaRPr lang="en-MX" sz="2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0E0BE699-3331-4648-9CFE-7F13913D6529}"/>
              </a:ext>
            </a:extLst>
          </p:cNvPr>
          <p:cNvSpPr txBox="1"/>
          <p:nvPr/>
        </p:nvSpPr>
        <p:spPr>
          <a:xfrm>
            <a:off x="3966200" y="1026231"/>
            <a:ext cx="47940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Second version of Ten-Koh with upgraded experiments.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Launch: FY2022.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Mass: 10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Orbit: TBD (~51 degree inclination at 500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Vehicle: H-3 rocket and first HTV-X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Shape and size: 6U CubeSat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GP明朝E" panose="02020900000000000000" pitchFamily="18" charset="-128"/>
                <a:ea typeface="HGP明朝E" panose="02020900000000000000" pitchFamily="18" charset="-128"/>
              </a:rPr>
              <a:t>Technology demonstration satellite in LEO</a:t>
            </a:r>
            <a:endParaRPr lang="en-MX" sz="16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BE3CCCE-7648-41B5-ADC7-92CCFF0DF6D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0" y="1044642"/>
            <a:ext cx="3694504" cy="2397924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F6A39FE-EE06-42FB-8FDD-20D37253ECD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26</a:t>
            </a:fld>
            <a:endParaRPr lang="en-MX"/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B871B46A-0D0E-47D8-9D83-3265A713A30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26</a:t>
            </a:fld>
            <a:endParaRPr lang="en-MX"/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D7776A70-3299-43BF-BE7E-F3836AC335C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26</a:t>
            </a:fld>
            <a:endParaRPr lang="en-MX"/>
          </a:p>
        </p:txBody>
      </p:sp>
      <p:sp>
        <p:nvSpPr>
          <p:cNvPr id="10" name="Marcador de número de diapositiva 25">
            <a:extLst>
              <a:ext uri="{FF2B5EF4-FFF2-40B4-BE49-F238E27FC236}">
                <a16:creationId xmlns:a16="http://schemas.microsoft.com/office/drawing/2014/main" id="{E7E7BB53-0740-4153-A4C1-1854721C909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72E6E-AA22-4072-9499-05A7D65F87D7}" type="slidenum">
              <a:rPr kumimoji="1" lang="en-US" altLang="ja-JP" smtClean="0"/>
              <a:pPr/>
              <a:t>26</a:t>
            </a:fld>
            <a:endParaRPr kumimoji="1" lang="en-US" altLang="ja-JP"/>
          </a:p>
        </p:txBody>
      </p:sp>
      <p:sp>
        <p:nvSpPr>
          <p:cNvPr id="11" name="Rectángulo 11">
            <a:extLst>
              <a:ext uri="{FF2B5EF4-FFF2-40B4-BE49-F238E27FC236}">
                <a16:creationId xmlns:a16="http://schemas.microsoft.com/office/drawing/2014/main" id="{59256A25-110F-490C-B2D1-0757AC086FB7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5B4DC23-8009-429F-9E1B-3F9367CB7B8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6109D60-0DDD-4532-8454-3CB03303F2B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C44DF398-38CB-44D2-B508-ACD5504DDCC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457950" y="3497809"/>
            <a:ext cx="2290700" cy="22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28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5B1CA4E-E9D3-4CCD-BAEF-7A44779D3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27</a:t>
            </a:fld>
            <a:endParaRPr lang="en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4366B-06EC-4FA3-9EDF-BB3C0D2F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9" y="880981"/>
            <a:ext cx="6571488" cy="363931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6E060210-54E8-429D-9D3C-30E45572D073}"/>
              </a:ext>
            </a:extLst>
          </p:cNvPr>
          <p:cNvSpPr txBox="1"/>
          <p:nvPr/>
        </p:nvSpPr>
        <p:spPr>
          <a:xfrm>
            <a:off x="493448" y="216646"/>
            <a:ext cx="845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GP明朝E" panose="02020900000000000000" pitchFamily="18" charset="-128"/>
                <a:ea typeface="HGP明朝E" panose="02020900000000000000" pitchFamily="18" charset="-128"/>
              </a:rPr>
              <a:t>The Low Earth Orbit space environment observation satellite Ten-Koh 2 </a:t>
            </a:r>
            <a:endParaRPr lang="en-MX" sz="2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82066E7C-FE59-4C04-9E03-4D1FAB23261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27</a:t>
            </a:fld>
            <a:endParaRPr lang="en-MX"/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8375FB9F-78EF-45EC-9047-18A716391FD3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27</a:t>
            </a:fld>
            <a:endParaRPr lang="en-MX"/>
          </a:p>
        </p:txBody>
      </p:sp>
      <p:sp>
        <p:nvSpPr>
          <p:cNvPr id="8" name="Marcador de número de diapositiva 25">
            <a:extLst>
              <a:ext uri="{FF2B5EF4-FFF2-40B4-BE49-F238E27FC236}">
                <a16:creationId xmlns:a16="http://schemas.microsoft.com/office/drawing/2014/main" id="{0705152B-90BA-404A-BE3B-43904FDF896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72E6E-AA22-4072-9499-05A7D65F87D7}" type="slidenum">
              <a:rPr kumimoji="1" lang="en-US" altLang="ja-JP" smtClean="0"/>
              <a:pPr/>
              <a:t>27</a:t>
            </a:fld>
            <a:endParaRPr kumimoji="1" lang="en-US" altLang="ja-JP"/>
          </a:p>
        </p:txBody>
      </p:sp>
      <p:sp>
        <p:nvSpPr>
          <p:cNvPr id="9" name="Rectángulo 11">
            <a:extLst>
              <a:ext uri="{FF2B5EF4-FFF2-40B4-BE49-F238E27FC236}">
                <a16:creationId xmlns:a16="http://schemas.microsoft.com/office/drawing/2014/main" id="{4FFB1F6D-9F0D-4A43-AFF3-35D0ED54D770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5E9231B-C8DF-41B5-9C95-0459186790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F2D97F7-4284-41A1-9F24-7714F963E91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96AE8DC-15B4-47D1-8FF6-FA0F437DA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438" y="3858954"/>
            <a:ext cx="3548822" cy="19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58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87DCB3-A46A-4E03-84EF-72B63D765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28</a:t>
            </a:fld>
            <a:endParaRPr lang="en-MX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D0C436-C09F-43C3-82F1-B3CFF4D2A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455" y="2785486"/>
            <a:ext cx="5782545" cy="2917605"/>
          </a:xfrm>
          <a:prstGeom prst="rect">
            <a:avLst/>
          </a:prstGeom>
        </p:spPr>
      </p:pic>
      <p:pic>
        <p:nvPicPr>
          <p:cNvPr id="4" name="図 1" descr="ダイアグラム, 設計図&#10;&#10;自動的に生成された説明">
            <a:extLst>
              <a:ext uri="{FF2B5EF4-FFF2-40B4-BE49-F238E27FC236}">
                <a16:creationId xmlns:a16="http://schemas.microsoft.com/office/drawing/2014/main" id="{4D7B069D-F55B-4496-881E-3FC5AAADF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8" y="724650"/>
            <a:ext cx="4849773" cy="281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0901EEB6-47C3-48CF-B509-74A262475733}"/>
              </a:ext>
            </a:extLst>
          </p:cNvPr>
          <p:cNvSpPr txBox="1"/>
          <p:nvPr/>
        </p:nvSpPr>
        <p:spPr>
          <a:xfrm>
            <a:off x="493448" y="216646"/>
            <a:ext cx="845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GP明朝E" panose="02020900000000000000" pitchFamily="18" charset="-128"/>
                <a:ea typeface="HGP明朝E" panose="02020900000000000000" pitchFamily="18" charset="-128"/>
              </a:rPr>
              <a:t>The Low Earth Orbit space environment observation satellite Ten-Koh 2 </a:t>
            </a:r>
            <a:endParaRPr lang="en-MX" sz="2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8D95EB8C-AF4A-49DB-92B9-214B5E3AF330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28</a:t>
            </a:fld>
            <a:endParaRPr lang="en-MX"/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C578CDC7-78ED-49B1-ABBF-9B1B4002BB28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28</a:t>
            </a:fld>
            <a:endParaRPr lang="en-MX"/>
          </a:p>
        </p:txBody>
      </p:sp>
      <p:sp>
        <p:nvSpPr>
          <p:cNvPr id="8" name="Marcador de número de diapositiva 25">
            <a:extLst>
              <a:ext uri="{FF2B5EF4-FFF2-40B4-BE49-F238E27FC236}">
                <a16:creationId xmlns:a16="http://schemas.microsoft.com/office/drawing/2014/main" id="{2B6C2B06-2A92-4208-895F-B39F9681849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72E6E-AA22-4072-9499-05A7D65F87D7}" type="slidenum">
              <a:rPr kumimoji="1" lang="en-US" altLang="ja-JP" smtClean="0"/>
              <a:pPr/>
              <a:t>28</a:t>
            </a:fld>
            <a:endParaRPr kumimoji="1" lang="en-US" altLang="ja-JP"/>
          </a:p>
        </p:txBody>
      </p:sp>
      <p:sp>
        <p:nvSpPr>
          <p:cNvPr id="9" name="Rectángulo 11">
            <a:extLst>
              <a:ext uri="{FF2B5EF4-FFF2-40B4-BE49-F238E27FC236}">
                <a16:creationId xmlns:a16="http://schemas.microsoft.com/office/drawing/2014/main" id="{79B64EB3-BBC5-4D36-BF0E-1A76F6FF5AC9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A14BB7F-C60C-429A-8065-2062E20B41D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E2F4E31-D86D-494E-B2C0-B7BC5C5D4F7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77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46E2CBE-E7ED-4C0D-A46B-7C08B49D1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6" y="1240772"/>
            <a:ext cx="3470397" cy="17510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64EC6E1-E726-4AD5-A841-E08AD19A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29</a:t>
            </a:fld>
            <a:endParaRPr lang="en-MX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AB23C1-11E5-44A6-94EB-2D5EEC7E64AD}"/>
              </a:ext>
            </a:extLst>
          </p:cNvPr>
          <p:cNvSpPr txBox="1"/>
          <p:nvPr/>
        </p:nvSpPr>
        <p:spPr>
          <a:xfrm>
            <a:off x="2836415" y="2215704"/>
            <a:ext cx="5987988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the global environment using a high-resolution camera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Geospace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observation using a high-energy charged particle detector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space environment resistance of advanced space materials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operation of linear transponders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High-speed data transmission test (4FSK 19.2k BPS)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band (5.8GHz band) communication technology demonstration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775BA-4A15-40FA-9FA6-D4A9384F1CA2}"/>
              </a:ext>
            </a:extLst>
          </p:cNvPr>
          <p:cNvSpPr txBox="1"/>
          <p:nvPr/>
        </p:nvSpPr>
        <p:spPr>
          <a:xfrm>
            <a:off x="493448" y="216646"/>
            <a:ext cx="845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GP明朝E" panose="02020900000000000000" pitchFamily="18" charset="-128"/>
                <a:ea typeface="HGP明朝E" panose="02020900000000000000" pitchFamily="18" charset="-128"/>
              </a:rPr>
              <a:t>The Low Earth Orbit space environment observation satellite Ten-Koh 2 </a:t>
            </a:r>
            <a:endParaRPr lang="en-MX" sz="20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05EC2C69-B66F-4510-B022-223FAD57D2D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29</a:t>
            </a:fld>
            <a:endParaRPr lang="en-MX"/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BA2E93B5-F78D-4744-8328-6E2AA847B2D5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29</a:t>
            </a:fld>
            <a:endParaRPr lang="en-MX"/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EBEB635E-E399-4D96-9B5C-9BCEE4C4883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29</a:t>
            </a:fld>
            <a:endParaRPr lang="en-MX"/>
          </a:p>
        </p:txBody>
      </p:sp>
      <p:sp>
        <p:nvSpPr>
          <p:cNvPr id="10" name="Marcador de número de diapositiva 25">
            <a:extLst>
              <a:ext uri="{FF2B5EF4-FFF2-40B4-BE49-F238E27FC236}">
                <a16:creationId xmlns:a16="http://schemas.microsoft.com/office/drawing/2014/main" id="{FF3C3BA9-BC0A-4834-8334-280257EFF2C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72E6E-AA22-4072-9499-05A7D65F87D7}" type="slidenum">
              <a:rPr kumimoji="1" lang="en-US" altLang="ja-JP" smtClean="0"/>
              <a:pPr/>
              <a:t>29</a:t>
            </a:fld>
            <a:endParaRPr kumimoji="1" lang="en-US" altLang="ja-JP"/>
          </a:p>
        </p:txBody>
      </p:sp>
      <p:sp>
        <p:nvSpPr>
          <p:cNvPr id="11" name="Rectángulo 11">
            <a:extLst>
              <a:ext uri="{FF2B5EF4-FFF2-40B4-BE49-F238E27FC236}">
                <a16:creationId xmlns:a16="http://schemas.microsoft.com/office/drawing/2014/main" id="{57F30D79-DCC5-45F5-82D7-02A509D64F7E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45A55B3B-25F2-4794-B5FE-4A3D35171FB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FB9DCBB-1DF3-4830-9D28-24B7E31197F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73" y="375996"/>
            <a:ext cx="3187303" cy="327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719263" y="3995496"/>
            <a:ext cx="6889062" cy="12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50" dirty="0"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Launching: December 3rd, 2014</a:t>
            </a:r>
          </a:p>
          <a:p>
            <a:r>
              <a:rPr lang="en-US" altLang="ja-JP" sz="1650" dirty="0"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Size: 470 x 495 x 495 mm</a:t>
            </a:r>
          </a:p>
          <a:p>
            <a:r>
              <a:rPr lang="en-US" altLang="ja-JP" sz="1650" dirty="0"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Weight: 17.8 Kg</a:t>
            </a:r>
          </a:p>
          <a:p>
            <a:r>
              <a:rPr lang="en-US" altLang="ja-JP" sz="1650" dirty="0"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A Piggyback Probe for The JAXA’s Asteroid Explorer “Hayabusa 2”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342658"/>
            <a:ext cx="22764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66">
            <a:extLst>
              <a:ext uri="{FF2B5EF4-FFF2-40B4-BE49-F238E27FC236}">
                <a16:creationId xmlns:a16="http://schemas.microsoft.com/office/drawing/2014/main" id="{3A80E8D2-AC3C-463C-9C5E-9858157D799B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1EBD908-722D-480D-A86C-85553F0BB26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959BD2D-5796-4D0E-B21B-A6870E302EE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4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0E1A9-FEEE-4446-8B0B-55625101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30</a:t>
            </a:fld>
            <a:endParaRPr lang="en-MX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214B87-3CBF-4083-92F8-E7B6F1DE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9" y="310718"/>
            <a:ext cx="1420668" cy="146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1DB553F-247E-4567-A297-1BDFCCE4D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881" y="2326778"/>
            <a:ext cx="3796905" cy="191645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430852-A4B4-475E-AA76-F5645D25D2C6}"/>
              </a:ext>
            </a:extLst>
          </p:cNvPr>
          <p:cNvSpPr txBox="1"/>
          <p:nvPr/>
        </p:nvSpPr>
        <p:spPr>
          <a:xfrm>
            <a:off x="2914650" y="42588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And to our lunar orbiter mission</a:t>
            </a:r>
            <a:endParaRPr lang="ja-JP" altLang="en-US" sz="2400" dirty="0"/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2537FD3D-8887-4CB1-B777-6FDD617441F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30</a:t>
            </a:fld>
            <a:endParaRPr lang="en-MX"/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BC9CDDF2-EDD7-4A3C-834F-3DDE0A4C4B1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30</a:t>
            </a:fld>
            <a:endParaRPr lang="en-MX"/>
          </a:p>
        </p:txBody>
      </p:sp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D9945601-EFD3-4A46-B75F-F7D384E0CF36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47AC6-F1B8-7646-A646-96016B8216D9}" type="slidenum">
              <a:rPr lang="en-MX" smtClean="0"/>
              <a:pPr/>
              <a:t>30</a:t>
            </a:fld>
            <a:endParaRPr lang="en-MX"/>
          </a:p>
        </p:txBody>
      </p:sp>
      <p:sp>
        <p:nvSpPr>
          <p:cNvPr id="16" name="Marcador de número de diapositiva 25">
            <a:extLst>
              <a:ext uri="{FF2B5EF4-FFF2-40B4-BE49-F238E27FC236}">
                <a16:creationId xmlns:a16="http://schemas.microsoft.com/office/drawing/2014/main" id="{FDCB9BA3-9279-4555-A787-FD1B4E66A7D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72E6E-AA22-4072-9499-05A7D65F87D7}" type="slidenum">
              <a:rPr kumimoji="1" lang="en-US" altLang="ja-JP" smtClean="0"/>
              <a:pPr/>
              <a:t>30</a:t>
            </a:fld>
            <a:endParaRPr kumimoji="1" lang="en-US" altLang="ja-JP"/>
          </a:p>
        </p:txBody>
      </p:sp>
      <p:sp>
        <p:nvSpPr>
          <p:cNvPr id="17" name="Rectángulo 11">
            <a:extLst>
              <a:ext uri="{FF2B5EF4-FFF2-40B4-BE49-F238E27FC236}">
                <a16:creationId xmlns:a16="http://schemas.microsoft.com/office/drawing/2014/main" id="{D1B673CB-5184-4DC1-8EB4-7B8BDF623F17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2FBA2CB2-DA14-4C11-802B-F2F6CECF51C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6DF3500-6A43-4453-B863-C4E7ADA41FF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C42950-D7FA-4AEB-BC37-01AFF1B73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436" y="2228865"/>
            <a:ext cx="4267915" cy="43721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BEDFC14-81F4-4065-8533-DF0CAC8EC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088" y="1279721"/>
            <a:ext cx="2247793" cy="14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90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1DE297F-E1E7-457B-94C5-6A841993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7AC6-F1B8-7646-A646-96016B8216D9}" type="slidenum">
              <a:rPr lang="en-MX" smtClean="0"/>
              <a:t>4</a:t>
            </a:fld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2260F-9282-476F-B62C-F1BC20DB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42" y="505378"/>
            <a:ext cx="7352414" cy="490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EBD9F1B4-B461-4E56-B10A-10CB814B6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" y="113637"/>
            <a:ext cx="8640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000" dirty="0">
                <a:latin typeface="Times New Roman" panose="02020603050405020304" pitchFamily="18" charset="0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4000" dirty="0">
                <a:latin typeface="Times New Roman" panose="02020603050405020304" pitchFamily="18" charset="0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“Hayabusa 2” and “Shin-en 2”</a:t>
            </a:r>
          </a:p>
        </p:txBody>
      </p:sp>
      <p:sp>
        <p:nvSpPr>
          <p:cNvPr id="5" name="Rectángulo 66">
            <a:extLst>
              <a:ext uri="{FF2B5EF4-FFF2-40B4-BE49-F238E27FC236}">
                <a16:creationId xmlns:a16="http://schemas.microsoft.com/office/drawing/2014/main" id="{00AB53BA-13B3-4AE1-ACD2-35FAC5C6D2F3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0986FDB-0EA4-495C-8A47-9EFBFF9C4B8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3B8CD19-1AC9-4B5F-B2F0-8109DD39D36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74" y="345060"/>
            <a:ext cx="6991194" cy="4572396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2148124" y="4917456"/>
            <a:ext cx="40046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Orbits of the Earth and “Shin-en 2”</a:t>
            </a:r>
            <a:endParaRPr kumimoji="1" lang="ja-JP" altLang="en-US" sz="2100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  <p:sp>
        <p:nvSpPr>
          <p:cNvPr id="4" name="Rectángulo 66">
            <a:extLst>
              <a:ext uri="{FF2B5EF4-FFF2-40B4-BE49-F238E27FC236}">
                <a16:creationId xmlns:a16="http://schemas.microsoft.com/office/drawing/2014/main" id="{2AA3B75E-1451-4E51-88DA-3DE2AF03F900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1524101-1B36-48F1-BB56-410840E9BC2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2495866-F787-442A-A1CA-A00CE86228D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3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07" y="1365168"/>
            <a:ext cx="6669881" cy="327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正方形/長方形 2"/>
          <p:cNvSpPr>
            <a:spLocks noChangeArrowheads="1"/>
          </p:cNvSpPr>
          <p:nvPr/>
        </p:nvSpPr>
        <p:spPr bwMode="auto">
          <a:xfrm>
            <a:off x="1425178" y="758545"/>
            <a:ext cx="64817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ja-JP" sz="3000" dirty="0"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External structure of "Shin-en 2"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FA6C8F-E5C4-48D2-B335-9CB118D2B3FD}"/>
              </a:ext>
            </a:extLst>
          </p:cNvPr>
          <p:cNvSpPr/>
          <p:nvPr/>
        </p:nvSpPr>
        <p:spPr>
          <a:xfrm>
            <a:off x="765313" y="4473910"/>
            <a:ext cx="812027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made of carbon fiber reinforced thermoplastic resin composite material </a:t>
            </a: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“CFRTP”</a:t>
            </a:r>
            <a:endParaRPr lang="ja-JP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66">
            <a:extLst>
              <a:ext uri="{FF2B5EF4-FFF2-40B4-BE49-F238E27FC236}">
                <a16:creationId xmlns:a16="http://schemas.microsoft.com/office/drawing/2014/main" id="{85A11EAB-5436-4ECE-951C-22712257AAC4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00A657C-11F7-44DE-8872-38E5DC76A1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5A38E3E-3790-40C0-9A2F-923388489C0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6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850" y="1228889"/>
            <a:ext cx="5450297" cy="3721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6808EDC5-F392-4BC9-A1B3-7643E4AF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99" y="397390"/>
            <a:ext cx="8489801" cy="672916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Times New Roman" panose="02020603050405020304" pitchFamily="18" charset="0"/>
                <a:ea typeface="HG明朝E" panose="02020909000000000000" pitchFamily="17" charset="-128"/>
                <a:cs typeface="Times New Roman" panose="02020603050405020304" pitchFamily="18" charset="0"/>
              </a:rPr>
              <a:t>Data reception result from “Shin-en 2”</a:t>
            </a:r>
            <a:endParaRPr kumimoji="1" lang="ja-JP" altLang="en-US" dirty="0">
              <a:latin typeface="Times New Roman" panose="02020603050405020304" pitchFamily="18" charset="0"/>
              <a:ea typeface="HG明朝E" panose="02020909000000000000" pitchFamily="17" charset="-128"/>
              <a:cs typeface="Times New Roman" panose="02020603050405020304" pitchFamily="18" charset="0"/>
            </a:endParaRPr>
          </a:p>
        </p:txBody>
      </p:sp>
      <p:sp>
        <p:nvSpPr>
          <p:cNvPr id="4" name="Rectángulo 66">
            <a:extLst>
              <a:ext uri="{FF2B5EF4-FFF2-40B4-BE49-F238E27FC236}">
                <a16:creationId xmlns:a16="http://schemas.microsoft.com/office/drawing/2014/main" id="{47FA04C2-0FB2-4D49-9DC7-2E500B6FB81F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2B36798-7F9A-4E8E-9966-020EFFA4948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443ACFE-24B8-4329-BA2D-BB6BC18DB34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6" y="815651"/>
            <a:ext cx="4473049" cy="308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811746" y="3899608"/>
            <a:ext cx="27321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350" dirty="0"/>
              <a:t>出典：　</a:t>
            </a:r>
            <a:r>
              <a:rPr lang="en-US" altLang="ja-JP" sz="1350" dirty="0"/>
              <a:t>http://spaceweather.com/</a:t>
            </a:r>
            <a:endParaRPr lang="ja-JP" altLang="en-US" sz="135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75" y="2153497"/>
            <a:ext cx="4250844" cy="263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5143781" y="1803431"/>
            <a:ext cx="3745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/>
              <a:t>出典：　</a:t>
            </a:r>
            <a:r>
              <a:rPr lang="en-US" altLang="ja-JP" sz="1200" dirty="0"/>
              <a:t>http://cosmology.com/ClimateChange104.html</a:t>
            </a:r>
            <a:endParaRPr lang="ja-JP" altLang="en-US" sz="1200" dirty="0"/>
          </a:p>
        </p:txBody>
      </p:sp>
      <p:sp>
        <p:nvSpPr>
          <p:cNvPr id="6" name="Rectángulo 66">
            <a:extLst>
              <a:ext uri="{FF2B5EF4-FFF2-40B4-BE49-F238E27FC236}">
                <a16:creationId xmlns:a16="http://schemas.microsoft.com/office/drawing/2014/main" id="{85718560-54A6-4CD4-B96F-18D339DE6DC8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EC488BD-4028-44D2-825C-EC45AAEC48E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41653A3-7753-4950-A087-CD9E428A5D5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08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4" y="496437"/>
            <a:ext cx="4749403" cy="349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57224" y="4097600"/>
            <a:ext cx="38690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出典：太陽風と地球磁場（別冊サイエンス）</a:t>
            </a:r>
            <a:endParaRPr kumimoji="1" lang="ja-JP" altLang="en-US" sz="135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1" y="1828764"/>
            <a:ext cx="4380071" cy="34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865846" y="1482842"/>
            <a:ext cx="42119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/>
              <a:t>出典：　</a:t>
            </a:r>
            <a:r>
              <a:rPr lang="en-US" altLang="ja-JP" sz="1050" dirty="0"/>
              <a:t>http://www.env01.net/fromadmin/contents/2015/2015_09.html</a:t>
            </a:r>
            <a:endParaRPr lang="ja-JP" altLang="en-US" sz="1050" dirty="0"/>
          </a:p>
        </p:txBody>
      </p:sp>
      <p:sp>
        <p:nvSpPr>
          <p:cNvPr id="6" name="Rectángulo 66">
            <a:extLst>
              <a:ext uri="{FF2B5EF4-FFF2-40B4-BE49-F238E27FC236}">
                <a16:creationId xmlns:a16="http://schemas.microsoft.com/office/drawing/2014/main" id="{F22F1ED6-1A3D-4862-8B1D-8EA0D03B1903}"/>
              </a:ext>
            </a:extLst>
          </p:cNvPr>
          <p:cNvSpPr/>
          <p:nvPr/>
        </p:nvSpPr>
        <p:spPr>
          <a:xfrm>
            <a:off x="2" y="5584548"/>
            <a:ext cx="9144000" cy="890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C7C99BC-6DC7-4909-85F6-E31BE49AC8B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9613" y="5861289"/>
            <a:ext cx="945000" cy="9450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AA69D98-97B1-4554-9800-F293CD6B89E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35605" y="6009080"/>
            <a:ext cx="1286441" cy="6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48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23774F2162240468EE0D240EBB0A99F" ma:contentTypeVersion="7" ma:contentTypeDescription="新しいドキュメントを作成します。" ma:contentTypeScope="" ma:versionID="c0e6d7958ebfb1afdf66de3c81f612aa">
  <xsd:schema xmlns:xsd="http://www.w3.org/2001/XMLSchema" xmlns:xs="http://www.w3.org/2001/XMLSchema" xmlns:p="http://schemas.microsoft.com/office/2006/metadata/properties" xmlns:ns2="0ee932dc-2e11-4cde-b3a6-272f30dce50d" targetNamespace="http://schemas.microsoft.com/office/2006/metadata/properties" ma:root="true" ma:fieldsID="1cfad4c921093cfdd107b8fb3ae2ad8c" ns2:_="">
    <xsd:import namespace="0ee932dc-2e11-4cde-b3a6-272f30dce5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932dc-2e11-4cde-b3a6-272f30dce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D8B55D-4DB3-4828-A179-C8B06E507CFE}"/>
</file>

<file path=customXml/itemProps2.xml><?xml version="1.0" encoding="utf-8"?>
<ds:datastoreItem xmlns:ds="http://schemas.openxmlformats.org/officeDocument/2006/customXml" ds:itemID="{EEF83BB0-C1BD-4F3A-B827-8BE85EB7A815}"/>
</file>

<file path=customXml/itemProps3.xml><?xml version="1.0" encoding="utf-8"?>
<ds:datastoreItem xmlns:ds="http://schemas.openxmlformats.org/officeDocument/2006/customXml" ds:itemID="{CF4D2EE7-0F7E-4E29-A371-DE2941ECA24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2701</TotalTime>
  <Words>1070</Words>
  <Application>Microsoft Office PowerPoint</Application>
  <PresentationFormat>画面に合わせる (4:3)</PresentationFormat>
  <Paragraphs>268</Paragraphs>
  <Slides>30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7" baseType="lpstr">
      <vt:lpstr>HGP明朝E</vt:lpstr>
      <vt:lpstr>メイリオ</vt:lpstr>
      <vt:lpstr>Arial</vt:lpstr>
      <vt:lpstr>Calibri</vt:lpstr>
      <vt:lpstr>Calibri Light</vt:lpstr>
      <vt:lpstr>Times New Roman</vt:lpstr>
      <vt:lpstr>Office Theme</vt:lpstr>
      <vt:lpstr>地球低軌道環境観測衛星「てんこう」，および「てんこう２」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Data reception result from “Shin-en 2”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 - contest</dc:title>
  <dc:creator>Isai Fajardo Tapia</dc:creator>
  <cp:lastModifiedBy>オクヤマケイイチ</cp:lastModifiedBy>
  <cp:revision>177</cp:revision>
  <cp:lastPrinted>2022-01-17T05:14:43Z</cp:lastPrinted>
  <dcterms:created xsi:type="dcterms:W3CDTF">2021-11-19T07:01:44Z</dcterms:created>
  <dcterms:modified xsi:type="dcterms:W3CDTF">2022-01-18T02:42:19Z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0x010100023774F2162240468EE0D240EBB0A99F</vt:lpwstr>
  </property>
</Properties>
</file>