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9" r:id="rId3"/>
    <p:sldId id="263" r:id="rId4"/>
    <p:sldId id="265" r:id="rId5"/>
    <p:sldId id="311" r:id="rId6"/>
    <p:sldId id="272" r:id="rId7"/>
    <p:sldId id="317" r:id="rId8"/>
    <p:sldId id="316" r:id="rId9"/>
    <p:sldId id="260" r:id="rId10"/>
    <p:sldId id="298" r:id="rId11"/>
    <p:sldId id="304" r:id="rId12"/>
    <p:sldId id="306" r:id="rId13"/>
    <p:sldId id="313" r:id="rId14"/>
    <p:sldId id="273" r:id="rId15"/>
    <p:sldId id="320" r:id="rId16"/>
    <p:sldId id="315" r:id="rId17"/>
    <p:sldId id="262" r:id="rId18"/>
    <p:sldId id="319" r:id="rId19"/>
    <p:sldId id="325" r:id="rId20"/>
    <p:sldId id="334" r:id="rId21"/>
    <p:sldId id="333" r:id="rId22"/>
    <p:sldId id="343" r:id="rId23"/>
    <p:sldId id="326" r:id="rId24"/>
    <p:sldId id="336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" y="2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14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1E5C-39FD-4D69-BC6F-175F4E55BF4E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3725-1AA5-4008-BA47-ECE05550E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20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3725-1AA5-4008-BA47-ECE05550E9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5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9D1776FB-A7C8-E04A-89C3-B4B839985CEC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BBA1-324B-E046-AC63-449CCBE951C6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2pPr>
            <a:lvl3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3pPr>
            <a:lvl4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4pPr>
            <a:lvl5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2BBE0922-046E-B543-88F3-A7C0C6992C2C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36D89DE4-93A3-AB43-867D-8E71E8CCA2D4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2pPr>
            <a:lvl3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3pPr>
            <a:lvl4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4pPr>
            <a:lvl5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99DFFE38-B75D-BD49-9827-DCBC5485F3DB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7E4C-1061-A747-BB84-1E9C690EC5A1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06F-1E37-1A4E-8F75-93B1B4375430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ctr"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6C8FAA33-EB57-B347-A8DD-640C419E436E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E0BDA881-BC2A-0B4E-8A90-A8658CE7FCBD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+mn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C5CC9B97-36D9-7F4A-80FB-E015E4AF013B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2pPr>
            <a:lvl3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3pPr>
            <a:lvl4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4pPr>
            <a:lvl5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7DFF8F6D-E654-F04A-9133-3B019797D3B6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E867E34E-5339-FD4C-AE86-8F66172926F3}" type="datetime1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B91D1835-830F-4074-B671-6AFC58159F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Hiragino Kaku Gothic Pro W3" panose="020B0300000000000000" pitchFamily="34" charset="-128"/>
          <a:ea typeface="Hiragino Kaku Gothic Pro W3" panose="020B0300000000000000" pitchFamily="34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199" y="3886200"/>
            <a:ext cx="7000461" cy="990600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超小型衛星編隊飛行を利用した</a:t>
            </a:r>
            <a:br>
              <a:rPr lang="en-US" altLang="ja-JP" dirty="0"/>
            </a:br>
            <a:r>
              <a:rPr lang="ja-JP" altLang="en-US"/>
              <a:t>理学観測ミッションの可能性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199" y="5062195"/>
            <a:ext cx="6997413" cy="743461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/>
              <a:t>五十里　哲</a:t>
            </a:r>
            <a:endParaRPr kumimoji="1" lang="en-US" altLang="ja-JP" dirty="0"/>
          </a:p>
          <a:p>
            <a:r>
              <a:rPr lang="ja-JP" altLang="en-US"/>
              <a:t>東京大学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B5494A0-51FD-454C-9261-818D8FE4C041}"/>
              </a:ext>
            </a:extLst>
          </p:cNvPr>
          <p:cNvSpPr txBox="1">
            <a:spLocks/>
          </p:cNvSpPr>
          <p:nvPr/>
        </p:nvSpPr>
        <p:spPr>
          <a:xfrm>
            <a:off x="1216152" y="5859780"/>
            <a:ext cx="7000461" cy="990600"/>
          </a:xfrm>
          <a:prstGeom prst="rect">
            <a:avLst/>
          </a:prstGeom>
        </p:spPr>
        <p:txBody>
          <a:bodyPr vert="horz" anchor="t" anchorCtr="0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超小型衛星利用シンポジウム</a:t>
            </a:r>
            <a:r>
              <a:rPr lang="en-US" altLang="ja-JP" sz="2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2022</a:t>
            </a:r>
          </a:p>
          <a:p>
            <a:r>
              <a:rPr lang="en-US" altLang="ja-JP" sz="2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2022</a:t>
            </a:r>
            <a:r>
              <a:rPr lang="ja-JP" altLang="en-US"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年</a:t>
            </a:r>
            <a:r>
              <a:rPr lang="en-US" altLang="ja-JP" sz="2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</a:t>
            </a:r>
            <a:r>
              <a:rPr lang="ja-JP" altLang="en-US"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月</a:t>
            </a:r>
            <a:r>
              <a:rPr lang="en-US" altLang="ja-JP" sz="2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18</a:t>
            </a:r>
            <a:r>
              <a:rPr lang="ja-JP" altLang="en-US"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日</a:t>
            </a:r>
            <a:endParaRPr lang="en" altLang="ja-JP" sz="2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98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067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超小型衛星の理学利用の拡大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612648" y="1173822"/>
            <a:ext cx="8153400" cy="322841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近年，</a:t>
            </a:r>
            <a:r>
              <a:rPr kumimoji="1" lang="en-US" altLang="ja-JP" dirty="0"/>
              <a:t>6U CubeSat(14kg</a:t>
            </a:r>
            <a:r>
              <a:rPr kumimoji="1" lang="ja-JP" altLang="en-US" dirty="0"/>
              <a:t>程度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の理学利用が進んでいる</a:t>
            </a:r>
            <a:endParaRPr kumimoji="1" lang="en-US" altLang="ja-JP" dirty="0"/>
          </a:p>
          <a:p>
            <a:pPr lvl="1"/>
            <a:r>
              <a:rPr lang="en-US" altLang="ja-JP" dirty="0" err="1"/>
              <a:t>MarCo</a:t>
            </a:r>
            <a:r>
              <a:rPr lang="ja-JP" altLang="en-US" dirty="0"/>
              <a:t>：火星探査機の通信支援に成功</a:t>
            </a:r>
            <a:endParaRPr lang="en-US" altLang="ja-JP" dirty="0"/>
          </a:p>
          <a:p>
            <a:pPr lvl="1"/>
            <a:r>
              <a:rPr kumimoji="1" lang="en-US" altLang="ja-JP" dirty="0"/>
              <a:t>ASTERIA</a:t>
            </a:r>
            <a:r>
              <a:rPr kumimoji="1" lang="ja-JP" altLang="en-US" dirty="0"/>
              <a:t>：系外惑星トランジット観測に成功</a:t>
            </a:r>
            <a:endParaRPr kumimoji="1" lang="en-US" altLang="ja-JP" dirty="0"/>
          </a:p>
          <a:p>
            <a:pPr lvl="1"/>
            <a:r>
              <a:rPr lang="en-US" altLang="ja-JP" dirty="0" err="1"/>
              <a:t>HaloSat</a:t>
            </a:r>
            <a:r>
              <a:rPr lang="ja-JP" altLang="en-US" dirty="0"/>
              <a:t>：</a:t>
            </a:r>
            <a:r>
              <a:rPr lang="en-US" altLang="ja-JP" dirty="0"/>
              <a:t>X</a:t>
            </a:r>
            <a:r>
              <a:rPr lang="ja-JP" altLang="en-US" dirty="0"/>
              <a:t>線での銀河ハロー観測</a:t>
            </a:r>
            <a:endParaRPr lang="en-US" altLang="ja-JP" dirty="0"/>
          </a:p>
          <a:p>
            <a:pPr lvl="1"/>
            <a:r>
              <a:rPr kumimoji="1" lang="en-US" altLang="ja-JP" dirty="0"/>
              <a:t>EQUULEUS</a:t>
            </a:r>
            <a:r>
              <a:rPr kumimoji="1" lang="ja-JP" altLang="en-US" dirty="0"/>
              <a:t>：</a:t>
            </a:r>
            <a:r>
              <a:rPr kumimoji="1" lang="en-US" altLang="ja-JP" dirty="0"/>
              <a:t>EML2</a:t>
            </a:r>
            <a:r>
              <a:rPr kumimoji="1" lang="ja-JP" altLang="en-US" dirty="0"/>
              <a:t>からの月面観測</a:t>
            </a:r>
            <a:endParaRPr kumimoji="1" lang="en-US" altLang="ja-JP" dirty="0"/>
          </a:p>
          <a:p>
            <a:r>
              <a:rPr lang="ja-JP" altLang="en-US" dirty="0"/>
              <a:t>姿勢制御，熱制御，冷凍機などの技術が成熟してきた証拠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28313" y="4473374"/>
            <a:ext cx="2095445" cy="1830493"/>
            <a:chOff x="8001027" y="24739"/>
            <a:chExt cx="2095445" cy="1830493"/>
          </a:xfrm>
        </p:grpSpPr>
        <p:pic>
          <p:nvPicPr>
            <p:cNvPr id="6" name="Picture 4" descr="「MarCo spacecraft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76" y="24739"/>
              <a:ext cx="2059130" cy="1438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8001027" y="1485900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MarCo</a:t>
              </a:r>
              <a:r>
                <a:rPr kumimoji="1" lang="en-US" altLang="ja-JP" dirty="0"/>
                <a:t>(JPL, 2018)</a:t>
              </a:r>
              <a:endParaRPr kumimoji="1" lang="ja-JP" altLang="en-US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348684" y="4473374"/>
            <a:ext cx="1942518" cy="1882976"/>
            <a:chOff x="10168687" y="214413"/>
            <a:chExt cx="1942518" cy="1882976"/>
          </a:xfrm>
        </p:grpSpPr>
        <p:pic>
          <p:nvPicPr>
            <p:cNvPr id="9" name="Picture 6" descr="「ASTERIA satellite」の画像検索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687" y="214413"/>
              <a:ext cx="1942518" cy="1165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211647" y="1451058"/>
              <a:ext cx="18565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err="1"/>
                <a:t>ASTERIA</a:t>
              </a:r>
              <a:endParaRPr kumimoji="1" lang="en-US" altLang="ja-JP" dirty="0"/>
            </a:p>
            <a:p>
              <a:pPr algn="ctr"/>
              <a:r>
                <a:rPr kumimoji="1" lang="en-US" altLang="ja-JP" dirty="0"/>
                <a:t>(MIT/JPL,2017)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567570" y="4473374"/>
            <a:ext cx="2455488" cy="1830493"/>
            <a:chOff x="9842701" y="2838407"/>
            <a:chExt cx="2455488" cy="1830493"/>
          </a:xfrm>
        </p:grpSpPr>
        <p:pic>
          <p:nvPicPr>
            <p:cNvPr id="12" name="図 11" descr="衛星, 輸送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CA60C429-887A-4B76-8933-2A12612B1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210">
              <a:off x="9842701" y="2838407"/>
              <a:ext cx="2455488" cy="1381234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0377466" y="4022569"/>
              <a:ext cx="1385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EQUULEUS</a:t>
              </a:r>
            </a:p>
            <a:p>
              <a:r>
                <a:rPr kumimoji="1" lang="en-US" altLang="ja-JP" dirty="0"/>
                <a:t>(JAXA/</a:t>
              </a:r>
              <a:r>
                <a:rPr kumimoji="1" lang="ja-JP" altLang="en-US" dirty="0"/>
                <a:t>東大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416128" y="4476395"/>
            <a:ext cx="2026517" cy="1877256"/>
            <a:chOff x="4464074" y="4902773"/>
            <a:chExt cx="2026517" cy="1877256"/>
          </a:xfrm>
        </p:grpSpPr>
        <p:pic>
          <p:nvPicPr>
            <p:cNvPr id="4098" name="Picture 2" descr="https://space.skyrocket.de/img_sat/halosat_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902773"/>
              <a:ext cx="1666651" cy="116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464074" y="6133698"/>
              <a:ext cx="20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err="1"/>
                <a:t>HaloSat</a:t>
              </a:r>
              <a:endParaRPr kumimoji="1" lang="en-US" altLang="ja-JP" dirty="0"/>
            </a:p>
            <a:p>
              <a:pPr algn="ctr"/>
              <a:r>
                <a:rPr kumimoji="1" lang="en-US" altLang="ja-JP" dirty="0"/>
                <a:t>(</a:t>
              </a:r>
              <a:r>
                <a:rPr kumimoji="1" lang="ja-JP" altLang="en-US" dirty="0"/>
                <a:t>アイオワ大</a:t>
              </a:r>
              <a:r>
                <a:rPr kumimoji="1" lang="en-US" altLang="ja-JP" dirty="0"/>
                <a:t>,2018)</a:t>
              </a:r>
              <a:endParaRPr kumimoji="1" lang="ja-JP" altLang="en-US" dirty="0"/>
            </a:p>
          </p:txBody>
        </p:sp>
      </p:grp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2255EF-925B-489E-BAE0-C7B3312137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45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ASTERIA</a:t>
            </a:r>
            <a:r>
              <a:rPr lang="ja-JP" altLang="en-US" dirty="0">
                <a:solidFill>
                  <a:schemeClr val="tx1"/>
                </a:solidFill>
              </a:rPr>
              <a:t>：</a:t>
            </a:r>
            <a:r>
              <a:rPr lang="en-US" altLang="ja-JP" dirty="0">
                <a:solidFill>
                  <a:schemeClr val="tx1"/>
                </a:solidFill>
              </a:rPr>
              <a:t>6U</a:t>
            </a:r>
            <a:r>
              <a:rPr lang="ja-JP" altLang="en-US" dirty="0" err="1">
                <a:solidFill>
                  <a:schemeClr val="tx1"/>
                </a:solidFill>
              </a:rPr>
              <a:t>での</a:t>
            </a:r>
            <a:r>
              <a:rPr lang="ja-JP" altLang="en-US" dirty="0">
                <a:solidFill>
                  <a:schemeClr val="tx1"/>
                </a:solidFill>
              </a:rPr>
              <a:t>系外惑星探査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-</a:t>
            </a:r>
            <a:r>
              <a:rPr lang="ja-JP" altLang="en-US" dirty="0">
                <a:solidFill>
                  <a:schemeClr val="tx1"/>
                </a:solidFill>
              </a:rPr>
              <a:t>超高精度姿勢・熱制御</a:t>
            </a:r>
            <a:r>
              <a:rPr lang="en-US" altLang="ja-JP" dirty="0">
                <a:solidFill>
                  <a:schemeClr val="tx1"/>
                </a:solidFill>
              </a:rPr>
              <a:t>-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8107-7B0E-4CB2-A791-C8C5B47AF33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178949"/>
            <a:ext cx="3384376" cy="3468985"/>
          </a:xfrm>
          <a:prstGeom prst="rect">
            <a:avLst/>
          </a:prstGeo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1221871"/>
            <a:ext cx="3876861" cy="342606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87624" y="63347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Matthew Smith, </a:t>
            </a:r>
            <a:r>
              <a:rPr lang="en-US" altLang="ja-JP" sz="1400" i="1" dirty="0"/>
              <a:t>et al.</a:t>
            </a:r>
            <a:r>
              <a:rPr lang="en-US" altLang="ja-JP" sz="1400" dirty="0"/>
              <a:t>, “On-Orbit Results and Lessons Learned from the ASTERIA Space Telescope Mission”, 32</a:t>
            </a:r>
            <a:r>
              <a:rPr lang="en-US" altLang="ja-JP" sz="1400" baseline="30000" dirty="0"/>
              <a:t>nd</a:t>
            </a:r>
            <a:r>
              <a:rPr lang="en-US" altLang="ja-JP" sz="1400" dirty="0"/>
              <a:t> SSC, 2018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474" y="475205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ピエゾステージ制御で</a:t>
            </a:r>
            <a:r>
              <a:rPr kumimoji="1" lang="en-US" altLang="ja-JP" dirty="0"/>
              <a:t>0.5</a:t>
            </a:r>
            <a:r>
              <a:rPr kumimoji="1" lang="ja-JP" altLang="en-US" dirty="0"/>
              <a:t>秒角精度を達成</a:t>
            </a:r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26130" r="1436" b="14435"/>
          <a:stretch/>
        </p:blipFill>
        <p:spPr>
          <a:xfrm>
            <a:off x="1115616" y="3518212"/>
            <a:ext cx="69127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3CC4B2B-0B3F-2F4B-81AA-28A9CE69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超小型衛星と複数衛星ミッション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152B6A-0F0E-EC41-A6FE-471DA17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4C34FB-8FF6-2F41-91DD-998C59176D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353733"/>
          </a:xfrm>
        </p:spPr>
        <p:txBody>
          <a:bodyPr/>
          <a:lstStyle/>
          <a:p>
            <a:r>
              <a:rPr lang="ja-JP" altLang="en-US"/>
              <a:t>複数衛星ミッション</a:t>
            </a:r>
            <a:endParaRPr lang="en-US" altLang="ja-JP" dirty="0"/>
          </a:p>
          <a:p>
            <a:pPr lvl="1"/>
            <a:r>
              <a:rPr lang="ja-JP" altLang="en-US"/>
              <a:t>複数の衛星を製造し，打ち上げる必要がある</a:t>
            </a:r>
            <a:endParaRPr lang="en-US" altLang="ja-JP" dirty="0"/>
          </a:p>
          <a:p>
            <a:pPr lvl="1"/>
            <a:r>
              <a:rPr lang="ja-JP" altLang="en-US"/>
              <a:t>衛星一機あたりを軽く・安く作りたい！</a:t>
            </a:r>
            <a:endParaRPr lang="en-US" altLang="ja-JP" dirty="0"/>
          </a:p>
          <a:p>
            <a:pPr lvl="1"/>
            <a:r>
              <a:rPr lang="ja-JP" altLang="en-US"/>
              <a:t>本質的に超小型衛星と相性がよい</a:t>
            </a:r>
            <a:endParaRPr lang="en-US" altLang="ja-JP" dirty="0"/>
          </a:p>
          <a:p>
            <a:r>
              <a:rPr lang="ja-JP" altLang="en-US"/>
              <a:t>超小型衛星技術が追いついてきた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858C4C54-57C3-6A41-AFFF-5E8B296C79E0}"/>
              </a:ext>
            </a:extLst>
          </p:cNvPr>
          <p:cNvSpPr/>
          <p:nvPr/>
        </p:nvSpPr>
        <p:spPr>
          <a:xfrm rot="21179662">
            <a:off x="1539827" y="4663963"/>
            <a:ext cx="2579694" cy="75185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編隊飛行技術</a:t>
            </a: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D5093080-0D92-5F43-80F1-A5878A34810F}"/>
              </a:ext>
            </a:extLst>
          </p:cNvPr>
          <p:cNvSpPr/>
          <p:nvPr/>
        </p:nvSpPr>
        <p:spPr>
          <a:xfrm rot="19070042">
            <a:off x="2194544" y="5552871"/>
            <a:ext cx="2579694" cy="751855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超小型衛星技術</a:t>
            </a:r>
            <a:endParaRPr kumimoji="1"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16188D4D-8989-304B-85D8-70F9C7B9DFE0}"/>
              </a:ext>
            </a:extLst>
          </p:cNvPr>
          <p:cNvSpPr/>
          <p:nvPr/>
        </p:nvSpPr>
        <p:spPr>
          <a:xfrm rot="19468181">
            <a:off x="3972129" y="3802694"/>
            <a:ext cx="2579694" cy="75185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編隊飛行技術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489215FD-2D74-0444-815F-8EFCF9D8A36B}"/>
              </a:ext>
            </a:extLst>
          </p:cNvPr>
          <p:cNvSpPr/>
          <p:nvPr/>
        </p:nvSpPr>
        <p:spPr>
          <a:xfrm>
            <a:off x="6530129" y="2904709"/>
            <a:ext cx="2015067" cy="838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高精度，長距離</a:t>
            </a:r>
            <a:endParaRPr kumimoji="1" lang="en-US" altLang="ja-JP" dirty="0"/>
          </a:p>
          <a:p>
            <a:pPr algn="ctr"/>
            <a:r>
              <a:rPr lang="ja-JP" altLang="en-US"/>
              <a:t>編隊飛行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EB493-ADBC-9046-BC35-6F93E4DB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超小型</a:t>
            </a:r>
            <a:r>
              <a:rPr kumimoji="1" lang="en-US" altLang="ja-JP" dirty="0"/>
              <a:t>×FF</a:t>
            </a:r>
            <a:r>
              <a:rPr kumimoji="1" lang="ja-JP" altLang="en-US"/>
              <a:t>は世界的にも注目されている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5E5BD5-7561-DC41-93B8-88FD1B4C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4E6598-F313-424E-989E-BCE0AC70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77" y="1471246"/>
            <a:ext cx="5052646" cy="304335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302B78F-4CFD-B146-8F5F-08C690D557CE}"/>
              </a:ext>
            </a:extLst>
          </p:cNvPr>
          <p:cNvGrpSpPr/>
          <p:nvPr/>
        </p:nvGrpSpPr>
        <p:grpSpPr>
          <a:xfrm>
            <a:off x="539750" y="4737342"/>
            <a:ext cx="8064500" cy="825500"/>
            <a:chOff x="539750" y="4186357"/>
            <a:chExt cx="8064500" cy="8255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53BFEAE-6422-FA49-9CE3-B67127C5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750" y="4186357"/>
              <a:ext cx="8064500" cy="825500"/>
            </a:xfrm>
            <a:prstGeom prst="rect">
              <a:avLst/>
            </a:prstGeom>
          </p:spPr>
        </p:pic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8D6A931B-9449-384A-8D19-13F003D95CF8}"/>
                </a:ext>
              </a:extLst>
            </p:cNvPr>
            <p:cNvSpPr/>
            <p:nvPr/>
          </p:nvSpPr>
          <p:spPr>
            <a:xfrm>
              <a:off x="539750" y="4489938"/>
              <a:ext cx="7514004" cy="234462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21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mDOT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2255EF-925B-489E-BAE0-C7B3312137E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153400" cy="2776398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スタンフォード大の恒星オカルターミッション</a:t>
            </a:r>
            <a:endParaRPr lang="en-US" altLang="ja-JP" dirty="0"/>
          </a:p>
          <a:p>
            <a:pPr lvl="1"/>
            <a:r>
              <a:rPr lang="en-US" altLang="ja-JP" dirty="0"/>
              <a:t>300kg</a:t>
            </a:r>
            <a:r>
              <a:rPr lang="ja-JP" altLang="en-US" dirty="0"/>
              <a:t>程度の大型オカルターと</a:t>
            </a:r>
            <a:r>
              <a:rPr lang="en-US" altLang="ja-JP" dirty="0"/>
              <a:t>6U</a:t>
            </a:r>
            <a:r>
              <a:rPr lang="ja-JP" altLang="en-US" dirty="0"/>
              <a:t>望遠鏡</a:t>
            </a:r>
            <a:r>
              <a:rPr lang="en-US" altLang="ja-JP" dirty="0"/>
              <a:t>CubeSat</a:t>
            </a:r>
            <a:r>
              <a:rPr lang="ja-JP" altLang="en-US" dirty="0"/>
              <a:t>の組み合わせ</a:t>
            </a:r>
            <a:endParaRPr lang="en-US" altLang="ja-JP" dirty="0"/>
          </a:p>
          <a:p>
            <a:pPr lvl="1"/>
            <a:r>
              <a:rPr lang="ja-JP" altLang="en-US" dirty="0"/>
              <a:t>系外太陽系のダスト観測を行う</a:t>
            </a:r>
            <a:endParaRPr lang="en-US" altLang="ja-JP" dirty="0"/>
          </a:p>
          <a:p>
            <a:r>
              <a:rPr lang="ja-JP" altLang="en-US" dirty="0"/>
              <a:t>相対位置観測精度は三次元誤差で</a:t>
            </a:r>
            <a:r>
              <a:rPr lang="en-US" altLang="ja-JP" dirty="0"/>
              <a:t>2cm</a:t>
            </a:r>
            <a:r>
              <a:rPr lang="ja-JP" altLang="en-US" dirty="0"/>
              <a:t>程度</a:t>
            </a:r>
            <a:endParaRPr lang="en-US" altLang="ja-JP" dirty="0"/>
          </a:p>
          <a:p>
            <a:pPr lvl="1"/>
            <a:r>
              <a:rPr lang="ja-JP" altLang="en-US" dirty="0"/>
              <a:t>相対</a:t>
            </a:r>
            <a:r>
              <a:rPr lang="en-US" altLang="ja-JP" dirty="0"/>
              <a:t>GPS</a:t>
            </a:r>
            <a:r>
              <a:rPr lang="ja-JP" altLang="en-US" dirty="0"/>
              <a:t>航法でこの精度に達する予定</a:t>
            </a:r>
            <a:endParaRPr lang="en-US" altLang="ja-JP"/>
          </a:p>
          <a:p>
            <a:pPr lvl="1"/>
            <a:r>
              <a:rPr lang="ja-JP" altLang="en-US" dirty="0"/>
              <a:t>相対距離は</a:t>
            </a:r>
            <a:r>
              <a:rPr lang="en-US" altLang="ja-JP" dirty="0"/>
              <a:t>500km</a:t>
            </a:r>
            <a:r>
              <a:rPr lang="ja-JP" altLang="en-US" dirty="0"/>
              <a:t>程度，制御精度は</a:t>
            </a:r>
            <a:r>
              <a:rPr lang="en-US" altLang="ja-JP" dirty="0"/>
              <a:t>15cm</a:t>
            </a:r>
            <a:r>
              <a:rPr lang="ja-JP" altLang="en-US" dirty="0"/>
              <a:t>程度</a:t>
            </a:r>
            <a:endParaRPr lang="en-US" altLang="ja-JP" dirty="0"/>
          </a:p>
          <a:p>
            <a:r>
              <a:rPr lang="ja-JP" altLang="en-US" dirty="0"/>
              <a:t>望遠鏡の方は</a:t>
            </a:r>
            <a:r>
              <a:rPr lang="en-US" altLang="ja-JP" dirty="0"/>
              <a:t>XACT</a:t>
            </a:r>
            <a:r>
              <a:rPr lang="ja-JP" altLang="en-US" dirty="0"/>
              <a:t>とチップチルトミラーを用い，</a:t>
            </a:r>
            <a:r>
              <a:rPr lang="en-US" altLang="ja-JP" dirty="0"/>
              <a:t>0.2</a:t>
            </a:r>
            <a:r>
              <a:rPr lang="ja-JP" altLang="en-US" dirty="0"/>
              <a:t>秒角の安定度を目指している</a:t>
            </a: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77072"/>
            <a:ext cx="5951140" cy="25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6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8558B-E2DF-9D43-AEC6-6EA8C3DD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DWARF</a:t>
            </a:r>
            <a:br>
              <a:rPr kumimoji="1" lang="en-US" altLang="ja-JP" dirty="0"/>
            </a:br>
            <a:r>
              <a:rPr kumimoji="1" lang="en-US" altLang="ja-JP" sz="2200" dirty="0"/>
              <a:t>Demonstration with Nanosatellite of Autonomous Rendezvous and Formation-Flying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321785-8F43-6946-88EF-3C756B3D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1C29F5-0170-9948-B881-90FCD25393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/>
              <a:t>機の</a:t>
            </a:r>
            <a:r>
              <a:rPr kumimoji="1" lang="en-US" altLang="ja-JP" dirty="0"/>
              <a:t>3U CubeSat</a:t>
            </a:r>
            <a:r>
              <a:rPr kumimoji="1" lang="ja-JP" altLang="en-US"/>
              <a:t>を用いて</a:t>
            </a:r>
            <a:r>
              <a:rPr kumimoji="1" lang="en-US" altLang="ja-JP" dirty="0" err="1"/>
              <a:t>mDOT</a:t>
            </a:r>
            <a:r>
              <a:rPr kumimoji="1" lang="ja-JP" altLang="en-US"/>
              <a:t>などにつながる相対</a:t>
            </a:r>
            <a:r>
              <a:rPr kumimoji="1" lang="en-US" altLang="ja-JP" dirty="0"/>
              <a:t>GPS</a:t>
            </a:r>
            <a:r>
              <a:rPr kumimoji="1" lang="ja-JP" altLang="en-US"/>
              <a:t>航法・制御の実証を行う</a:t>
            </a:r>
            <a:endParaRPr kumimoji="1" lang="en-US" altLang="ja-JP" dirty="0"/>
          </a:p>
          <a:p>
            <a:pPr lvl="1"/>
            <a:r>
              <a:rPr lang="en-US" altLang="ja-JP" dirty="0" err="1"/>
              <a:t>DiGiTaL</a:t>
            </a:r>
            <a:r>
              <a:rPr lang="ja-JP" altLang="en-US"/>
              <a:t>システムの実証</a:t>
            </a:r>
            <a:endParaRPr lang="en-US" altLang="ja-JP" dirty="0"/>
          </a:p>
          <a:p>
            <a:pPr lvl="2"/>
            <a:r>
              <a:rPr kumimoji="1" lang="en-US" altLang="ja-JP" dirty="0"/>
              <a:t>CubeSat</a:t>
            </a:r>
            <a:r>
              <a:rPr kumimoji="1" lang="ja-JP" altLang="en-US"/>
              <a:t>向け</a:t>
            </a:r>
            <a:r>
              <a:rPr kumimoji="1" lang="en-US" altLang="ja-JP" dirty="0"/>
              <a:t>mm</a:t>
            </a:r>
            <a:r>
              <a:rPr kumimoji="1" lang="ja-JP" altLang="en-US"/>
              <a:t>精度高精度相対</a:t>
            </a:r>
            <a:r>
              <a:rPr kumimoji="1" lang="en-US" altLang="ja-JP" dirty="0"/>
              <a:t>GNSS</a:t>
            </a:r>
            <a:r>
              <a:rPr kumimoji="1" lang="ja-JP" altLang="en-US"/>
              <a:t>航法システム</a:t>
            </a:r>
            <a:endParaRPr kumimoji="1" lang="en-US" altLang="ja-JP" dirty="0"/>
          </a:p>
          <a:p>
            <a:r>
              <a:rPr kumimoji="1" lang="en-US" altLang="ja-JP" dirty="0"/>
              <a:t>2022</a:t>
            </a:r>
            <a:r>
              <a:rPr kumimoji="1" lang="ja-JP" altLang="en-US"/>
              <a:t>年打ち上げ予定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29C114-D9D3-5D44-9073-9ED148E1788B}"/>
              </a:ext>
            </a:extLst>
          </p:cNvPr>
          <p:cNvSpPr/>
          <p:nvPr/>
        </p:nvSpPr>
        <p:spPr>
          <a:xfrm>
            <a:off x="1051653" y="5801037"/>
            <a:ext cx="6621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400" dirty="0" err="1"/>
              <a:t>Giralo</a:t>
            </a:r>
            <a:r>
              <a:rPr lang="en" altLang="ja-JP" sz="1400" dirty="0"/>
              <a:t>, et al., GUIDANCE, NAVIGATION, AND CONTROL FOR THE DWARF FORMATION-FLYING MISSION, AAS 20-560, 2020</a:t>
            </a:r>
            <a:endParaRPr lang="ja-JP" altLang="en-US" sz="14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5CFD896-FAEC-9941-8765-FAAC1F1D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3519"/>
            <a:ext cx="9144000" cy="24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超小型計測・制御機器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883650" y="1535892"/>
            <a:ext cx="4874515" cy="2069195"/>
            <a:chOff x="7223812" y="1542597"/>
            <a:chExt cx="4874515" cy="206919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3812" y="1632993"/>
              <a:ext cx="1786683" cy="1978799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9385725" y="1542597"/>
              <a:ext cx="2712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レーザー変位計</a:t>
              </a:r>
              <a:endParaRPr kumimoji="1" lang="en-US" altLang="ja-JP" dirty="0"/>
            </a:p>
            <a:p>
              <a:pPr algn="ctr"/>
              <a:r>
                <a:rPr lang="en-US" altLang="ja-JP" dirty="0"/>
                <a:t>730g</a:t>
              </a:r>
              <a:r>
                <a:rPr lang="ja-JP" altLang="en-US" dirty="0" err="1"/>
                <a:t>，</a:t>
              </a:r>
              <a:r>
                <a:rPr lang="en-US" altLang="ja-JP" dirty="0"/>
                <a:t>4.5W</a:t>
              </a:r>
              <a:r>
                <a:rPr lang="ja-JP" altLang="en-US" dirty="0" err="1"/>
                <a:t>，</a:t>
              </a:r>
              <a:endParaRPr lang="en-US" altLang="ja-JP" dirty="0"/>
            </a:p>
            <a:p>
              <a:pPr algn="ctr"/>
              <a:r>
                <a:rPr lang="en-US" altLang="ja-JP" dirty="0"/>
                <a:t>nm accuracy</a:t>
              </a:r>
              <a:r>
                <a:rPr lang="ja-JP" altLang="en-US" dirty="0" err="1"/>
                <a:t>，</a:t>
              </a:r>
              <a:r>
                <a:rPr lang="en-US" altLang="ja-JP" dirty="0"/>
                <a:t>Range 5m</a:t>
              </a:r>
              <a:endParaRPr kumimoji="1" lang="ja-JP" altLang="en-US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0" y="1532829"/>
            <a:ext cx="3366626" cy="2369392"/>
            <a:chOff x="15041" y="3115746"/>
            <a:chExt cx="3366626" cy="236939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82" y="3115746"/>
              <a:ext cx="1746481" cy="1639005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5041" y="4838807"/>
              <a:ext cx="3366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ENPULSION</a:t>
              </a:r>
              <a:r>
                <a:rPr kumimoji="1" lang="ja-JP" altLang="en-US" dirty="0" err="1"/>
                <a:t>，</a:t>
              </a:r>
              <a:r>
                <a:rPr kumimoji="1" lang="en-US" altLang="ja-JP" dirty="0"/>
                <a:t>FEEP</a:t>
              </a:r>
            </a:p>
            <a:p>
              <a:pPr algn="ctr"/>
              <a:r>
                <a:rPr kumimoji="1" lang="ja-JP" altLang="en-US" dirty="0"/>
                <a:t> </a:t>
              </a:r>
              <a:r>
                <a:rPr lang="en-US" altLang="ja-JP" dirty="0"/>
                <a:t>(950g</a:t>
              </a:r>
              <a:r>
                <a:rPr lang="ja-JP" altLang="en-US" dirty="0" err="1"/>
                <a:t>，</a:t>
              </a:r>
              <a:r>
                <a:rPr lang="en-US" altLang="ja-JP" dirty="0"/>
                <a:t>8-40W</a:t>
              </a:r>
              <a:r>
                <a:rPr lang="ja-JP" altLang="en-US" dirty="0" err="1"/>
                <a:t>，</a:t>
              </a:r>
              <a:r>
                <a:rPr lang="en-US" altLang="ja-JP" dirty="0"/>
                <a:t>10uN-400uN)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79512" y="3918716"/>
            <a:ext cx="3986088" cy="2348880"/>
            <a:chOff x="350245" y="4085388"/>
            <a:chExt cx="4581795" cy="2672612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245" y="4085388"/>
              <a:ext cx="4581795" cy="2177300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84071" y="6111669"/>
              <a:ext cx="454796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Jennifer </a:t>
              </a:r>
              <a:r>
                <a:rPr lang="en-US" altLang="ja-JP" sz="1200" dirty="0" err="1"/>
                <a:t>Gubner</a:t>
              </a:r>
              <a:r>
                <a:rPr lang="en-US" altLang="ja-JP" sz="1200" dirty="0"/>
                <a:t>, “Payload Configuration, Integration and Testing of the Deformable Mirror Demonstration Mission (</a:t>
              </a:r>
              <a:r>
                <a:rPr lang="en-US" altLang="ja-JP" sz="1200" dirty="0" err="1"/>
                <a:t>DeMi</a:t>
              </a:r>
              <a:r>
                <a:rPr lang="en-US" altLang="ja-JP" sz="1200" dirty="0"/>
                <a:t>) CubeSat”, 32</a:t>
              </a:r>
              <a:r>
                <a:rPr lang="en-US" altLang="ja-JP" sz="1200" baseline="30000" dirty="0"/>
                <a:t>nd</a:t>
              </a:r>
              <a:r>
                <a:rPr lang="en-US" altLang="ja-JP" sz="1200" dirty="0"/>
                <a:t> SSC, 2018</a:t>
              </a:r>
              <a:endParaRPr lang="ja-JP" altLang="en-US" sz="1200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098529" y="5571074"/>
            <a:ext cx="4659636" cy="1294982"/>
            <a:chOff x="4963489" y="5571074"/>
            <a:chExt cx="4659636" cy="129498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963489" y="6496724"/>
              <a:ext cx="2576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村上技研産業，</a:t>
              </a:r>
              <a:r>
                <a:rPr lang="en-US" altLang="ja-JP" dirty="0"/>
                <a:t>LDS-8H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7206159" y="5571074"/>
              <a:ext cx="241696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レーザー距離計</a:t>
              </a:r>
              <a:endParaRPr lang="en-US" altLang="ja-JP" dirty="0"/>
            </a:p>
            <a:p>
              <a:r>
                <a:rPr kumimoji="1" lang="en-US" altLang="ja-JP" dirty="0"/>
                <a:t>350g</a:t>
              </a:r>
              <a:r>
                <a:rPr lang="en-US" altLang="ja-JP" dirty="0"/>
                <a:t>,</a:t>
              </a:r>
              <a:r>
                <a:rPr lang="ja-JP" altLang="en-US" dirty="0"/>
                <a:t>レンジ</a:t>
              </a:r>
              <a:r>
                <a:rPr lang="en-US" altLang="ja-JP" dirty="0"/>
                <a:t> 250m</a:t>
              </a:r>
              <a:r>
                <a:rPr lang="ja-JP" altLang="en-US" dirty="0" err="1"/>
                <a:t>，</a:t>
              </a:r>
              <a:r>
                <a:rPr lang="ja-JP" altLang="en-US" dirty="0"/>
                <a:t>精度</a:t>
              </a:r>
              <a:r>
                <a:rPr kumimoji="1" lang="en-US" altLang="ja-JP" dirty="0"/>
                <a:t> </a:t>
              </a:r>
              <a:r>
                <a:rPr lang="en-US" altLang="ja-JP" dirty="0"/>
                <a:t>0.8</a:t>
              </a:r>
              <a:r>
                <a:rPr kumimoji="1" lang="en-US" altLang="ja-JP" dirty="0"/>
                <a:t>mm(2σ)</a:t>
              </a:r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433232" y="2742682"/>
            <a:ext cx="3623383" cy="2608177"/>
            <a:chOff x="5433232" y="2185195"/>
            <a:chExt cx="3623383" cy="2608177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3232" y="2185195"/>
              <a:ext cx="3623383" cy="2112145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804248" y="4147041"/>
              <a:ext cx="201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Accuracy: 5</a:t>
              </a:r>
              <a:r>
                <a:rPr kumimoji="1" lang="en-US" altLang="ja-JP" dirty="0"/>
                <a:t>cm</a:t>
              </a:r>
            </a:p>
            <a:p>
              <a:r>
                <a:rPr lang="en-US" altLang="ja-JP" dirty="0"/>
                <a:t>0.1~6Mbps</a:t>
              </a:r>
              <a:endParaRPr kumimoji="1" lang="ja-JP" altLang="en-US" dirty="0"/>
            </a:p>
          </p:txBody>
        </p:sp>
      </p:grpSp>
      <p:pic>
        <p:nvPicPr>
          <p:cNvPr id="5122" name="Picture 2" descr="レーザー距離センサ／高速応答仕様　（LDS-8H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66" y="5246984"/>
            <a:ext cx="2179821" cy="12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2255EF-925B-489E-BAE0-C7B3312137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92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ED38D-F83B-F643-9510-4D2C3C66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超小型衛星を利用した</a:t>
            </a:r>
            <a:br>
              <a:rPr lang="en-US" altLang="ja-JP" dirty="0"/>
            </a:br>
            <a:r>
              <a:rPr lang="ja-JP" altLang="en-US"/>
              <a:t>編隊飛行ミッション案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D6122E-EA7E-4D48-93FA-56D41667B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E60955-9282-C04F-8DCD-E9016F50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8D848-D1B1-9640-BE43-4101D509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国内で検討されている超小型</a:t>
            </a:r>
            <a:r>
              <a:rPr kumimoji="1" lang="en-US" altLang="ja-JP" dirty="0"/>
              <a:t>FF</a:t>
            </a:r>
            <a:r>
              <a:rPr kumimoji="1" lang="ja-JP" altLang="en-US"/>
              <a:t>ミッション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F60F15-451A-0E4C-809B-A2555E6E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6F2294-A7FA-5F4C-B9D1-5C657BBC5F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39618" cy="4937760"/>
          </a:xfrm>
        </p:spPr>
        <p:txBody>
          <a:bodyPr/>
          <a:lstStyle/>
          <a:p>
            <a:r>
              <a:rPr lang="en-US" altLang="ja-JP" dirty="0"/>
              <a:t>SEIRIOS(</a:t>
            </a:r>
            <a:r>
              <a:rPr lang="ja-JP" altLang="en-US"/>
              <a:t>赤外線干渉計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/>
              <a:t>名大　松尾先生，東大　五十里</a:t>
            </a:r>
            <a:endParaRPr lang="en-US" altLang="ja-JP" dirty="0"/>
          </a:p>
          <a:p>
            <a:r>
              <a:rPr lang="en-US" altLang="ja-JP" dirty="0"/>
              <a:t>MIXIM(X</a:t>
            </a:r>
            <a:r>
              <a:rPr lang="ja-JP" altLang="en-US"/>
              <a:t>線干渉計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/>
              <a:t>阪大　林田先生，東大　五十里</a:t>
            </a:r>
            <a:endParaRPr lang="en-US" altLang="ja-JP" dirty="0"/>
          </a:p>
          <a:p>
            <a:r>
              <a:rPr lang="en-US" altLang="ja-JP" dirty="0"/>
              <a:t>FFSAT(</a:t>
            </a:r>
            <a:r>
              <a:rPr lang="ja-JP" altLang="en-US"/>
              <a:t>合成開口望遠鏡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/>
              <a:t>明星大　宮村先生，東大　五十里</a:t>
            </a:r>
            <a:endParaRPr lang="en-US" altLang="ja-JP" dirty="0"/>
          </a:p>
          <a:p>
            <a:r>
              <a:rPr lang="ja-JP" altLang="en-US"/>
              <a:t>超小型スターシェード</a:t>
            </a:r>
            <a:endParaRPr lang="en-US" altLang="ja-JP" dirty="0"/>
          </a:p>
          <a:p>
            <a:pPr lvl="1"/>
            <a:r>
              <a:rPr lang="ja-JP" altLang="en-US"/>
              <a:t>日大　宮崎先生</a:t>
            </a:r>
            <a:endParaRPr lang="en-US" altLang="ja-JP" dirty="0"/>
          </a:p>
          <a:p>
            <a:endParaRPr lang="en-US" altLang="ja-JP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72504AE-C3D0-3E49-BC33-4AD33AE24DD0}"/>
              </a:ext>
            </a:extLst>
          </p:cNvPr>
          <p:cNvGrpSpPr/>
          <p:nvPr/>
        </p:nvGrpSpPr>
        <p:grpSpPr>
          <a:xfrm>
            <a:off x="6089795" y="3982308"/>
            <a:ext cx="2801369" cy="2374042"/>
            <a:chOff x="1951740" y="3993889"/>
            <a:chExt cx="2801369" cy="237404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4295384-ADAB-8442-AB14-5D6F5A138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595" t="54231" b="7798"/>
            <a:stretch/>
          </p:blipFill>
          <p:spPr>
            <a:xfrm>
              <a:off x="1951740" y="3993889"/>
              <a:ext cx="2408392" cy="128600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6C33B1A-F3F1-7E4A-AEB3-D2BCF65ECDC4}"/>
                </a:ext>
              </a:extLst>
            </p:cNvPr>
            <p:cNvSpPr txBox="1"/>
            <p:nvPr/>
          </p:nvSpPr>
          <p:spPr>
            <a:xfrm>
              <a:off x="2029286" y="4890603"/>
              <a:ext cx="272382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赤外線干渉計</a:t>
              </a:r>
              <a:endParaRPr lang="en-US" altLang="ja-JP" dirty="0"/>
            </a:p>
            <a:p>
              <a:r>
                <a:rPr lang="ja-JP" altLang="en-US"/>
                <a:t>　</a:t>
              </a:r>
              <a:r>
                <a:rPr lang="en-US" altLang="ja-JP" dirty="0"/>
                <a:t>50kg</a:t>
              </a:r>
              <a:r>
                <a:rPr lang="ja-JP" altLang="en-US"/>
                <a:t>＋</a:t>
              </a:r>
              <a:r>
                <a:rPr lang="en-US" altLang="ja-JP" dirty="0"/>
                <a:t>Cube</a:t>
              </a:r>
              <a:r>
                <a:rPr lang="ja-JP" altLang="en-US"/>
                <a:t>*</a:t>
              </a:r>
              <a:r>
                <a:rPr lang="en-US" altLang="ja-JP" dirty="0"/>
                <a:t>2</a:t>
              </a:r>
            </a:p>
            <a:p>
              <a:r>
                <a:rPr kumimoji="1" lang="ja-JP" altLang="en-US"/>
                <a:t>衛星間</a:t>
              </a:r>
              <a:r>
                <a:rPr kumimoji="1" lang="ja-JP" altLang="en-US" dirty="0"/>
                <a:t>距離：</a:t>
              </a:r>
              <a:r>
                <a:rPr kumimoji="1" lang="en-US" altLang="ja-JP" dirty="0"/>
                <a:t>20</a:t>
              </a:r>
              <a:r>
                <a:rPr kumimoji="1" lang="ja-JP" altLang="en-US" dirty="0"/>
                <a:t>～</a:t>
              </a:r>
              <a:r>
                <a:rPr kumimoji="1" lang="en-US" altLang="ja-JP" dirty="0"/>
                <a:t>100m,</a:t>
              </a:r>
              <a:r>
                <a:rPr lang="ja-JP" altLang="en-US" dirty="0"/>
                <a:t> </a:t>
              </a:r>
              <a:endParaRPr lang="en-US" altLang="ja-JP" dirty="0"/>
            </a:p>
            <a:p>
              <a:r>
                <a:rPr lang="ja-JP" altLang="en-US" dirty="0"/>
                <a:t>精度：</a:t>
              </a:r>
              <a:r>
                <a:rPr lang="en-US" altLang="ja-JP" dirty="0"/>
                <a:t>u</a:t>
              </a:r>
              <a:r>
                <a:rPr kumimoji="1" lang="en-US" altLang="ja-JP" dirty="0"/>
                <a:t>m(m</a:t>
              </a:r>
              <a:r>
                <a:rPr kumimoji="1" lang="ja-JP" altLang="en-US" dirty="0"/>
                <a:t>秒</a:t>
              </a:r>
              <a:r>
                <a:rPr kumimoji="1" lang="en-US" altLang="ja-JP" dirty="0"/>
                <a:t>)</a:t>
              </a:r>
              <a:r>
                <a:rPr kumimoji="1" lang="ja-JP" altLang="en-US" dirty="0" err="1"/>
                <a:t>，</a:t>
              </a:r>
              <a:r>
                <a:rPr lang="en-US" altLang="ja-JP" dirty="0"/>
                <a:t>mm(</a:t>
              </a:r>
              <a:r>
                <a:rPr lang="ja-JP" altLang="en-US"/>
                <a:t>秒</a:t>
              </a:r>
              <a:r>
                <a:rPr lang="en-US" altLang="ja-JP" dirty="0"/>
                <a:t>)</a:t>
              </a:r>
            </a:p>
            <a:p>
              <a:pPr algn="ctr"/>
              <a:r>
                <a:rPr lang="en-US" altLang="ja-JP" dirty="0"/>
                <a:t>SEIRIOS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36FC1B7-4C0C-0A49-98FE-4284F56FC24C}"/>
              </a:ext>
            </a:extLst>
          </p:cNvPr>
          <p:cNvGrpSpPr/>
          <p:nvPr/>
        </p:nvGrpSpPr>
        <p:grpSpPr>
          <a:xfrm>
            <a:off x="5821093" y="1437889"/>
            <a:ext cx="3070071" cy="2409502"/>
            <a:chOff x="3734287" y="3573575"/>
            <a:chExt cx="3070071" cy="240950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A7A3AC5-57E8-C144-A625-D33542689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0987" y="3573575"/>
              <a:ext cx="2836643" cy="175508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37C983C-5F77-0645-BC62-58DD1F7F3CB2}"/>
                </a:ext>
              </a:extLst>
            </p:cNvPr>
            <p:cNvSpPr txBox="1"/>
            <p:nvPr/>
          </p:nvSpPr>
          <p:spPr>
            <a:xfrm>
              <a:off x="3734287" y="5336746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FFSAT</a:t>
              </a:r>
              <a:r>
                <a:rPr kumimoji="1" lang="ja-JP" altLang="en-US" dirty="0"/>
                <a:t>：</a:t>
              </a:r>
              <a:r>
                <a:rPr kumimoji="1" lang="en-US" altLang="ja-JP" dirty="0"/>
                <a:t>50kg</a:t>
              </a:r>
            </a:p>
            <a:p>
              <a:pPr algn="ctr"/>
              <a:r>
                <a:rPr lang="ja-JP" altLang="en-US" dirty="0"/>
                <a:t>衛星間距離</a:t>
              </a:r>
              <a:r>
                <a:rPr kumimoji="1" lang="en-US" altLang="ja-JP" dirty="0"/>
                <a:t>20m</a:t>
              </a:r>
              <a:r>
                <a:rPr lang="en-US" altLang="ja-JP" dirty="0"/>
                <a:t>, </a:t>
              </a:r>
              <a:r>
                <a:rPr kumimoji="1" lang="ja-JP" altLang="en-US" dirty="0"/>
                <a:t>精度</a:t>
              </a:r>
              <a:r>
                <a:rPr kumimoji="1" lang="en-US" altLang="ja-JP" dirty="0"/>
                <a:t>: 40nm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71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EBC0E1B-C0C6-A84C-BDA3-A6490957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SEIRIOS</a:t>
            </a:r>
            <a:br>
              <a:rPr lang="en-US" altLang="ja-JP" dirty="0"/>
            </a:br>
            <a:r>
              <a:rPr lang="en" altLang="ja-JP" sz="2000" dirty="0"/>
              <a:t>Space Experiment of IR Interferometric Observation Satellite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F711AB-4A91-3B4B-B50D-40ACB3E0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610845FC-6DEC-DD4B-8166-4385ABF49E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741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/>
              <a:t>超小型衛星</a:t>
            </a:r>
            <a:r>
              <a:rPr lang="en-US" altLang="ja-JP" dirty="0"/>
              <a:t>3</a:t>
            </a:r>
            <a:r>
              <a:rPr lang="ja-JP" altLang="en-US"/>
              <a:t>機による赤外線干渉計実証ミッション</a:t>
            </a:r>
            <a:endParaRPr lang="en-US" altLang="ja-JP" dirty="0"/>
          </a:p>
          <a:p>
            <a:pPr lvl="1"/>
            <a:r>
              <a:rPr lang="ja-JP" altLang="en-US"/>
              <a:t>名古屋大　松尾先生との共同プロジェクト</a:t>
            </a:r>
            <a:endParaRPr lang="en-US" altLang="ja-JP" dirty="0"/>
          </a:p>
          <a:p>
            <a:r>
              <a:rPr lang="ja-JP" altLang="en-US"/>
              <a:t>理工がお互いに歩み寄ることで困難な問題を解決</a:t>
            </a:r>
            <a:endParaRPr lang="en-US" altLang="ja-JP" dirty="0"/>
          </a:p>
          <a:p>
            <a:pPr lvl="1"/>
            <a:r>
              <a:rPr lang="ja-JP" altLang="en-US"/>
              <a:t>理学</a:t>
            </a:r>
            <a:r>
              <a:rPr lang="en-US" altLang="ja-JP" dirty="0"/>
              <a:t>: </a:t>
            </a:r>
            <a:r>
              <a:rPr lang="ja-JP" altLang="en-US"/>
              <a:t>瞳収縮分光、短時間露光による光路差制御、姿勢制御要求の緩和</a:t>
            </a:r>
            <a:r>
              <a:rPr lang="en-US" altLang="ja-JP" dirty="0"/>
              <a:t>(um -&gt; </a:t>
            </a:r>
            <a:r>
              <a:rPr lang="ja-JP" altLang="en-US"/>
              <a:t>サブ</a:t>
            </a:r>
            <a:r>
              <a:rPr lang="en-US" altLang="ja-JP" dirty="0"/>
              <a:t>mm)</a:t>
            </a:r>
          </a:p>
          <a:p>
            <a:pPr lvl="1"/>
            <a:r>
              <a:rPr lang="ja-JP" altLang="en-US"/>
              <a:t>工学</a:t>
            </a:r>
            <a:r>
              <a:rPr lang="en-US" altLang="ja-JP" dirty="0"/>
              <a:t>: </a:t>
            </a:r>
            <a:r>
              <a:rPr lang="ja-JP" altLang="en-US"/>
              <a:t>サブ</a:t>
            </a:r>
            <a:r>
              <a:rPr lang="en-US" altLang="ja-JP" dirty="0"/>
              <a:t>mm</a:t>
            </a:r>
            <a:r>
              <a:rPr lang="ja-JP" altLang="en-US"/>
              <a:t>級の制御技術の獲得</a:t>
            </a:r>
            <a:endParaRPr lang="en-US" altLang="ja-JP" dirty="0"/>
          </a:p>
          <a:p>
            <a:pPr lvl="1"/>
            <a:r>
              <a:rPr lang="ja-JP" altLang="en-US"/>
              <a:t>理学機器からの直接</a:t>
            </a:r>
            <a:r>
              <a:rPr lang="en-US" altLang="ja-JP" dirty="0"/>
              <a:t>FB</a:t>
            </a:r>
            <a:r>
              <a:rPr lang="ja-JP" altLang="en-US"/>
              <a:t>制御</a:t>
            </a: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364A0C-4086-514D-BFC9-A2C6F6AB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09" y="3506616"/>
            <a:ext cx="5532582" cy="33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C23A7C3-A45E-EA42-8EA4-D514F626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編隊飛行ミッションの最新状況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CBAD457-A6C2-FC41-98F1-46C43B31F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16078F-82C2-AF4E-9585-D2F4B6E1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72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DF1A1-0E12-9B4F-A2A5-37422ABD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SEIRIOS</a:t>
            </a:r>
            <a:br>
              <a:rPr lang="en-US" altLang="ja-JP" dirty="0"/>
            </a:br>
            <a:r>
              <a:rPr lang="en" altLang="ja-JP" sz="2200" dirty="0"/>
              <a:t>Space Experiment of IR Interferometric Observation Satellite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CC3F8B-604D-CF4A-9740-4D86B3D1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992F60-A0D4-F94E-83AD-81E8DAAFAD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340811" cy="2327189"/>
          </a:xfrm>
        </p:spPr>
        <p:txBody>
          <a:bodyPr/>
          <a:lstStyle/>
          <a:p>
            <a:r>
              <a:rPr lang="ja-JP" altLang="en-US"/>
              <a:t>ドッキング打上げによるリスク緩和</a:t>
            </a:r>
            <a:endParaRPr lang="en-US" altLang="ja-JP" dirty="0"/>
          </a:p>
          <a:p>
            <a:pPr lvl="1"/>
            <a:r>
              <a:rPr lang="ja-JP" altLang="en-US"/>
              <a:t>ミニマムサクセスとして、単機での瞳収縮分光実証が可能</a:t>
            </a:r>
            <a:endParaRPr lang="en-US" altLang="ja-JP" dirty="0"/>
          </a:p>
          <a:p>
            <a:r>
              <a:rPr lang="ja-JP" altLang="en-US"/>
              <a:t>最終的には、軌道運動を利用して</a:t>
            </a:r>
            <a:r>
              <a:rPr lang="en-US" altLang="ja-JP" dirty="0"/>
              <a:t>UV</a:t>
            </a:r>
            <a:r>
              <a:rPr lang="ja-JP" altLang="en-US"/>
              <a:t>空間を効率的に埋めて像再生を行い、太陽系内天体の高分解能撮像を目指す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EF3DD1-374B-D442-A948-E18C296B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546389"/>
            <a:ext cx="8011692" cy="28099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DE90F6-B476-B241-99D2-389C5DFE470A}"/>
              </a:ext>
            </a:extLst>
          </p:cNvPr>
          <p:cNvSpPr txBox="1"/>
          <p:nvPr/>
        </p:nvSpPr>
        <p:spPr>
          <a:xfrm>
            <a:off x="664041" y="6190492"/>
            <a:ext cx="8340811" cy="667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SEIRIOS</a:t>
            </a:r>
            <a:r>
              <a:rPr kumimoji="1" lang="ja-JP" altLang="en-US"/>
              <a:t>の技術を元に、大型干渉計によるヌル干渉計等を利用した系外惑星の直接撮像・バイオマーカー検出などにつなげたい</a:t>
            </a:r>
          </a:p>
        </p:txBody>
      </p:sp>
    </p:spTree>
    <p:extLst>
      <p:ext uri="{BB962C8B-B14F-4D97-AF65-F5344CB8AC3E}">
        <p14:creationId xmlns:p14="http://schemas.microsoft.com/office/powerpoint/2010/main" val="31311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B5F84-643B-2046-A843-24F6C225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SEIRIOS</a:t>
            </a:r>
            <a:r>
              <a:rPr lang="ja-JP" altLang="en-US"/>
              <a:t>概念設計結果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8581B4-BC7B-7947-9AF0-EC4502D9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864E74D-6D55-8F4F-87D4-11DD9FC99F43}"/>
              </a:ext>
            </a:extLst>
          </p:cNvPr>
          <p:cNvGraphicFramePr>
            <a:graphicFrameLocks noGrp="1"/>
          </p:cNvGraphicFramePr>
          <p:nvPr/>
        </p:nvGraphicFramePr>
        <p:xfrm>
          <a:off x="4210828" y="1209939"/>
          <a:ext cx="4678652" cy="5495661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952702">
                  <a:extLst>
                    <a:ext uri="{9D8B030D-6E8A-4147-A177-3AD203B41FA5}">
                      <a16:colId xmlns:a16="http://schemas.microsoft.com/office/drawing/2014/main" val="2058254629"/>
                    </a:ext>
                  </a:extLst>
                </a:gridCol>
                <a:gridCol w="1862975">
                  <a:extLst>
                    <a:ext uri="{9D8B030D-6E8A-4147-A177-3AD203B41FA5}">
                      <a16:colId xmlns:a16="http://schemas.microsoft.com/office/drawing/2014/main" val="2084620464"/>
                    </a:ext>
                  </a:extLst>
                </a:gridCol>
                <a:gridCol w="1862975">
                  <a:extLst>
                    <a:ext uri="{9D8B030D-6E8A-4147-A177-3AD203B41FA5}">
                      <a16:colId xmlns:a16="http://schemas.microsoft.com/office/drawing/2014/main" val="1000114117"/>
                    </a:ext>
                  </a:extLst>
                </a:gridCol>
              </a:tblGrid>
              <a:tr h="27602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Item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Micro-satellite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CubeSats*2機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659570"/>
                  </a:ext>
                </a:extLst>
              </a:tr>
              <a:tr h="276020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構造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40 kg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12 kg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242150"/>
                  </a:ext>
                </a:extLst>
              </a:tr>
              <a:tr h="2760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ドッキング状態で打上げ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734719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熱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検出器を-20度まで冷やす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通常のCubeSat用熱設計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92174"/>
                  </a:ext>
                </a:extLst>
              </a:tr>
              <a:tr h="66704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電源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最大発生電力</a:t>
                      </a: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: 85W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最大消費電力</a:t>
                      </a: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: 60W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最大発生電力</a:t>
                      </a: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: 20W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最大消費電力</a:t>
                      </a: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: 15W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87062"/>
                  </a:ext>
                </a:extLst>
              </a:tr>
              <a:tr h="105807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通信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S-band up: 4 kbps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S-band down: 64kbps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X-band down: 10Mbps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S-band up: 4 kbps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S-band down: 64kbps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85042"/>
                  </a:ext>
                </a:extLst>
              </a:tr>
              <a:tr h="828059">
                <a:tc>
                  <a:txBody>
                    <a:bodyPr/>
                    <a:lstStyle/>
                    <a:p>
                      <a:pPr marL="152400" indent="-1524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姿勢制御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10秒角級三軸姿勢制御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ja-JP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10秒角級三軸姿勢制御</a:t>
                      </a:r>
                      <a:endParaRPr lang="ja-JP" alt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4209"/>
                  </a:ext>
                </a:extLst>
              </a:tr>
              <a:tr h="1286361">
                <a:tc>
                  <a:txBody>
                    <a:bodyPr/>
                    <a:lstStyle/>
                    <a:p>
                      <a:pPr marL="152400" indent="-15240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ja-JP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FF</a:t>
                      </a: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制御系</a:t>
                      </a: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相対</a:t>
                      </a:r>
                      <a:r>
                        <a:rPr lang="en-US" altLang="ja-JP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GPS</a:t>
                      </a: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航法装置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衛星間通信機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瞳モニタ、姿勢モニタ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軌道制御スラスタ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相対</a:t>
                      </a:r>
                      <a:r>
                        <a:rPr lang="en-US" altLang="ja-JP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GPS</a:t>
                      </a: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航法装置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衛星間通信機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ja-JP" sz="1200" dirty="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OP</a:t>
                      </a: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制御ステージ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軌道制御スラスタ</a:t>
                      </a:r>
                      <a:endParaRPr lang="en-US" altLang="ja-JP" sz="1200" dirty="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ja-JP" altLang="en-US" sz="1200">
                          <a:effectLst/>
                          <a:latin typeface="Hiragino Kaku Gothic Pro W3" panose="020B0300000000000000" pitchFamily="34" charset="-128"/>
                          <a:ea typeface="Hiragino Kaku Gothic Pro W3" panose="020B0300000000000000" pitchFamily="34" charset="-128"/>
                        </a:rPr>
                        <a:t>レーザー距離計</a:t>
                      </a:r>
                      <a:endParaRPr lang="ja-JP" altLang="ja-JP" sz="1200">
                        <a:effectLst/>
                        <a:latin typeface="Hiragino Kaku Gothic Pro W3" panose="020B0300000000000000" pitchFamily="34" charset="-128"/>
                        <a:ea typeface="Hiragino Kaku Gothic Pro W3" panose="020B0300000000000000" pitchFamily="34" charset="-128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756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4D8DBC-133F-EA4B-85F0-76F9DD17F2A6}"/>
              </a:ext>
            </a:extLst>
          </p:cNvPr>
          <p:cNvGrpSpPr/>
          <p:nvPr/>
        </p:nvGrpSpPr>
        <p:grpSpPr>
          <a:xfrm>
            <a:off x="786146" y="1160267"/>
            <a:ext cx="2723823" cy="2589408"/>
            <a:chOff x="784018" y="1167714"/>
            <a:chExt cx="2723823" cy="258940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3742629-87B1-BE46-A1B1-584155FEE66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36" y="1167714"/>
              <a:ext cx="2342988" cy="2166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3D1EBE3-E9DD-CD4A-ADF7-7D848DE61657}"/>
                </a:ext>
              </a:extLst>
            </p:cNvPr>
            <p:cNvSpPr txBox="1"/>
            <p:nvPr/>
          </p:nvSpPr>
          <p:spPr>
            <a:xfrm>
              <a:off x="784018" y="338779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/>
                <a:t>ドッキング状態で打上げ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72E99B6-DC11-0640-AC0F-A5797D1C5797}"/>
              </a:ext>
            </a:extLst>
          </p:cNvPr>
          <p:cNvGrpSpPr/>
          <p:nvPr/>
        </p:nvGrpSpPr>
        <p:grpSpPr>
          <a:xfrm>
            <a:off x="612648" y="3937664"/>
            <a:ext cx="3361251" cy="2199346"/>
            <a:chOff x="612648" y="3937664"/>
            <a:chExt cx="3361251" cy="219934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CF2715A-E20F-5D4E-8010-7F95DF2B011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" y="3937664"/>
              <a:ext cx="3361251" cy="2166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A94A776-82D8-E74A-B4F0-243AB6807E79}"/>
                </a:ext>
              </a:extLst>
            </p:cNvPr>
            <p:cNvSpPr txBox="1"/>
            <p:nvPr/>
          </p:nvSpPr>
          <p:spPr>
            <a:xfrm>
              <a:off x="1046778" y="5767678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FF</a:t>
              </a:r>
              <a:r>
                <a:rPr kumimoji="1" lang="ja-JP" altLang="en-US"/>
                <a:t>観測状態</a:t>
              </a:r>
              <a:r>
                <a:rPr kumimoji="1" lang="en-US" altLang="ja-JP" dirty="0"/>
                <a:t>(</a:t>
              </a:r>
              <a:r>
                <a:rPr kumimoji="1" lang="ja-JP" altLang="en-US"/>
                <a:t>最大</a:t>
              </a:r>
              <a:r>
                <a:rPr kumimoji="1" lang="en-US" altLang="ja-JP" dirty="0"/>
                <a:t>100m)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61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D72047-6475-2B42-9C79-82349081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FFSAT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A8BD1D-35A1-9849-A631-FA4102AC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A977B6-0438-134F-92DC-52EF305404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/>
              <a:t>静止軌道からの高分解能地球観測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4BE3CA-D2D9-D542-82FF-C50B18330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24" y="1726479"/>
            <a:ext cx="8074152" cy="4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F02D1-7B17-8642-9F58-3A8A341A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MIXIM</a:t>
            </a:r>
            <a:br>
              <a:rPr kumimoji="1" lang="en-US" altLang="ja-JP" dirty="0"/>
            </a:br>
            <a:r>
              <a:rPr lang="en" altLang="ja-JP" sz="2400" dirty="0"/>
              <a:t>Multi Image X-ray Interferometer Modules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3DE869-D0FD-F64C-8AF4-EF9C1DA8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82B1A9-8357-7742-9933-640D03856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92400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50kg</a:t>
            </a:r>
            <a:r>
              <a:rPr lang="ja-JP" altLang="en-US"/>
              <a:t>級</a:t>
            </a:r>
            <a:r>
              <a:rPr lang="en-US" altLang="ja-JP" dirty="0"/>
              <a:t>2</a:t>
            </a:r>
            <a:r>
              <a:rPr lang="ja-JP" altLang="en-US"/>
              <a:t>機によるタルボ干渉を利用した高分解能</a:t>
            </a:r>
            <a:r>
              <a:rPr lang="en-US" altLang="ja-JP" dirty="0"/>
              <a:t>X</a:t>
            </a:r>
            <a:r>
              <a:rPr lang="ja-JP" altLang="en-US"/>
              <a:t>線干渉計による、ブラックホール観測を目指す</a:t>
            </a:r>
            <a:endParaRPr lang="en-US" altLang="ja-JP" dirty="0"/>
          </a:p>
          <a:p>
            <a:pPr lvl="1"/>
            <a:r>
              <a:rPr lang="ja-JP" altLang="en-US"/>
              <a:t>大阪大学</a:t>
            </a:r>
            <a:r>
              <a:rPr lang="en-US" altLang="ja-JP" dirty="0"/>
              <a:t> </a:t>
            </a:r>
            <a:r>
              <a:rPr lang="ja-JP" altLang="en-US"/>
              <a:t>林田先生との共同ミッション</a:t>
            </a:r>
            <a:endParaRPr lang="en-US" altLang="ja-JP" dirty="0"/>
          </a:p>
          <a:p>
            <a:pPr lvl="1"/>
            <a:r>
              <a:rPr kumimoji="1" lang="ja-JP" altLang="en-US"/>
              <a:t>衛星間距離</a:t>
            </a:r>
            <a:r>
              <a:rPr kumimoji="1" lang="en-US" altLang="ja-JP" dirty="0"/>
              <a:t>100m</a:t>
            </a:r>
            <a:r>
              <a:rPr kumimoji="1" lang="ja-JP" altLang="en-US"/>
              <a:t>程度</a:t>
            </a:r>
            <a:endParaRPr kumimoji="1" lang="en-US" altLang="ja-JP" dirty="0"/>
          </a:p>
          <a:p>
            <a:pPr lvl="1"/>
            <a:r>
              <a:rPr lang="ja-JP" altLang="en-US"/>
              <a:t>位置制御精度要求</a:t>
            </a:r>
            <a:r>
              <a:rPr lang="en-US" altLang="ja-JP" dirty="0"/>
              <a:t>:</a:t>
            </a:r>
            <a:r>
              <a:rPr lang="ja-JP" altLang="en-US"/>
              <a:t>数十</a:t>
            </a:r>
            <a:r>
              <a:rPr lang="en-US" altLang="ja-JP" dirty="0"/>
              <a:t>cm</a:t>
            </a:r>
          </a:p>
          <a:p>
            <a:pPr lvl="1"/>
            <a:r>
              <a:rPr kumimoji="1" lang="ja-JP" altLang="en-US"/>
              <a:t>観測時の姿勢決定精度要求</a:t>
            </a:r>
            <a:r>
              <a:rPr kumimoji="1" lang="en-US" altLang="ja-JP" dirty="0"/>
              <a:t>:0.02</a:t>
            </a:r>
            <a:r>
              <a:rPr kumimoji="1" lang="ja-JP" altLang="en-US"/>
              <a:t>秒角</a:t>
            </a:r>
            <a:endParaRPr kumimoji="1" lang="en-US" altLang="ja-JP" dirty="0"/>
          </a:p>
          <a:p>
            <a:pPr lvl="2"/>
            <a:r>
              <a:rPr lang="ja-JP" altLang="en-US"/>
              <a:t>後処理でこの精度を達成すれば良い</a:t>
            </a:r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26DDB8C-E477-3943-AA0E-F19AD57A860A}"/>
              </a:ext>
            </a:extLst>
          </p:cNvPr>
          <p:cNvGrpSpPr/>
          <p:nvPr/>
        </p:nvGrpSpPr>
        <p:grpSpPr>
          <a:xfrm>
            <a:off x="457200" y="3987800"/>
            <a:ext cx="3883407" cy="2902466"/>
            <a:chOff x="246630" y="3987800"/>
            <a:chExt cx="3883407" cy="290246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0661C2F-771A-F94A-9614-47817EEE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630" y="3987800"/>
              <a:ext cx="3767991" cy="2609334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C596319-C655-824D-883B-C647E2FE4197}"/>
                </a:ext>
              </a:extLst>
            </p:cNvPr>
            <p:cNvSpPr txBox="1"/>
            <p:nvPr/>
          </p:nvSpPr>
          <p:spPr>
            <a:xfrm>
              <a:off x="367469" y="6520934"/>
              <a:ext cx="376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単機による</a:t>
              </a:r>
              <a:r>
                <a:rPr kumimoji="1" lang="en-US" altLang="ja-JP" dirty="0" err="1"/>
                <a:t>Sco</a:t>
              </a:r>
              <a:r>
                <a:rPr kumimoji="1" lang="en-US" altLang="ja-JP" dirty="0"/>
                <a:t> X-1</a:t>
              </a:r>
              <a:r>
                <a:rPr kumimoji="1" lang="ja-JP" altLang="en-US"/>
                <a:t>のサブ秒角観測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206850-EB67-1744-B458-0E0AD0D90C76}"/>
              </a:ext>
            </a:extLst>
          </p:cNvPr>
          <p:cNvGrpSpPr/>
          <p:nvPr/>
        </p:nvGrpSpPr>
        <p:grpSpPr>
          <a:xfrm>
            <a:off x="4572000" y="3815374"/>
            <a:ext cx="4466506" cy="3061732"/>
            <a:chOff x="4572000" y="3815374"/>
            <a:chExt cx="4466506" cy="306173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758D020-70C2-6F48-B527-D22ACCDF0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5374"/>
              <a:ext cx="4466506" cy="270556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4879554-B584-FA44-9D8B-2E7133AFAA91}"/>
                </a:ext>
              </a:extLst>
            </p:cNvPr>
            <p:cNvSpPr txBox="1"/>
            <p:nvPr/>
          </p:nvSpPr>
          <p:spPr>
            <a:xfrm>
              <a:off x="5129379" y="6507774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kumimoji="1" lang="ja-JP" altLang="en-US"/>
                <a:t>機による活動銀河核</a:t>
              </a:r>
              <a:r>
                <a:rPr kumimoji="1" lang="en-US" altLang="ja-JP" dirty="0"/>
                <a:t>AGN</a:t>
              </a:r>
              <a:r>
                <a:rPr kumimoji="1" lang="ja-JP" altLang="en-US"/>
                <a:t>観測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48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F5BE8-76FA-D44B-B75A-8FAD92F9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1928EF-429F-BF4B-8019-3F36E90D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A00BD5-67F2-B441-9B6F-4995AF1EF5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2999"/>
            <a:ext cx="8229600" cy="5213351"/>
          </a:xfrm>
        </p:spPr>
        <p:txBody>
          <a:bodyPr>
            <a:normAutofit/>
          </a:bodyPr>
          <a:lstStyle/>
          <a:p>
            <a:r>
              <a:rPr lang="ja-JP" altLang="en-US"/>
              <a:t>複数の衛星を利用し，単一衛星では達成できないミッションを達成する</a:t>
            </a:r>
            <a:endParaRPr lang="en-US" altLang="ja-JP" dirty="0"/>
          </a:p>
          <a:p>
            <a:r>
              <a:rPr kumimoji="1" lang="ja-JP" altLang="en-US"/>
              <a:t>複数衛星ミッションは本質的に超小型衛星と相性が良い</a:t>
            </a:r>
            <a:endParaRPr kumimoji="1" lang="en-US" altLang="ja-JP" dirty="0"/>
          </a:p>
          <a:p>
            <a:r>
              <a:rPr lang="ja-JP" altLang="en-US"/>
              <a:t>「編隊飛行</a:t>
            </a:r>
            <a:r>
              <a:rPr lang="en-US" altLang="ja-JP" dirty="0"/>
              <a:t>×</a:t>
            </a:r>
            <a:r>
              <a:rPr lang="ja-JP" altLang="en-US"/>
              <a:t>超小型衛星」による、先端的な理学観測ミッションも多く提案されている</a:t>
            </a:r>
            <a:endParaRPr lang="en-US" altLang="ja-JP" dirty="0"/>
          </a:p>
          <a:p>
            <a:pPr lvl="1"/>
            <a:r>
              <a:rPr lang="ja-JP" altLang="en-US"/>
              <a:t>国内外で研究・ミッション提案が活発化している</a:t>
            </a:r>
            <a:endParaRPr lang="en-US" altLang="ja-JP" dirty="0"/>
          </a:p>
          <a:p>
            <a:r>
              <a:rPr lang="ja-JP" altLang="en-US"/>
              <a:t>本研究室内でも既に複数個のミッション検討が進行しており、打上げ・実証機会の確保が望まれる</a:t>
            </a:r>
          </a:p>
        </p:txBody>
      </p:sp>
    </p:spTree>
    <p:extLst>
      <p:ext uri="{BB962C8B-B14F-4D97-AF65-F5344CB8AC3E}">
        <p14:creationId xmlns:p14="http://schemas.microsoft.com/office/powerpoint/2010/main" val="112663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4703E1F-71B2-1149-9A38-E95C6A98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複数衛星を利用するミッション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B214E4-FB78-694F-87EF-E63F53FA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221D044-4894-5E4E-9A91-E03683E9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22" y="1412776"/>
            <a:ext cx="7804376" cy="5562803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7594F91-E14D-B64F-9BAB-6B784D4AD318}"/>
              </a:ext>
            </a:extLst>
          </p:cNvPr>
          <p:cNvGrpSpPr/>
          <p:nvPr/>
        </p:nvGrpSpPr>
        <p:grpSpPr>
          <a:xfrm>
            <a:off x="7004256" y="2780928"/>
            <a:ext cx="2082694" cy="2160241"/>
            <a:chOff x="7004256" y="2780928"/>
            <a:chExt cx="2082694" cy="2160241"/>
          </a:xfrm>
        </p:grpSpPr>
        <p:pic>
          <p:nvPicPr>
            <p:cNvPr id="9" name="Picture 2" descr="ãconstellation satelliteãã®ç»åæ¤ç´¢çµæ">
              <a:extLst>
                <a:ext uri="{FF2B5EF4-FFF2-40B4-BE49-F238E27FC236}">
                  <a16:creationId xmlns:a16="http://schemas.microsoft.com/office/drawing/2014/main" id="{A9779A35-A6CC-EE4A-BD5F-1BDFC0F88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93696" y="3493165"/>
              <a:ext cx="1493254" cy="144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C3DC2A6-2369-8348-8C04-ADFE32F44760}"/>
                </a:ext>
              </a:extLst>
            </p:cNvPr>
            <p:cNvCxnSpPr/>
            <p:nvPr/>
          </p:nvCxnSpPr>
          <p:spPr>
            <a:xfrm flipH="1" flipV="1">
              <a:off x="7004256" y="2780928"/>
              <a:ext cx="1191346" cy="712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8716BC9-E98B-6F43-81D4-F6F42433F315}"/>
              </a:ext>
            </a:extLst>
          </p:cNvPr>
          <p:cNvGrpSpPr/>
          <p:nvPr/>
        </p:nvGrpSpPr>
        <p:grpSpPr>
          <a:xfrm>
            <a:off x="5161641" y="3330652"/>
            <a:ext cx="2356792" cy="1389218"/>
            <a:chOff x="5161641" y="3330652"/>
            <a:chExt cx="2356792" cy="1389218"/>
          </a:xfrm>
        </p:grpSpPr>
        <p:pic>
          <p:nvPicPr>
            <p:cNvPr id="12" name="Picture 4" descr="「GRACE　satellite」の画像検索結果&quot;">
              <a:extLst>
                <a:ext uri="{FF2B5EF4-FFF2-40B4-BE49-F238E27FC236}">
                  <a16:creationId xmlns:a16="http://schemas.microsoft.com/office/drawing/2014/main" id="{5141F50F-79F7-C041-AFEA-297B39A43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638" y="3493164"/>
              <a:ext cx="1725795" cy="122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6E77A69-993C-A149-BB7A-AC67DA67F557}"/>
                </a:ext>
              </a:extLst>
            </p:cNvPr>
            <p:cNvCxnSpPr/>
            <p:nvPr/>
          </p:nvCxnSpPr>
          <p:spPr>
            <a:xfrm>
              <a:off x="5161641" y="3330652"/>
              <a:ext cx="593366" cy="5334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5196367-CECB-E645-B1C1-FF6A62E2B6BB}"/>
              </a:ext>
            </a:extLst>
          </p:cNvPr>
          <p:cNvGrpSpPr/>
          <p:nvPr/>
        </p:nvGrpSpPr>
        <p:grpSpPr>
          <a:xfrm>
            <a:off x="2882654" y="1173102"/>
            <a:ext cx="2459430" cy="1514987"/>
            <a:chOff x="2882654" y="1173102"/>
            <a:chExt cx="2459430" cy="1514987"/>
          </a:xfrm>
        </p:grpSpPr>
        <p:pic>
          <p:nvPicPr>
            <p:cNvPr id="18" name="コンテンツ プレースホルダー 4">
              <a:extLst>
                <a:ext uri="{FF2B5EF4-FFF2-40B4-BE49-F238E27FC236}">
                  <a16:creationId xmlns:a16="http://schemas.microsoft.com/office/drawing/2014/main" id="{4B8F3BEF-98AF-5E41-AA77-E9BDA97C4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44402" r="25500" b="13599"/>
            <a:stretch/>
          </p:blipFill>
          <p:spPr>
            <a:xfrm>
              <a:off x="2882654" y="1173102"/>
              <a:ext cx="1662172" cy="1271073"/>
            </a:xfrm>
            <a:prstGeom prst="rect">
              <a:avLst/>
            </a:prstGeom>
          </p:spPr>
        </p:pic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0D0EFDD-C0C7-EA44-ACC4-1217625AB875}"/>
                </a:ext>
              </a:extLst>
            </p:cNvPr>
            <p:cNvCxnSpPr>
              <a:endCxn id="18" idx="3"/>
            </p:cNvCxnSpPr>
            <p:nvPr/>
          </p:nvCxnSpPr>
          <p:spPr>
            <a:xfrm flipH="1" flipV="1">
              <a:off x="4544826" y="1808639"/>
              <a:ext cx="797258" cy="879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4846007-0AF9-BB4B-A557-D92ECD48966F}"/>
              </a:ext>
            </a:extLst>
          </p:cNvPr>
          <p:cNvGrpSpPr/>
          <p:nvPr/>
        </p:nvGrpSpPr>
        <p:grpSpPr>
          <a:xfrm>
            <a:off x="1909057" y="2316375"/>
            <a:ext cx="1328835" cy="1281022"/>
            <a:chOff x="1909057" y="2316375"/>
            <a:chExt cx="1328835" cy="1281022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22210B3-9D07-4E42-8D13-1ED786E01A1A}"/>
                </a:ext>
              </a:extLst>
            </p:cNvPr>
            <p:cNvCxnSpPr>
              <a:endCxn id="22" idx="2"/>
            </p:cNvCxnSpPr>
            <p:nvPr/>
          </p:nvCxnSpPr>
          <p:spPr>
            <a:xfrm flipH="1" flipV="1">
              <a:off x="2573475" y="3330720"/>
              <a:ext cx="126317" cy="266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 descr="「HTV ドッキング」の画像検索結果&quot;">
              <a:extLst>
                <a:ext uri="{FF2B5EF4-FFF2-40B4-BE49-F238E27FC236}">
                  <a16:creationId xmlns:a16="http://schemas.microsoft.com/office/drawing/2014/main" id="{03BA55CD-5DB7-554D-97C6-D2B172E91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057" y="2316375"/>
              <a:ext cx="1328835" cy="101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63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AF25E-C2B4-B34F-AF63-A870D1E9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複数衛星を利用するミッション</a:t>
            </a:r>
            <a:br>
              <a:rPr lang="en-US" altLang="ja-JP" dirty="0"/>
            </a:br>
            <a:r>
              <a:rPr lang="en-US" altLang="ja-JP" dirty="0"/>
              <a:t>~</a:t>
            </a:r>
            <a:r>
              <a:rPr lang="ja-JP" altLang="en-US"/>
              <a:t>編隊飛行</a:t>
            </a:r>
            <a:r>
              <a:rPr lang="en-US" altLang="ja-JP" dirty="0"/>
              <a:t>:Formation Flying~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1051DA-C107-4C4B-8CE2-D287A79D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2B4577-309A-D24D-8EE3-082C8606D2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3029527"/>
          </a:xfrm>
        </p:spPr>
        <p:txBody>
          <a:bodyPr>
            <a:normAutofit lnSpcReduction="10000"/>
          </a:bodyPr>
          <a:lstStyle/>
          <a:p>
            <a:r>
              <a:rPr kumimoji="1" lang="ja-JP" altLang="en-US"/>
              <a:t>数機の宇宙機がお互いの相対位置・姿勢を計測・制御しながらミッションを行う</a:t>
            </a:r>
            <a:endParaRPr kumimoji="1" lang="en-US" altLang="ja-JP" dirty="0"/>
          </a:p>
          <a:p>
            <a:r>
              <a:rPr lang="ja-JP" altLang="en-US"/>
              <a:t>地球重力場計測，干渉</a:t>
            </a:r>
            <a:r>
              <a:rPr lang="en-US" altLang="ja-JP" dirty="0"/>
              <a:t>SAR</a:t>
            </a:r>
            <a:r>
              <a:rPr lang="ja-JP" altLang="en-US"/>
              <a:t>などで実用されている</a:t>
            </a:r>
            <a:endParaRPr lang="en-US" altLang="ja-JP" dirty="0"/>
          </a:p>
          <a:p>
            <a:r>
              <a:rPr kumimoji="1" lang="ja-JP" altLang="en-US"/>
              <a:t>宇宙干渉計，</a:t>
            </a:r>
            <a:r>
              <a:rPr lang="ja-JP" altLang="en-US"/>
              <a:t>超焦点距離</a:t>
            </a:r>
            <a:r>
              <a:rPr lang="en-US" altLang="ja-JP" dirty="0"/>
              <a:t>X</a:t>
            </a:r>
            <a:r>
              <a:rPr lang="ja-JP" altLang="en-US"/>
              <a:t>線望遠鏡など</a:t>
            </a:r>
            <a:r>
              <a:rPr kumimoji="1" lang="ja-JP" altLang="en-US"/>
              <a:t>も古くから計画されているが，未だ実現していない</a:t>
            </a:r>
            <a:endParaRPr kumimoji="1" lang="en-US" altLang="ja-JP" dirty="0"/>
          </a:p>
          <a:p>
            <a:pPr lvl="1"/>
            <a:r>
              <a:rPr kumimoji="1" lang="ja-JP" altLang="en-US"/>
              <a:t>長基線長化による高分解能化</a:t>
            </a:r>
            <a:endParaRPr kumimoji="1" lang="en-US" altLang="ja-JP" dirty="0"/>
          </a:p>
          <a:p>
            <a:r>
              <a:rPr lang="ja-JP" altLang="en-US"/>
              <a:t>宇宙重力波望遠鏡計画も進行中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660A25E-CC38-BD42-9ECA-24979A896B6D}"/>
              </a:ext>
            </a:extLst>
          </p:cNvPr>
          <p:cNvGrpSpPr/>
          <p:nvPr/>
        </p:nvGrpSpPr>
        <p:grpSpPr>
          <a:xfrm>
            <a:off x="879348" y="4476115"/>
            <a:ext cx="2785533" cy="2264291"/>
            <a:chOff x="1201081" y="4476115"/>
            <a:chExt cx="2785533" cy="2264291"/>
          </a:xfrm>
        </p:grpSpPr>
        <p:pic>
          <p:nvPicPr>
            <p:cNvPr id="4098" name="Picture 2" descr="GRACE (人工衛星) - Wikipedia">
              <a:extLst>
                <a:ext uri="{FF2B5EF4-FFF2-40B4-BE49-F238E27FC236}">
                  <a16:creationId xmlns:a16="http://schemas.microsoft.com/office/drawing/2014/main" id="{72447151-5023-764A-87FF-336B6EA7F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81" y="4476115"/>
              <a:ext cx="2785533" cy="188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EDBCD35-2A49-4748-9CCB-D85C5815E053}"/>
                </a:ext>
              </a:extLst>
            </p:cNvPr>
            <p:cNvSpPr txBox="1"/>
            <p:nvPr/>
          </p:nvSpPr>
          <p:spPr>
            <a:xfrm>
              <a:off x="1866727" y="6371074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GRACE(2002)</a:t>
              </a:r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CFF793-1AB0-CE40-A2FC-533F3A9F64BF}"/>
              </a:ext>
            </a:extLst>
          </p:cNvPr>
          <p:cNvGrpSpPr/>
          <p:nvPr/>
        </p:nvGrpSpPr>
        <p:grpSpPr>
          <a:xfrm>
            <a:off x="3910201" y="4126865"/>
            <a:ext cx="1800494" cy="2648496"/>
            <a:chOff x="5053201" y="4476115"/>
            <a:chExt cx="1800494" cy="2648496"/>
          </a:xfrm>
        </p:grpSpPr>
        <p:pic>
          <p:nvPicPr>
            <p:cNvPr id="4100" name="Picture 4" descr="Tandem-flight">
              <a:extLst>
                <a:ext uri="{FF2B5EF4-FFF2-40B4-BE49-F238E27FC236}">
                  <a16:creationId xmlns:a16="http://schemas.microsoft.com/office/drawing/2014/main" id="{F85F9204-5E46-1043-9101-9BCD0EA03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388" y="4476115"/>
              <a:ext cx="1592120" cy="2229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AD26E0E-01A1-2849-8735-A5ADA29886EF}"/>
                </a:ext>
              </a:extLst>
            </p:cNvPr>
            <p:cNvSpPr txBox="1"/>
            <p:nvPr/>
          </p:nvSpPr>
          <p:spPr>
            <a:xfrm>
              <a:off x="5053201" y="6755279"/>
              <a:ext cx="1800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err="1"/>
                <a:t>TanDEM</a:t>
              </a:r>
              <a:r>
                <a:rPr lang="en-US" altLang="ja-JP" dirty="0"/>
                <a:t>-X</a:t>
              </a:r>
              <a:r>
                <a:rPr kumimoji="1" lang="en-US" altLang="ja-JP" dirty="0"/>
                <a:t>(2010)</a:t>
              </a:r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C88506F-644A-2C40-BCC0-349FFA1EBDD3}"/>
              </a:ext>
            </a:extLst>
          </p:cNvPr>
          <p:cNvGrpSpPr/>
          <p:nvPr/>
        </p:nvGrpSpPr>
        <p:grpSpPr>
          <a:xfrm>
            <a:off x="5974614" y="4476115"/>
            <a:ext cx="2633383" cy="2299246"/>
            <a:chOff x="5974614" y="4476115"/>
            <a:chExt cx="2633383" cy="2299246"/>
          </a:xfrm>
        </p:grpSpPr>
        <p:pic>
          <p:nvPicPr>
            <p:cNvPr id="4102" name="Picture 6" descr="tpf_array_hr">
              <a:extLst>
                <a:ext uri="{FF2B5EF4-FFF2-40B4-BE49-F238E27FC236}">
                  <a16:creationId xmlns:a16="http://schemas.microsoft.com/office/drawing/2014/main" id="{F58BEFED-088B-7243-8A69-6DC806C66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614" y="4476115"/>
              <a:ext cx="2633383" cy="188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648DC89-8800-CF4D-AE14-D2A9094379B8}"/>
                </a:ext>
              </a:extLst>
            </p:cNvPr>
            <p:cNvSpPr txBox="1"/>
            <p:nvPr/>
          </p:nvSpPr>
          <p:spPr>
            <a:xfrm>
              <a:off x="6217938" y="6406029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/>
                <a:t>TPF-I(</a:t>
              </a:r>
              <a:r>
                <a:rPr lang="ja-JP" altLang="en-US"/>
                <a:t>無期限延期</a:t>
              </a:r>
              <a:r>
                <a:rPr lang="en-US" altLang="ja-JP" dirty="0"/>
                <a:t>)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12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WFIRST and Starshade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2255EF-925B-489E-BAE0-C7B3312137E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612648" y="1196132"/>
            <a:ext cx="8153400" cy="2757031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WFIRST</a:t>
            </a:r>
            <a:r>
              <a:rPr lang="ja-JP" altLang="en-US" dirty="0"/>
              <a:t>：</a:t>
            </a:r>
            <a:r>
              <a:rPr lang="en-US" altLang="ja-JP" dirty="0"/>
              <a:t> Wide-Field Infrared Survey Telescope</a:t>
            </a:r>
          </a:p>
          <a:p>
            <a:pPr lvl="1"/>
            <a:r>
              <a:rPr lang="en-US" altLang="ja-JP" dirty="0"/>
              <a:t>2026</a:t>
            </a:r>
            <a:r>
              <a:rPr lang="ja-JP" altLang="en-US" dirty="0"/>
              <a:t>打ち上げ予定の</a:t>
            </a:r>
            <a:r>
              <a:rPr lang="en-US" altLang="ja-JP" dirty="0"/>
              <a:t>2.4m</a:t>
            </a:r>
            <a:r>
              <a:rPr lang="ja-JP" altLang="en-US" dirty="0"/>
              <a:t>口径 宇宙望遠鏡</a:t>
            </a:r>
          </a:p>
          <a:p>
            <a:pPr lvl="1"/>
            <a:r>
              <a:rPr lang="ja-JP" altLang="en-US" dirty="0"/>
              <a:t>オプションミッションとしてオカルターである </a:t>
            </a:r>
            <a:r>
              <a:rPr lang="en-US" altLang="ja-JP" dirty="0" err="1"/>
              <a:t>Starshade</a:t>
            </a:r>
            <a:r>
              <a:rPr lang="ja-JP" altLang="en-US" dirty="0"/>
              <a:t>を使って，地球サイズでハビタブルゾーンに存在する系外惑星の 探査 を行う</a:t>
            </a:r>
            <a:endParaRPr lang="en-US" altLang="ja-JP" dirty="0"/>
          </a:p>
          <a:p>
            <a:r>
              <a:rPr lang="ja-JP" altLang="en-US" dirty="0"/>
              <a:t>フォーメーション概要</a:t>
            </a:r>
          </a:p>
          <a:p>
            <a:pPr lvl="1"/>
            <a:r>
              <a:rPr lang="en-US" altLang="ja-JP" dirty="0"/>
              <a:t>WFIRST</a:t>
            </a:r>
            <a:r>
              <a:rPr lang="ja-JP" altLang="en-US" dirty="0"/>
              <a:t>と </a:t>
            </a:r>
            <a:r>
              <a:rPr lang="en-US" altLang="ja-JP" dirty="0" err="1"/>
              <a:t>Starshade</a:t>
            </a:r>
            <a:r>
              <a:rPr lang="ja-JP" altLang="en-US" dirty="0"/>
              <a:t>は </a:t>
            </a:r>
            <a:r>
              <a:rPr lang="en-US" altLang="ja-JP" dirty="0"/>
              <a:t>37000km(25000~50000km)</a:t>
            </a:r>
            <a:r>
              <a:rPr lang="ja-JP" altLang="en-US" dirty="0"/>
              <a:t>離れてる</a:t>
            </a:r>
          </a:p>
          <a:p>
            <a:pPr lvl="1"/>
            <a:r>
              <a:rPr lang="ja-JP" altLang="en-US" dirty="0"/>
              <a:t>高精度な位置制御を観測時間 </a:t>
            </a:r>
            <a:r>
              <a:rPr lang="en-US" altLang="ja-JP" dirty="0"/>
              <a:t>(</a:t>
            </a:r>
            <a:r>
              <a:rPr lang="ja-JP" altLang="en-US" dirty="0"/>
              <a:t>露光時間 </a:t>
            </a:r>
            <a:r>
              <a:rPr lang="en-US" altLang="ja-JP" dirty="0"/>
              <a:t>)</a:t>
            </a:r>
            <a:r>
              <a:rPr lang="ja-JP" altLang="en-US" dirty="0"/>
              <a:t>中保ち続ける必要がある</a:t>
            </a:r>
          </a:p>
          <a:p>
            <a:pPr lvl="1"/>
            <a:r>
              <a:rPr lang="en-US" altLang="ja-JP" dirty="0"/>
              <a:t>WFIRST</a:t>
            </a:r>
            <a:r>
              <a:rPr lang="ja-JP" altLang="en-US" dirty="0"/>
              <a:t>は準 </a:t>
            </a:r>
            <a:r>
              <a:rPr lang="en-US" altLang="ja-JP" dirty="0"/>
              <a:t>Halo</a:t>
            </a:r>
            <a:r>
              <a:rPr lang="ja-JP" altLang="en-US" dirty="0"/>
              <a:t>軌道に入っており， </a:t>
            </a:r>
            <a:r>
              <a:rPr lang="en-US" altLang="ja-JP" dirty="0" err="1"/>
              <a:t>Starshade</a:t>
            </a:r>
            <a:r>
              <a:rPr lang="ja-JP" altLang="en-US" dirty="0"/>
              <a:t>は観測に合わせて </a:t>
            </a:r>
            <a:r>
              <a:rPr lang="en-US" altLang="ja-JP" dirty="0"/>
              <a:t>Halo</a:t>
            </a:r>
            <a:r>
              <a:rPr lang="ja-JP" altLang="en-US" dirty="0"/>
              <a:t>などではない </a:t>
            </a:r>
            <a:r>
              <a:rPr lang="en-US" altLang="ja-JP" dirty="0"/>
              <a:t>unnatural</a:t>
            </a:r>
            <a:r>
              <a:rPr lang="ja-JP" altLang="en-US" dirty="0"/>
              <a:t>な軌道に入り，軌道維持をし続ける必要がある ．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3872437"/>
            <a:ext cx="3429179" cy="253932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283968" y="55306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Understanding the Sun-Earth </a:t>
            </a:r>
            <a:r>
              <a:rPr lang="en-US" altLang="ja-JP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Libration</a:t>
            </a:r>
            <a:r>
              <a:rPr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Point Orbit Formation Flying Challenges for WFIRST and </a:t>
            </a:r>
            <a:r>
              <a:rPr lang="en-US" altLang="ja-JP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Starshade</a:t>
            </a:r>
            <a:r>
              <a:rPr lang="en-US" altLang="ja-JP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 IWSCFF 2017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288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Proba-3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2255EF-925B-489E-BAE0-C7B3312137E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612648" y="1287190"/>
            <a:ext cx="5327504" cy="50691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900" dirty="0"/>
              <a:t>ESA</a:t>
            </a:r>
            <a:r>
              <a:rPr lang="ja-JP" altLang="en-US" sz="2900" dirty="0"/>
              <a:t>が開発中の</a:t>
            </a:r>
            <a:r>
              <a:rPr lang="en-US" altLang="ja-JP" sz="2900" dirty="0"/>
              <a:t>FF</a:t>
            </a:r>
            <a:r>
              <a:rPr lang="ja-JP" altLang="en-US" sz="2900" dirty="0"/>
              <a:t>技術実証衛星</a:t>
            </a:r>
            <a:r>
              <a:rPr lang="en-US" altLang="ja-JP" sz="2900" dirty="0"/>
              <a:t>(2</a:t>
            </a:r>
            <a:r>
              <a:rPr lang="ja-JP" altLang="en-US" sz="2900" dirty="0"/>
              <a:t>機</a:t>
            </a:r>
            <a:r>
              <a:rPr lang="en-US" altLang="ja-JP" sz="2900" dirty="0"/>
              <a:t>)</a:t>
            </a:r>
          </a:p>
          <a:p>
            <a:pPr lvl="1"/>
            <a:r>
              <a:rPr lang="ja-JP" altLang="en-US" dirty="0"/>
              <a:t>推進器，</a:t>
            </a:r>
            <a:r>
              <a:rPr lang="en-US" altLang="ja-JP" dirty="0"/>
              <a:t>RF</a:t>
            </a:r>
            <a:r>
              <a:rPr lang="ja-JP" altLang="en-US" dirty="0" err="1"/>
              <a:t>，</a:t>
            </a:r>
            <a:r>
              <a:rPr lang="ja-JP" altLang="en-US" dirty="0"/>
              <a:t>光学・レーザー航法系の実証を行い</a:t>
            </a:r>
            <a:r>
              <a:rPr lang="en-US" altLang="ja-JP" dirty="0"/>
              <a:t>TRL9</a:t>
            </a:r>
            <a:r>
              <a:rPr lang="ja-JP" altLang="en-US" dirty="0"/>
              <a:t>を達成する</a:t>
            </a:r>
            <a:endParaRPr lang="en-US" altLang="ja-JP" dirty="0"/>
          </a:p>
          <a:p>
            <a:pPr lvl="1"/>
            <a:r>
              <a:rPr lang="ja-JP" altLang="en-US" dirty="0"/>
              <a:t>衛星間位置制御精度は</a:t>
            </a:r>
            <a:r>
              <a:rPr lang="en-US" altLang="ja-JP" dirty="0"/>
              <a:t>mm</a:t>
            </a:r>
            <a:r>
              <a:rPr lang="ja-JP" altLang="en-US" dirty="0"/>
              <a:t>程度を目指す</a:t>
            </a:r>
            <a:endParaRPr lang="en-US" altLang="ja-JP" dirty="0"/>
          </a:p>
          <a:p>
            <a:pPr lvl="1"/>
            <a:r>
              <a:rPr lang="ja-JP" altLang="en-US" dirty="0"/>
              <a:t>長楕円軌道に入るのが特徴</a:t>
            </a:r>
            <a:endParaRPr lang="en-US" altLang="ja-JP" dirty="0"/>
          </a:p>
          <a:p>
            <a:pPr lvl="2"/>
            <a:r>
              <a:rPr lang="ja-JP" altLang="en-US" dirty="0"/>
              <a:t>遠地点側で観測を行う</a:t>
            </a:r>
          </a:p>
          <a:p>
            <a:pPr lvl="1"/>
            <a:r>
              <a:rPr lang="ja-JP" altLang="en-US" dirty="0"/>
              <a:t>副次ミッションとして，コロナグラフ観測を行う</a:t>
            </a:r>
            <a:endParaRPr lang="en-US" altLang="ja-JP" dirty="0"/>
          </a:p>
          <a:p>
            <a:pPr lvl="0"/>
            <a:r>
              <a:rPr lang="en-US" altLang="ja-JP" sz="2900" dirty="0"/>
              <a:t>OSC (</a:t>
            </a:r>
            <a:r>
              <a:rPr lang="en-US" altLang="ja-JP" sz="2900" dirty="0" err="1"/>
              <a:t>Occulter</a:t>
            </a:r>
            <a:r>
              <a:rPr lang="en-US" altLang="ja-JP" sz="2900" dirty="0"/>
              <a:t> </a:t>
            </a:r>
            <a:r>
              <a:rPr lang="en-US" altLang="ja-JP" sz="2900" dirty="0" err="1"/>
              <a:t>SpaceCraft</a:t>
            </a:r>
            <a:r>
              <a:rPr lang="en-US" altLang="ja-JP" sz="2900" dirty="0"/>
              <a:t>)  </a:t>
            </a:r>
          </a:p>
          <a:p>
            <a:pPr lvl="1"/>
            <a:r>
              <a:rPr lang="en-US" altLang="ja-JP" dirty="0"/>
              <a:t>Wet mass 250kg</a:t>
            </a:r>
            <a:r>
              <a:rPr lang="ja-JP" altLang="ja-JP" err="1"/>
              <a:t>，</a:t>
            </a:r>
            <a:r>
              <a:rPr lang="en-US" altLang="ja-JP" dirty="0"/>
              <a:t>140*100*120cm</a:t>
            </a:r>
            <a:endParaRPr lang="ja-JP" altLang="ja-JP" dirty="0"/>
          </a:p>
          <a:p>
            <a:pPr lvl="1"/>
            <a:r>
              <a:rPr lang="ja-JP" altLang="ja-JP" dirty="0"/>
              <a:t>太陽電池はボディマウント</a:t>
            </a:r>
          </a:p>
          <a:p>
            <a:pPr lvl="1"/>
            <a:r>
              <a:rPr lang="en-US" altLang="ja-JP" dirty="0"/>
              <a:t>CGJ </a:t>
            </a:r>
            <a:r>
              <a:rPr lang="ja-JP" altLang="ja-JP" dirty="0"/>
              <a:t>のミリ</a:t>
            </a:r>
            <a:r>
              <a:rPr lang="en-US" altLang="ja-JP" dirty="0"/>
              <a:t>N</a:t>
            </a:r>
            <a:r>
              <a:rPr lang="ja-JP" altLang="ja-JP" dirty="0"/>
              <a:t>級スラスタで制御</a:t>
            </a:r>
          </a:p>
          <a:p>
            <a:pPr lvl="0"/>
            <a:r>
              <a:rPr lang="en-US" altLang="ja-JP" sz="2900" dirty="0"/>
              <a:t>CSC Coronagraph </a:t>
            </a:r>
            <a:r>
              <a:rPr lang="en-US" altLang="ja-JP" sz="2900" dirty="0" err="1"/>
              <a:t>Sapcecraft</a:t>
            </a:r>
            <a:r>
              <a:rPr lang="en-US" altLang="ja-JP" sz="2900" dirty="0"/>
              <a:t>)</a:t>
            </a:r>
            <a:endParaRPr lang="ja-JP" altLang="ja-JP" sz="2900" dirty="0"/>
          </a:p>
          <a:p>
            <a:pPr lvl="1"/>
            <a:r>
              <a:rPr lang="en-US" altLang="ja-JP" dirty="0"/>
              <a:t>Wet mass 300kg</a:t>
            </a:r>
            <a:r>
              <a:rPr lang="ja-JP" altLang="ja-JP" dirty="0" err="1"/>
              <a:t>，</a:t>
            </a:r>
            <a:r>
              <a:rPr lang="en-US" altLang="ja-JP" dirty="0"/>
              <a:t>100*140*120cm</a:t>
            </a:r>
            <a:r>
              <a:rPr lang="ja-JP" altLang="ja-JP" dirty="0"/>
              <a:t>くらい</a:t>
            </a:r>
          </a:p>
          <a:p>
            <a:pPr lvl="1"/>
            <a:r>
              <a:rPr lang="ja-JP" altLang="ja-JP" dirty="0"/>
              <a:t>パネル式太陽電池</a:t>
            </a:r>
          </a:p>
          <a:p>
            <a:pPr lvl="1"/>
            <a:r>
              <a:rPr lang="en-US" altLang="ja-JP" dirty="0"/>
              <a:t>Monopropellant thruster</a:t>
            </a:r>
            <a:r>
              <a:rPr lang="ja-JP" altLang="ja-JP" dirty="0"/>
              <a:t>で制御</a:t>
            </a:r>
            <a:endParaRPr lang="ja-JP" altLang="en-US" dirty="0"/>
          </a:p>
          <a:p>
            <a:r>
              <a:rPr lang="en-US" altLang="ja-JP" sz="2900" dirty="0"/>
              <a:t>2023</a:t>
            </a:r>
            <a:r>
              <a:rPr lang="ja-JP" altLang="en-US" sz="2900"/>
              <a:t>年打ち上げ</a:t>
            </a:r>
            <a:r>
              <a:rPr lang="ja-JP" altLang="en-US" sz="2900" dirty="0"/>
              <a:t>に向けて</a:t>
            </a:r>
            <a:r>
              <a:rPr lang="en-US" altLang="ja-JP" sz="2900" dirty="0"/>
              <a:t>FM</a:t>
            </a:r>
            <a:r>
              <a:rPr lang="ja-JP" altLang="en-US" sz="2900" dirty="0"/>
              <a:t>開発に着手した</a:t>
            </a:r>
            <a:endParaRPr kumimoji="1" lang="ja-JP" altLang="en-US" sz="29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80928"/>
            <a:ext cx="3203848" cy="12062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64" y="4221088"/>
            <a:ext cx="2987824" cy="17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E42E5-D62C-2D4A-A15F-4D44D95E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宇宙重力波望遠鏡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96540DE-5404-7841-9034-C6F99085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77E39F-58B2-9F4A-A2A2-084FE436EB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49315"/>
          </a:xfrm>
        </p:spPr>
        <p:txBody>
          <a:bodyPr>
            <a:normAutofit/>
          </a:bodyPr>
          <a:lstStyle/>
          <a:p>
            <a:r>
              <a:rPr lang="ja-JP" altLang="en-US"/>
              <a:t>宇宙空間で超長基線レーザー干渉計を構築し、重力波を捉える</a:t>
            </a:r>
            <a:endParaRPr lang="en-US" altLang="ja-JP" dirty="0"/>
          </a:p>
        </p:txBody>
      </p:sp>
      <p:pic>
        <p:nvPicPr>
          <p:cNvPr id="5122" name="Picture 2" descr="Laser Interferometer Space Antenna - Wikipedia">
            <a:extLst>
              <a:ext uri="{FF2B5EF4-FFF2-40B4-BE49-F238E27FC236}">
                <a16:creationId xmlns:a16="http://schemas.microsoft.com/office/drawing/2014/main" id="{76942781-D723-E64B-81CB-F5015F29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0" y="2780225"/>
            <a:ext cx="3811433" cy="28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40C662-DA92-9D48-8C83-5E87830A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07" y="2780225"/>
            <a:ext cx="4036413" cy="2858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1F1878-D9E9-F142-BB4E-963128EA9F5C}"/>
              </a:ext>
            </a:extLst>
          </p:cNvPr>
          <p:cNvSpPr txBox="1"/>
          <p:nvPr/>
        </p:nvSpPr>
        <p:spPr>
          <a:xfrm>
            <a:off x="1803240" y="56225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LISA(</a:t>
            </a:r>
            <a:r>
              <a:rPr kumimoji="1" lang="ja-JP" altLang="en-US"/>
              <a:t>欧州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50F903-539C-C543-A21B-82250785B980}"/>
              </a:ext>
            </a:extLst>
          </p:cNvPr>
          <p:cNvSpPr txBox="1"/>
          <p:nvPr/>
        </p:nvSpPr>
        <p:spPr>
          <a:xfrm>
            <a:off x="6163806" y="56207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DECIGO(</a:t>
            </a:r>
            <a:r>
              <a:rPr kumimoji="1" lang="ja-JP" altLang="en-US"/>
              <a:t>日本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3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AF537-C60C-F448-A87A-D1624D2F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新しい編隊飛行ミッション要求</a:t>
            </a:r>
            <a:br>
              <a:rPr kumimoji="1" lang="en-US" altLang="ja-JP" dirty="0"/>
            </a:br>
            <a:r>
              <a:rPr kumimoji="1" lang="en-US" altLang="ja-JP" dirty="0"/>
              <a:t>-</a:t>
            </a:r>
            <a:r>
              <a:rPr kumimoji="1" lang="ja-JP" altLang="en-US"/>
              <a:t>より高精度，より長距離に！</a:t>
            </a:r>
            <a:r>
              <a:rPr kumimoji="1" lang="en-US" altLang="ja-JP" dirty="0"/>
              <a:t>-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0C39FA-9D0E-3042-BBB5-EF4A66ED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546D24-5D57-0A41-BC9C-9B57B35D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42797"/>
            <a:ext cx="7804376" cy="5562803"/>
          </a:xfrm>
          <a:prstGeom prst="rect">
            <a:avLst/>
          </a:prstGeom>
        </p:spPr>
      </p:pic>
      <p:sp>
        <p:nvSpPr>
          <p:cNvPr id="6" name="角丸四角形 5">
            <a:extLst>
              <a:ext uri="{FF2B5EF4-FFF2-40B4-BE49-F238E27FC236}">
                <a16:creationId xmlns:a16="http://schemas.microsoft.com/office/drawing/2014/main" id="{EBE3B69C-9833-CE45-ACCB-F249DBB23E14}"/>
              </a:ext>
            </a:extLst>
          </p:cNvPr>
          <p:cNvSpPr/>
          <p:nvPr/>
        </p:nvSpPr>
        <p:spPr>
          <a:xfrm>
            <a:off x="3941232" y="3594202"/>
            <a:ext cx="1261535" cy="457200"/>
          </a:xfrm>
          <a:prstGeom prst="roundRect">
            <a:avLst/>
          </a:prstGeom>
          <a:gradFill>
            <a:lin ang="960000" scaled="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X</a:t>
            </a:r>
            <a:r>
              <a:rPr kumimoji="1" lang="ja-JP" altLang="en-US"/>
              <a:t>線望遠鏡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E79EDE68-4AFD-D54F-AC9E-20D0A9B92124}"/>
              </a:ext>
            </a:extLst>
          </p:cNvPr>
          <p:cNvSpPr/>
          <p:nvPr/>
        </p:nvSpPr>
        <p:spPr>
          <a:xfrm>
            <a:off x="4072466" y="4614333"/>
            <a:ext cx="999068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赤外線</a:t>
            </a:r>
            <a:endParaRPr kumimoji="1" lang="en-US" altLang="ja-JP" dirty="0"/>
          </a:p>
          <a:p>
            <a:pPr algn="ctr"/>
            <a:r>
              <a:rPr kumimoji="1" lang="ja-JP" altLang="en-US"/>
              <a:t>干渉計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820E46FC-8808-904E-86DB-3A9AFC5149A0}"/>
              </a:ext>
            </a:extLst>
          </p:cNvPr>
          <p:cNvSpPr/>
          <p:nvPr/>
        </p:nvSpPr>
        <p:spPr>
          <a:xfrm>
            <a:off x="6824133" y="5258003"/>
            <a:ext cx="1109133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重力波望遠鏡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191904C-47D3-5B47-BB15-AE5AAA04B657}"/>
              </a:ext>
            </a:extLst>
          </p:cNvPr>
          <p:cNvSpPr/>
          <p:nvPr/>
        </p:nvSpPr>
        <p:spPr>
          <a:xfrm>
            <a:off x="7306733" y="3292475"/>
            <a:ext cx="1380067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オカルター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A0DC570-71FD-E344-8CC4-3F0509D91B79}"/>
              </a:ext>
            </a:extLst>
          </p:cNvPr>
          <p:cNvSpPr/>
          <p:nvPr/>
        </p:nvSpPr>
        <p:spPr>
          <a:xfrm>
            <a:off x="3809998" y="5214581"/>
            <a:ext cx="1261535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合成開口望遠鏡</a:t>
            </a:r>
          </a:p>
        </p:txBody>
      </p:sp>
    </p:spTree>
    <p:extLst>
      <p:ext uri="{BB962C8B-B14F-4D97-AF65-F5344CB8AC3E}">
        <p14:creationId xmlns:p14="http://schemas.microsoft.com/office/powerpoint/2010/main" val="65845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1E954-A61A-EA42-A00F-CEB450C5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超小型衛星と編隊飛行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0F80ED-5A50-BF4C-9AEE-76E22EC75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78C442-192C-9B4A-A9D6-97542DC7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1835-830F-4074-B671-6AFC58159FA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689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6D15C3-082F-469C-A8B5-CD7C22DCA6FA}"/>
</file>

<file path=customXml/itemProps2.xml><?xml version="1.0" encoding="utf-8"?>
<ds:datastoreItem xmlns:ds="http://schemas.openxmlformats.org/officeDocument/2006/customXml" ds:itemID="{1F6057AC-F2C2-4D50-9157-833542B6746A}"/>
</file>

<file path=customXml/itemProps3.xml><?xml version="1.0" encoding="utf-8"?>
<ds:datastoreItem xmlns:ds="http://schemas.openxmlformats.org/officeDocument/2006/customXml" ds:itemID="{597F6E10-BD25-40E0-B4F1-47EB27A5F803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7429</TotalTime>
  <Words>1400</Words>
  <Application>Microsoft Macintosh PowerPoint</Application>
  <PresentationFormat>画面に合わせる (4:3)</PresentationFormat>
  <Paragraphs>216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Hiragino Kaku Gothic Pro W3</vt:lpstr>
      <vt:lpstr>ＭＳ ゴシック</vt:lpstr>
      <vt:lpstr>游ゴシック</vt:lpstr>
      <vt:lpstr>Calibri</vt:lpstr>
      <vt:lpstr>Wingdings</vt:lpstr>
      <vt:lpstr>Wingdings 3</vt:lpstr>
      <vt:lpstr>アース</vt:lpstr>
      <vt:lpstr>超小型衛星編隊飛行を利用した 理学観測ミッションの可能性</vt:lpstr>
      <vt:lpstr>編隊飛行ミッションの最新状況</vt:lpstr>
      <vt:lpstr>複数衛星を利用するミッション</vt:lpstr>
      <vt:lpstr>複数衛星を利用するミッション ~編隊飛行:Formation Flying~</vt:lpstr>
      <vt:lpstr>WFIRST and Starshade </vt:lpstr>
      <vt:lpstr>Proba-3</vt:lpstr>
      <vt:lpstr>宇宙重力波望遠鏡</vt:lpstr>
      <vt:lpstr>新しい編隊飛行ミッション要求 -より高精度，より長距離に！-</vt:lpstr>
      <vt:lpstr>超小型衛星と編隊飛行</vt:lpstr>
      <vt:lpstr>超小型衛星の理学利用の拡大</vt:lpstr>
      <vt:lpstr>ASTERIA：6Uでの系外惑星探査 -超高精度姿勢・熱制御-</vt:lpstr>
      <vt:lpstr>超小型衛星と複数衛星ミッション</vt:lpstr>
      <vt:lpstr>超小型×FFは世界的にも注目されている</vt:lpstr>
      <vt:lpstr>mDOT</vt:lpstr>
      <vt:lpstr>DWARF Demonstration with Nanosatellite of Autonomous Rendezvous and Formation-Flying</vt:lpstr>
      <vt:lpstr>超小型計測・制御機器</vt:lpstr>
      <vt:lpstr>超小型衛星を利用した 編隊飛行ミッション案</vt:lpstr>
      <vt:lpstr>国内で検討されている超小型FFミッション</vt:lpstr>
      <vt:lpstr>SEIRIOS Space Experiment of IR Interferometric Observation Satellite</vt:lpstr>
      <vt:lpstr>SEIRIOS Space Experiment of IR Interferometric Observation Satellite</vt:lpstr>
      <vt:lpstr>SEIRIOS概念設計結果</vt:lpstr>
      <vt:lpstr>FFSAT</vt:lpstr>
      <vt:lpstr>MIXIM Multi Image X-ray Interferometer Modules</vt:lpstr>
      <vt:lpstr>まとめ</vt:lpstr>
    </vt:vector>
  </TitlesOfParts>
  <Company>The University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姿勢シミュレータ講習</dc:title>
  <dc:creator>Satoshi Ikari</dc:creator>
  <cp:lastModifiedBy>五十里　哲</cp:lastModifiedBy>
  <cp:revision>323</cp:revision>
  <dcterms:created xsi:type="dcterms:W3CDTF">2015-04-05T14:56:40Z</dcterms:created>
  <dcterms:modified xsi:type="dcterms:W3CDTF">2022-01-17T00:14:23Z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