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Authors.xml" ContentType="application/vnd.openxmlformats-officedocument.presentationml.commentAuthors+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0" r:id="rId3"/>
    <p:sldId id="261" r:id="rId4"/>
    <p:sldId id="279" r:id="rId5"/>
    <p:sldId id="262" r:id="rId6"/>
    <p:sldId id="280" r:id="rId7"/>
    <p:sldId id="266" r:id="rId8"/>
    <p:sldId id="274" r:id="rId9"/>
    <p:sldId id="276" r:id="rId10"/>
    <p:sldId id="278" r:id="rId11"/>
    <p:sldId id="275" r:id="rId12"/>
    <p:sldId id="277"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笠原　慧" initials="笠原　慧" lastIdx="1" clrIdx="0">
    <p:extLst>
      <p:ext uri="{19B8F6BF-5375-455C-9EA6-DF929625EA0E}">
        <p15:presenceInfo xmlns:p15="http://schemas.microsoft.com/office/powerpoint/2012/main" userId="S::3378693271@utac.u-tokyo.ac.jp::338a00b2-4bcb-4ad1-b94d-9dee15c9d5d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00FF"/>
    <a:srgbClr val="FFFFFF"/>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1005" y="3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FEFBF30-592F-47F4-B8B5-394D28C64F3C}" type="datetimeFigureOut">
              <a:rPr kumimoji="1" lang="en-GB" smtClean="0"/>
              <a:t>01/02/2022</a:t>
            </a:fld>
            <a:endParaRPr kumimoji="1" lang="en-GB"/>
          </a:p>
        </p:txBody>
      </p:sp>
      <p:sp>
        <p:nvSpPr>
          <p:cNvPr id="5" name="Footer Placeholder 4"/>
          <p:cNvSpPr>
            <a:spLocks noGrp="1"/>
          </p:cNvSpPr>
          <p:nvPr>
            <p:ph type="ftr" sz="quarter" idx="11"/>
          </p:nvPr>
        </p:nvSpPr>
        <p:spPr/>
        <p:txBody>
          <a:bodyPr/>
          <a:lstStyle/>
          <a:p>
            <a:endParaRPr kumimoji="1" lang="en-GB"/>
          </a:p>
        </p:txBody>
      </p:sp>
      <p:sp>
        <p:nvSpPr>
          <p:cNvPr id="6" name="Slide Number Placeholder 5"/>
          <p:cNvSpPr>
            <a:spLocks noGrp="1"/>
          </p:cNvSpPr>
          <p:nvPr>
            <p:ph type="sldNum" sz="quarter" idx="12"/>
          </p:nvPr>
        </p:nvSpPr>
        <p:spPr/>
        <p:txBody>
          <a:bodyPr/>
          <a:lstStyle/>
          <a:p>
            <a:fld id="{D3F0718D-B683-4EC4-82EB-778F3645EBB6}" type="slidenum">
              <a:rPr kumimoji="1" lang="en-GB" smtClean="0"/>
              <a:t>‹#›</a:t>
            </a:fld>
            <a:endParaRPr kumimoji="1" lang="en-GB"/>
          </a:p>
        </p:txBody>
      </p:sp>
    </p:spTree>
    <p:extLst>
      <p:ext uri="{BB962C8B-B14F-4D97-AF65-F5344CB8AC3E}">
        <p14:creationId xmlns:p14="http://schemas.microsoft.com/office/powerpoint/2010/main" val="2662434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FEFBF30-592F-47F4-B8B5-394D28C64F3C}" type="datetimeFigureOut">
              <a:rPr kumimoji="1" lang="en-GB" smtClean="0"/>
              <a:t>01/02/2022</a:t>
            </a:fld>
            <a:endParaRPr kumimoji="1" lang="en-GB"/>
          </a:p>
        </p:txBody>
      </p:sp>
      <p:sp>
        <p:nvSpPr>
          <p:cNvPr id="5" name="Footer Placeholder 4"/>
          <p:cNvSpPr>
            <a:spLocks noGrp="1"/>
          </p:cNvSpPr>
          <p:nvPr>
            <p:ph type="ftr" sz="quarter" idx="11"/>
          </p:nvPr>
        </p:nvSpPr>
        <p:spPr/>
        <p:txBody>
          <a:bodyPr/>
          <a:lstStyle/>
          <a:p>
            <a:endParaRPr kumimoji="1" lang="en-GB"/>
          </a:p>
        </p:txBody>
      </p:sp>
      <p:sp>
        <p:nvSpPr>
          <p:cNvPr id="6" name="Slide Number Placeholder 5"/>
          <p:cNvSpPr>
            <a:spLocks noGrp="1"/>
          </p:cNvSpPr>
          <p:nvPr>
            <p:ph type="sldNum" sz="quarter" idx="12"/>
          </p:nvPr>
        </p:nvSpPr>
        <p:spPr/>
        <p:txBody>
          <a:bodyPr/>
          <a:lstStyle/>
          <a:p>
            <a:fld id="{D3F0718D-B683-4EC4-82EB-778F3645EBB6}" type="slidenum">
              <a:rPr kumimoji="1" lang="en-GB" smtClean="0"/>
              <a:t>‹#›</a:t>
            </a:fld>
            <a:endParaRPr kumimoji="1" lang="en-GB"/>
          </a:p>
        </p:txBody>
      </p:sp>
    </p:spTree>
    <p:extLst>
      <p:ext uri="{BB962C8B-B14F-4D97-AF65-F5344CB8AC3E}">
        <p14:creationId xmlns:p14="http://schemas.microsoft.com/office/powerpoint/2010/main" val="3039720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FEFBF30-592F-47F4-B8B5-394D28C64F3C}" type="datetimeFigureOut">
              <a:rPr kumimoji="1" lang="en-GB" smtClean="0"/>
              <a:t>01/02/2022</a:t>
            </a:fld>
            <a:endParaRPr kumimoji="1" lang="en-GB"/>
          </a:p>
        </p:txBody>
      </p:sp>
      <p:sp>
        <p:nvSpPr>
          <p:cNvPr id="5" name="Footer Placeholder 4"/>
          <p:cNvSpPr>
            <a:spLocks noGrp="1"/>
          </p:cNvSpPr>
          <p:nvPr>
            <p:ph type="ftr" sz="quarter" idx="11"/>
          </p:nvPr>
        </p:nvSpPr>
        <p:spPr/>
        <p:txBody>
          <a:bodyPr/>
          <a:lstStyle/>
          <a:p>
            <a:endParaRPr kumimoji="1" lang="en-GB"/>
          </a:p>
        </p:txBody>
      </p:sp>
      <p:sp>
        <p:nvSpPr>
          <p:cNvPr id="6" name="Slide Number Placeholder 5"/>
          <p:cNvSpPr>
            <a:spLocks noGrp="1"/>
          </p:cNvSpPr>
          <p:nvPr>
            <p:ph type="sldNum" sz="quarter" idx="12"/>
          </p:nvPr>
        </p:nvSpPr>
        <p:spPr/>
        <p:txBody>
          <a:bodyPr/>
          <a:lstStyle/>
          <a:p>
            <a:fld id="{D3F0718D-B683-4EC4-82EB-778F3645EBB6}" type="slidenum">
              <a:rPr kumimoji="1" lang="en-GB" smtClean="0"/>
              <a:t>‹#›</a:t>
            </a:fld>
            <a:endParaRPr kumimoji="1" lang="en-GB"/>
          </a:p>
        </p:txBody>
      </p:sp>
    </p:spTree>
    <p:extLst>
      <p:ext uri="{BB962C8B-B14F-4D97-AF65-F5344CB8AC3E}">
        <p14:creationId xmlns:p14="http://schemas.microsoft.com/office/powerpoint/2010/main" val="551713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FEFBF30-592F-47F4-B8B5-394D28C64F3C}" type="datetimeFigureOut">
              <a:rPr kumimoji="1" lang="en-GB" smtClean="0"/>
              <a:t>01/02/2022</a:t>
            </a:fld>
            <a:endParaRPr kumimoji="1" lang="en-GB"/>
          </a:p>
        </p:txBody>
      </p:sp>
      <p:sp>
        <p:nvSpPr>
          <p:cNvPr id="5" name="Footer Placeholder 4"/>
          <p:cNvSpPr>
            <a:spLocks noGrp="1"/>
          </p:cNvSpPr>
          <p:nvPr>
            <p:ph type="ftr" sz="quarter" idx="11"/>
          </p:nvPr>
        </p:nvSpPr>
        <p:spPr/>
        <p:txBody>
          <a:bodyPr/>
          <a:lstStyle/>
          <a:p>
            <a:endParaRPr kumimoji="1" lang="en-GB"/>
          </a:p>
        </p:txBody>
      </p:sp>
      <p:sp>
        <p:nvSpPr>
          <p:cNvPr id="6" name="Slide Number Placeholder 5"/>
          <p:cNvSpPr>
            <a:spLocks noGrp="1"/>
          </p:cNvSpPr>
          <p:nvPr>
            <p:ph type="sldNum" sz="quarter" idx="12"/>
          </p:nvPr>
        </p:nvSpPr>
        <p:spPr/>
        <p:txBody>
          <a:bodyPr/>
          <a:lstStyle/>
          <a:p>
            <a:fld id="{D3F0718D-B683-4EC4-82EB-778F3645EBB6}" type="slidenum">
              <a:rPr kumimoji="1" lang="en-GB" smtClean="0"/>
              <a:t>‹#›</a:t>
            </a:fld>
            <a:endParaRPr kumimoji="1" lang="en-GB"/>
          </a:p>
        </p:txBody>
      </p:sp>
    </p:spTree>
    <p:extLst>
      <p:ext uri="{BB962C8B-B14F-4D97-AF65-F5344CB8AC3E}">
        <p14:creationId xmlns:p14="http://schemas.microsoft.com/office/powerpoint/2010/main" val="3964076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FEFBF30-592F-47F4-B8B5-394D28C64F3C}" type="datetimeFigureOut">
              <a:rPr kumimoji="1" lang="en-GB" smtClean="0"/>
              <a:t>01/02/2022</a:t>
            </a:fld>
            <a:endParaRPr kumimoji="1" lang="en-GB"/>
          </a:p>
        </p:txBody>
      </p:sp>
      <p:sp>
        <p:nvSpPr>
          <p:cNvPr id="5" name="Footer Placeholder 4"/>
          <p:cNvSpPr>
            <a:spLocks noGrp="1"/>
          </p:cNvSpPr>
          <p:nvPr>
            <p:ph type="ftr" sz="quarter" idx="11"/>
          </p:nvPr>
        </p:nvSpPr>
        <p:spPr/>
        <p:txBody>
          <a:bodyPr/>
          <a:lstStyle/>
          <a:p>
            <a:endParaRPr kumimoji="1" lang="en-GB"/>
          </a:p>
        </p:txBody>
      </p:sp>
      <p:sp>
        <p:nvSpPr>
          <p:cNvPr id="6" name="Slide Number Placeholder 5"/>
          <p:cNvSpPr>
            <a:spLocks noGrp="1"/>
          </p:cNvSpPr>
          <p:nvPr>
            <p:ph type="sldNum" sz="quarter" idx="12"/>
          </p:nvPr>
        </p:nvSpPr>
        <p:spPr/>
        <p:txBody>
          <a:bodyPr/>
          <a:lstStyle/>
          <a:p>
            <a:fld id="{D3F0718D-B683-4EC4-82EB-778F3645EBB6}" type="slidenum">
              <a:rPr kumimoji="1" lang="en-GB" smtClean="0"/>
              <a:t>‹#›</a:t>
            </a:fld>
            <a:endParaRPr kumimoji="1" lang="en-GB"/>
          </a:p>
        </p:txBody>
      </p:sp>
    </p:spTree>
    <p:extLst>
      <p:ext uri="{BB962C8B-B14F-4D97-AF65-F5344CB8AC3E}">
        <p14:creationId xmlns:p14="http://schemas.microsoft.com/office/powerpoint/2010/main" val="13185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FEFBF30-592F-47F4-B8B5-394D28C64F3C}" type="datetimeFigureOut">
              <a:rPr kumimoji="1" lang="en-GB" smtClean="0"/>
              <a:t>01/02/2022</a:t>
            </a:fld>
            <a:endParaRPr kumimoji="1" lang="en-GB"/>
          </a:p>
        </p:txBody>
      </p:sp>
      <p:sp>
        <p:nvSpPr>
          <p:cNvPr id="6" name="Footer Placeholder 5"/>
          <p:cNvSpPr>
            <a:spLocks noGrp="1"/>
          </p:cNvSpPr>
          <p:nvPr>
            <p:ph type="ftr" sz="quarter" idx="11"/>
          </p:nvPr>
        </p:nvSpPr>
        <p:spPr/>
        <p:txBody>
          <a:bodyPr/>
          <a:lstStyle/>
          <a:p>
            <a:endParaRPr kumimoji="1" lang="en-GB"/>
          </a:p>
        </p:txBody>
      </p:sp>
      <p:sp>
        <p:nvSpPr>
          <p:cNvPr id="7" name="Slide Number Placeholder 6"/>
          <p:cNvSpPr>
            <a:spLocks noGrp="1"/>
          </p:cNvSpPr>
          <p:nvPr>
            <p:ph type="sldNum" sz="quarter" idx="12"/>
          </p:nvPr>
        </p:nvSpPr>
        <p:spPr/>
        <p:txBody>
          <a:bodyPr/>
          <a:lstStyle/>
          <a:p>
            <a:fld id="{D3F0718D-B683-4EC4-82EB-778F3645EBB6}" type="slidenum">
              <a:rPr kumimoji="1" lang="en-GB" smtClean="0"/>
              <a:t>‹#›</a:t>
            </a:fld>
            <a:endParaRPr kumimoji="1" lang="en-GB"/>
          </a:p>
        </p:txBody>
      </p:sp>
    </p:spTree>
    <p:extLst>
      <p:ext uri="{BB962C8B-B14F-4D97-AF65-F5344CB8AC3E}">
        <p14:creationId xmlns:p14="http://schemas.microsoft.com/office/powerpoint/2010/main" val="3167081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FEFBF30-592F-47F4-B8B5-394D28C64F3C}" type="datetimeFigureOut">
              <a:rPr kumimoji="1" lang="en-GB" smtClean="0"/>
              <a:t>01/02/2022</a:t>
            </a:fld>
            <a:endParaRPr kumimoji="1" lang="en-GB"/>
          </a:p>
        </p:txBody>
      </p:sp>
      <p:sp>
        <p:nvSpPr>
          <p:cNvPr id="8" name="Footer Placeholder 7"/>
          <p:cNvSpPr>
            <a:spLocks noGrp="1"/>
          </p:cNvSpPr>
          <p:nvPr>
            <p:ph type="ftr" sz="quarter" idx="11"/>
          </p:nvPr>
        </p:nvSpPr>
        <p:spPr/>
        <p:txBody>
          <a:bodyPr/>
          <a:lstStyle/>
          <a:p>
            <a:endParaRPr kumimoji="1" lang="en-GB"/>
          </a:p>
        </p:txBody>
      </p:sp>
      <p:sp>
        <p:nvSpPr>
          <p:cNvPr id="9" name="Slide Number Placeholder 8"/>
          <p:cNvSpPr>
            <a:spLocks noGrp="1"/>
          </p:cNvSpPr>
          <p:nvPr>
            <p:ph type="sldNum" sz="quarter" idx="12"/>
          </p:nvPr>
        </p:nvSpPr>
        <p:spPr/>
        <p:txBody>
          <a:bodyPr/>
          <a:lstStyle/>
          <a:p>
            <a:fld id="{D3F0718D-B683-4EC4-82EB-778F3645EBB6}" type="slidenum">
              <a:rPr kumimoji="1" lang="en-GB" smtClean="0"/>
              <a:t>‹#›</a:t>
            </a:fld>
            <a:endParaRPr kumimoji="1" lang="en-GB"/>
          </a:p>
        </p:txBody>
      </p:sp>
    </p:spTree>
    <p:extLst>
      <p:ext uri="{BB962C8B-B14F-4D97-AF65-F5344CB8AC3E}">
        <p14:creationId xmlns:p14="http://schemas.microsoft.com/office/powerpoint/2010/main" val="512767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FEFBF30-592F-47F4-B8B5-394D28C64F3C}" type="datetimeFigureOut">
              <a:rPr kumimoji="1" lang="en-GB" smtClean="0"/>
              <a:t>01/02/2022</a:t>
            </a:fld>
            <a:endParaRPr kumimoji="1" lang="en-GB"/>
          </a:p>
        </p:txBody>
      </p:sp>
      <p:sp>
        <p:nvSpPr>
          <p:cNvPr id="4" name="Footer Placeholder 3"/>
          <p:cNvSpPr>
            <a:spLocks noGrp="1"/>
          </p:cNvSpPr>
          <p:nvPr>
            <p:ph type="ftr" sz="quarter" idx="11"/>
          </p:nvPr>
        </p:nvSpPr>
        <p:spPr/>
        <p:txBody>
          <a:bodyPr/>
          <a:lstStyle/>
          <a:p>
            <a:endParaRPr kumimoji="1" lang="en-GB"/>
          </a:p>
        </p:txBody>
      </p:sp>
      <p:sp>
        <p:nvSpPr>
          <p:cNvPr id="5" name="Slide Number Placeholder 4"/>
          <p:cNvSpPr>
            <a:spLocks noGrp="1"/>
          </p:cNvSpPr>
          <p:nvPr>
            <p:ph type="sldNum" sz="quarter" idx="12"/>
          </p:nvPr>
        </p:nvSpPr>
        <p:spPr/>
        <p:txBody>
          <a:bodyPr/>
          <a:lstStyle/>
          <a:p>
            <a:fld id="{D3F0718D-B683-4EC4-82EB-778F3645EBB6}" type="slidenum">
              <a:rPr kumimoji="1" lang="en-GB" smtClean="0"/>
              <a:t>‹#›</a:t>
            </a:fld>
            <a:endParaRPr kumimoji="1" lang="en-GB"/>
          </a:p>
        </p:txBody>
      </p:sp>
    </p:spTree>
    <p:extLst>
      <p:ext uri="{BB962C8B-B14F-4D97-AF65-F5344CB8AC3E}">
        <p14:creationId xmlns:p14="http://schemas.microsoft.com/office/powerpoint/2010/main" val="3875601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EFBF30-592F-47F4-B8B5-394D28C64F3C}" type="datetimeFigureOut">
              <a:rPr kumimoji="1" lang="en-GB" smtClean="0"/>
              <a:t>01/02/2022</a:t>
            </a:fld>
            <a:endParaRPr kumimoji="1" lang="en-GB"/>
          </a:p>
        </p:txBody>
      </p:sp>
      <p:sp>
        <p:nvSpPr>
          <p:cNvPr id="3" name="Footer Placeholder 2"/>
          <p:cNvSpPr>
            <a:spLocks noGrp="1"/>
          </p:cNvSpPr>
          <p:nvPr>
            <p:ph type="ftr" sz="quarter" idx="11"/>
          </p:nvPr>
        </p:nvSpPr>
        <p:spPr/>
        <p:txBody>
          <a:bodyPr/>
          <a:lstStyle/>
          <a:p>
            <a:endParaRPr kumimoji="1" lang="en-GB"/>
          </a:p>
        </p:txBody>
      </p:sp>
      <p:sp>
        <p:nvSpPr>
          <p:cNvPr id="4" name="Slide Number Placeholder 3"/>
          <p:cNvSpPr>
            <a:spLocks noGrp="1"/>
          </p:cNvSpPr>
          <p:nvPr>
            <p:ph type="sldNum" sz="quarter" idx="12"/>
          </p:nvPr>
        </p:nvSpPr>
        <p:spPr/>
        <p:txBody>
          <a:bodyPr/>
          <a:lstStyle/>
          <a:p>
            <a:fld id="{D3F0718D-B683-4EC4-82EB-778F3645EBB6}" type="slidenum">
              <a:rPr kumimoji="1" lang="en-GB" smtClean="0"/>
              <a:t>‹#›</a:t>
            </a:fld>
            <a:endParaRPr kumimoji="1" lang="en-GB"/>
          </a:p>
        </p:txBody>
      </p:sp>
    </p:spTree>
    <p:extLst>
      <p:ext uri="{BB962C8B-B14F-4D97-AF65-F5344CB8AC3E}">
        <p14:creationId xmlns:p14="http://schemas.microsoft.com/office/powerpoint/2010/main" val="4044975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FEFBF30-592F-47F4-B8B5-394D28C64F3C}" type="datetimeFigureOut">
              <a:rPr kumimoji="1" lang="en-GB" smtClean="0"/>
              <a:t>01/02/2022</a:t>
            </a:fld>
            <a:endParaRPr kumimoji="1" lang="en-GB"/>
          </a:p>
        </p:txBody>
      </p:sp>
      <p:sp>
        <p:nvSpPr>
          <p:cNvPr id="6" name="Footer Placeholder 5"/>
          <p:cNvSpPr>
            <a:spLocks noGrp="1"/>
          </p:cNvSpPr>
          <p:nvPr>
            <p:ph type="ftr" sz="quarter" idx="11"/>
          </p:nvPr>
        </p:nvSpPr>
        <p:spPr/>
        <p:txBody>
          <a:bodyPr/>
          <a:lstStyle/>
          <a:p>
            <a:endParaRPr kumimoji="1" lang="en-GB"/>
          </a:p>
        </p:txBody>
      </p:sp>
      <p:sp>
        <p:nvSpPr>
          <p:cNvPr id="7" name="Slide Number Placeholder 6"/>
          <p:cNvSpPr>
            <a:spLocks noGrp="1"/>
          </p:cNvSpPr>
          <p:nvPr>
            <p:ph type="sldNum" sz="quarter" idx="12"/>
          </p:nvPr>
        </p:nvSpPr>
        <p:spPr/>
        <p:txBody>
          <a:bodyPr/>
          <a:lstStyle/>
          <a:p>
            <a:fld id="{D3F0718D-B683-4EC4-82EB-778F3645EBB6}" type="slidenum">
              <a:rPr kumimoji="1" lang="en-GB" smtClean="0"/>
              <a:t>‹#›</a:t>
            </a:fld>
            <a:endParaRPr kumimoji="1" lang="en-GB"/>
          </a:p>
        </p:txBody>
      </p:sp>
    </p:spTree>
    <p:extLst>
      <p:ext uri="{BB962C8B-B14F-4D97-AF65-F5344CB8AC3E}">
        <p14:creationId xmlns:p14="http://schemas.microsoft.com/office/powerpoint/2010/main" val="3323349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FEFBF30-592F-47F4-B8B5-394D28C64F3C}" type="datetimeFigureOut">
              <a:rPr kumimoji="1" lang="en-GB" smtClean="0"/>
              <a:t>01/02/2022</a:t>
            </a:fld>
            <a:endParaRPr kumimoji="1" lang="en-GB"/>
          </a:p>
        </p:txBody>
      </p:sp>
      <p:sp>
        <p:nvSpPr>
          <p:cNvPr id="6" name="Footer Placeholder 5"/>
          <p:cNvSpPr>
            <a:spLocks noGrp="1"/>
          </p:cNvSpPr>
          <p:nvPr>
            <p:ph type="ftr" sz="quarter" idx="11"/>
          </p:nvPr>
        </p:nvSpPr>
        <p:spPr/>
        <p:txBody>
          <a:bodyPr/>
          <a:lstStyle/>
          <a:p>
            <a:endParaRPr kumimoji="1" lang="en-GB"/>
          </a:p>
        </p:txBody>
      </p:sp>
      <p:sp>
        <p:nvSpPr>
          <p:cNvPr id="7" name="Slide Number Placeholder 6"/>
          <p:cNvSpPr>
            <a:spLocks noGrp="1"/>
          </p:cNvSpPr>
          <p:nvPr>
            <p:ph type="sldNum" sz="quarter" idx="12"/>
          </p:nvPr>
        </p:nvSpPr>
        <p:spPr/>
        <p:txBody>
          <a:bodyPr/>
          <a:lstStyle/>
          <a:p>
            <a:fld id="{D3F0718D-B683-4EC4-82EB-778F3645EBB6}" type="slidenum">
              <a:rPr kumimoji="1" lang="en-GB" smtClean="0"/>
              <a:t>‹#›</a:t>
            </a:fld>
            <a:endParaRPr kumimoji="1" lang="en-GB"/>
          </a:p>
        </p:txBody>
      </p:sp>
    </p:spTree>
    <p:extLst>
      <p:ext uri="{BB962C8B-B14F-4D97-AF65-F5344CB8AC3E}">
        <p14:creationId xmlns:p14="http://schemas.microsoft.com/office/powerpoint/2010/main" val="194043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421527"/>
          </a:xfrm>
          <a:prstGeom prst="rect">
            <a:avLst/>
          </a:prstGeom>
        </p:spPr>
        <p:txBody>
          <a:bodyPr vert="horz" lIns="91440" tIns="45720" rIns="91440" bIns="45720" rtlCol="0" anchor="ctr">
            <a:no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223682"/>
            <a:ext cx="7886700" cy="4953281"/>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EFBF30-592F-47F4-B8B5-394D28C64F3C}" type="datetimeFigureOut">
              <a:rPr kumimoji="1" lang="en-GB" smtClean="0"/>
              <a:t>01/02/2022</a:t>
            </a:fld>
            <a:endParaRPr kumimoji="1"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0718D-B683-4EC4-82EB-778F3645EBB6}" type="slidenum">
              <a:rPr kumimoji="1" lang="en-GB" smtClean="0"/>
              <a:t>‹#›</a:t>
            </a:fld>
            <a:endParaRPr kumimoji="1" lang="en-GB"/>
          </a:p>
        </p:txBody>
      </p:sp>
    </p:spTree>
    <p:extLst>
      <p:ext uri="{BB962C8B-B14F-4D97-AF65-F5344CB8AC3E}">
        <p14:creationId xmlns:p14="http://schemas.microsoft.com/office/powerpoint/2010/main" val="10494095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21.emf"/><Relationship Id="rId2" Type="http://schemas.openxmlformats.org/officeDocument/2006/relationships/image" Target="../media/image16.emf"/><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3D3663BE-7E6B-4513-88B6-EF8F52E1D46B}"/>
              </a:ext>
            </a:extLst>
          </p:cNvPr>
          <p:cNvSpPr>
            <a:spLocks noGrp="1"/>
          </p:cNvSpPr>
          <p:nvPr>
            <p:ph type="ctrTitle"/>
          </p:nvPr>
        </p:nvSpPr>
        <p:spPr>
          <a:xfrm>
            <a:off x="835814" y="1600994"/>
            <a:ext cx="7500938" cy="2134330"/>
          </a:xfrm>
        </p:spPr>
        <p:txBody>
          <a:bodyPr>
            <a:normAutofit/>
          </a:bodyPr>
          <a:lstStyle/>
          <a:p>
            <a:r>
              <a:rPr lang="ja-JP" altLang="en-US" sz="4400" dirty="0">
                <a:solidFill>
                  <a:srgbClr val="FFFFFF"/>
                </a:solidFill>
              </a:rPr>
              <a:t>複数の超小型衛星を利用したオーロラ電子加速領域の</a:t>
            </a:r>
            <a:br>
              <a:rPr lang="en-US" altLang="ja-JP" sz="4400" dirty="0">
                <a:solidFill>
                  <a:srgbClr val="FFFFFF"/>
                </a:solidFill>
              </a:rPr>
            </a:br>
            <a:r>
              <a:rPr lang="ja-JP" altLang="en-US" sz="4400" dirty="0">
                <a:solidFill>
                  <a:srgbClr val="FFFFFF"/>
                </a:solidFill>
              </a:rPr>
              <a:t>同時多点観測</a:t>
            </a:r>
            <a:endParaRPr lang="en-GB" sz="4400" dirty="0">
              <a:solidFill>
                <a:srgbClr val="FFFFFF"/>
              </a:solidFill>
            </a:endParaRPr>
          </a:p>
        </p:txBody>
      </p:sp>
      <p:sp>
        <p:nvSpPr>
          <p:cNvPr id="3" name="字幕 2">
            <a:extLst>
              <a:ext uri="{FF2B5EF4-FFF2-40B4-BE49-F238E27FC236}">
                <a16:creationId xmlns:a16="http://schemas.microsoft.com/office/drawing/2014/main" id="{A70ECB1C-7160-42B7-88FF-38E1E4ED8711}"/>
              </a:ext>
            </a:extLst>
          </p:cNvPr>
          <p:cNvSpPr>
            <a:spLocks noGrp="1"/>
          </p:cNvSpPr>
          <p:nvPr>
            <p:ph type="subTitle" idx="1"/>
          </p:nvPr>
        </p:nvSpPr>
        <p:spPr>
          <a:xfrm>
            <a:off x="917718" y="5077358"/>
            <a:ext cx="7352286" cy="1279722"/>
          </a:xfrm>
        </p:spPr>
        <p:txBody>
          <a:bodyPr>
            <a:normAutofit fontScale="92500"/>
          </a:bodyPr>
          <a:lstStyle/>
          <a:p>
            <a:r>
              <a:rPr lang="ja-JP" altLang="en-US" dirty="0">
                <a:solidFill>
                  <a:srgbClr val="FFFFFF"/>
                </a:solidFill>
              </a:rPr>
              <a:t>笠原慧</a:t>
            </a:r>
            <a:r>
              <a:rPr lang="en-US" altLang="ja-JP" baseline="30000" dirty="0">
                <a:solidFill>
                  <a:srgbClr val="FFFFFF"/>
                </a:solidFill>
              </a:rPr>
              <a:t>1</a:t>
            </a:r>
            <a:r>
              <a:rPr lang="ja-JP" altLang="en-US" dirty="0">
                <a:solidFill>
                  <a:srgbClr val="FFFFFF"/>
                </a:solidFill>
              </a:rPr>
              <a:t>，三好由純</a:t>
            </a:r>
            <a:r>
              <a:rPr lang="en-US" altLang="ja-JP" baseline="30000" dirty="0">
                <a:solidFill>
                  <a:srgbClr val="FFFFFF"/>
                </a:solidFill>
              </a:rPr>
              <a:t>2</a:t>
            </a:r>
            <a:r>
              <a:rPr lang="ja-JP" altLang="en-US" dirty="0">
                <a:solidFill>
                  <a:srgbClr val="FFFFFF"/>
                </a:solidFill>
              </a:rPr>
              <a:t>，平原聖文</a:t>
            </a:r>
            <a:r>
              <a:rPr lang="en-US" altLang="ja-JP" baseline="30000" dirty="0">
                <a:solidFill>
                  <a:srgbClr val="FFFFFF"/>
                </a:solidFill>
              </a:rPr>
              <a:t>2 </a:t>
            </a:r>
            <a:r>
              <a:rPr lang="ja-JP" altLang="en-US" dirty="0">
                <a:solidFill>
                  <a:srgbClr val="FFFFFF"/>
                </a:solidFill>
              </a:rPr>
              <a:t>，齋藤義文</a:t>
            </a:r>
            <a:r>
              <a:rPr lang="en-US" altLang="ja-JP" baseline="30000" dirty="0">
                <a:solidFill>
                  <a:srgbClr val="FFFFFF"/>
                </a:solidFill>
              </a:rPr>
              <a:t>3</a:t>
            </a:r>
            <a:r>
              <a:rPr lang="ja-JP" altLang="en-US" dirty="0">
                <a:solidFill>
                  <a:srgbClr val="FFFFFF"/>
                </a:solidFill>
              </a:rPr>
              <a:t>，浅村和史</a:t>
            </a:r>
            <a:r>
              <a:rPr lang="en-US" altLang="ja-JP" baseline="30000" dirty="0">
                <a:solidFill>
                  <a:srgbClr val="FFFFFF"/>
                </a:solidFill>
              </a:rPr>
              <a:t>3 </a:t>
            </a:r>
            <a:r>
              <a:rPr lang="ja-JP" altLang="en-US" dirty="0">
                <a:solidFill>
                  <a:srgbClr val="FFFFFF"/>
                </a:solidFill>
              </a:rPr>
              <a:t>，小嶋浩嗣</a:t>
            </a:r>
            <a:r>
              <a:rPr lang="en-US" altLang="ja-JP" baseline="30000" dirty="0">
                <a:solidFill>
                  <a:srgbClr val="FFFFFF"/>
                </a:solidFill>
              </a:rPr>
              <a:t>4</a:t>
            </a:r>
            <a:r>
              <a:rPr lang="ja-JP" altLang="en-US" dirty="0">
                <a:solidFill>
                  <a:srgbClr val="FFFFFF"/>
                </a:solidFill>
              </a:rPr>
              <a:t>，坂野井健</a:t>
            </a:r>
            <a:r>
              <a:rPr lang="en-US" altLang="ja-JP" baseline="30000" dirty="0">
                <a:solidFill>
                  <a:srgbClr val="FFFFFF"/>
                </a:solidFill>
              </a:rPr>
              <a:t>5</a:t>
            </a:r>
            <a:r>
              <a:rPr lang="ja-JP" altLang="en-US" dirty="0">
                <a:solidFill>
                  <a:srgbClr val="FFFFFF"/>
                </a:solidFill>
              </a:rPr>
              <a:t>，船瀬龍</a:t>
            </a:r>
            <a:r>
              <a:rPr lang="en-US" altLang="ja-JP" baseline="30000" dirty="0">
                <a:solidFill>
                  <a:srgbClr val="FFFFFF"/>
                </a:solidFill>
              </a:rPr>
              <a:t>3 </a:t>
            </a:r>
            <a:r>
              <a:rPr lang="ja-JP" altLang="en-US" dirty="0">
                <a:solidFill>
                  <a:srgbClr val="FFFFFF"/>
                </a:solidFill>
              </a:rPr>
              <a:t>，尾崎直哉</a:t>
            </a:r>
            <a:r>
              <a:rPr lang="en-US" altLang="ja-JP" baseline="30000" dirty="0">
                <a:solidFill>
                  <a:srgbClr val="FFFFFF"/>
                </a:solidFill>
              </a:rPr>
              <a:t>3</a:t>
            </a:r>
          </a:p>
          <a:p>
            <a:r>
              <a:rPr lang="en-US" dirty="0">
                <a:solidFill>
                  <a:srgbClr val="FFFFFF"/>
                </a:solidFill>
              </a:rPr>
              <a:t>1:</a:t>
            </a:r>
            <a:r>
              <a:rPr lang="ja-JP" altLang="en-US" dirty="0">
                <a:solidFill>
                  <a:srgbClr val="FFFFFF"/>
                </a:solidFill>
              </a:rPr>
              <a:t>東大，</a:t>
            </a:r>
            <a:r>
              <a:rPr lang="en-US" altLang="ja-JP" dirty="0">
                <a:solidFill>
                  <a:srgbClr val="FFFFFF"/>
                </a:solidFill>
              </a:rPr>
              <a:t>2:</a:t>
            </a:r>
            <a:r>
              <a:rPr lang="ja-JP" altLang="en-US" dirty="0">
                <a:solidFill>
                  <a:srgbClr val="FFFFFF"/>
                </a:solidFill>
              </a:rPr>
              <a:t>名大，</a:t>
            </a:r>
            <a:r>
              <a:rPr lang="en-US" altLang="ja-JP" dirty="0">
                <a:solidFill>
                  <a:srgbClr val="FFFFFF"/>
                </a:solidFill>
              </a:rPr>
              <a:t>3:ISAS</a:t>
            </a:r>
            <a:r>
              <a:rPr lang="ja-JP" altLang="en-US" dirty="0">
                <a:solidFill>
                  <a:srgbClr val="FFFFFF"/>
                </a:solidFill>
              </a:rPr>
              <a:t>，</a:t>
            </a:r>
            <a:r>
              <a:rPr lang="en-US" altLang="ja-JP" dirty="0">
                <a:solidFill>
                  <a:srgbClr val="FFFFFF"/>
                </a:solidFill>
              </a:rPr>
              <a:t>4:</a:t>
            </a:r>
            <a:r>
              <a:rPr lang="ja-JP" altLang="en-US" dirty="0">
                <a:solidFill>
                  <a:srgbClr val="FFFFFF"/>
                </a:solidFill>
              </a:rPr>
              <a:t>京大，</a:t>
            </a:r>
            <a:r>
              <a:rPr lang="en-US" altLang="ja-JP" dirty="0">
                <a:solidFill>
                  <a:srgbClr val="FFFFFF"/>
                </a:solidFill>
              </a:rPr>
              <a:t>5:</a:t>
            </a:r>
            <a:r>
              <a:rPr lang="ja-JP" altLang="en-US" dirty="0">
                <a:solidFill>
                  <a:srgbClr val="FFFFFF"/>
                </a:solidFill>
              </a:rPr>
              <a:t>東北大</a:t>
            </a:r>
            <a:endParaRPr lang="en-GB" dirty="0">
              <a:solidFill>
                <a:srgbClr val="FFFFFF"/>
              </a:solidFill>
            </a:endParaRPr>
          </a:p>
        </p:txBody>
      </p:sp>
      <p:sp>
        <p:nvSpPr>
          <p:cNvPr id="11"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4" y="4368623"/>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367010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065BFC-9846-49FE-8354-FF22F9C833D1}"/>
              </a:ext>
            </a:extLst>
          </p:cNvPr>
          <p:cNvSpPr>
            <a:spLocks noGrp="1"/>
          </p:cNvSpPr>
          <p:nvPr>
            <p:ph type="title"/>
          </p:nvPr>
        </p:nvSpPr>
        <p:spPr/>
        <p:txBody>
          <a:bodyPr/>
          <a:lstStyle/>
          <a:p>
            <a:r>
              <a:rPr kumimoji="1" lang="ja-JP" altLang="en-US" dirty="0"/>
              <a:t>波及効果</a:t>
            </a:r>
            <a:endParaRPr kumimoji="1" lang="en-GB" dirty="0"/>
          </a:p>
        </p:txBody>
      </p:sp>
      <p:sp>
        <p:nvSpPr>
          <p:cNvPr id="3" name="コンテンツ プレースホルダー 2">
            <a:extLst>
              <a:ext uri="{FF2B5EF4-FFF2-40B4-BE49-F238E27FC236}">
                <a16:creationId xmlns:a16="http://schemas.microsoft.com/office/drawing/2014/main" id="{1D1D225C-728D-4D60-87EA-84D12BBA969C}"/>
              </a:ext>
            </a:extLst>
          </p:cNvPr>
          <p:cNvSpPr>
            <a:spLocks noGrp="1"/>
          </p:cNvSpPr>
          <p:nvPr>
            <p:ph idx="1"/>
          </p:nvPr>
        </p:nvSpPr>
        <p:spPr>
          <a:xfrm>
            <a:off x="429136" y="5939697"/>
            <a:ext cx="8152967" cy="820102"/>
          </a:xfrm>
        </p:spPr>
        <p:txBody>
          <a:bodyPr>
            <a:normAutofit fontScale="92500" lnSpcReduction="20000"/>
          </a:bodyPr>
          <a:lstStyle/>
          <a:p>
            <a:r>
              <a:rPr kumimoji="1" lang="ja-JP" altLang="en-US" dirty="0"/>
              <a:t>木星でも地球と同様の電子加速領域が存在</a:t>
            </a:r>
            <a:endParaRPr kumimoji="1" lang="en-US" altLang="ja-JP" dirty="0"/>
          </a:p>
          <a:p>
            <a:r>
              <a:rPr kumimoji="1" lang="ja-JP" altLang="en-US" dirty="0"/>
              <a:t>地球での詳細な観測から他天体への応用が可能</a:t>
            </a:r>
            <a:endParaRPr kumimoji="1" lang="en-GB" dirty="0"/>
          </a:p>
        </p:txBody>
      </p:sp>
      <p:pic>
        <p:nvPicPr>
          <p:cNvPr id="5" name="図 4">
            <a:extLst>
              <a:ext uri="{FF2B5EF4-FFF2-40B4-BE49-F238E27FC236}">
                <a16:creationId xmlns:a16="http://schemas.microsoft.com/office/drawing/2014/main" id="{52D77D39-B383-4675-84A0-060009E79EB3}"/>
              </a:ext>
            </a:extLst>
          </p:cNvPr>
          <p:cNvPicPr>
            <a:picLocks noChangeAspect="1"/>
          </p:cNvPicPr>
          <p:nvPr/>
        </p:nvPicPr>
        <p:blipFill>
          <a:blip r:embed="rId2"/>
          <a:stretch>
            <a:fillRect/>
          </a:stretch>
        </p:blipFill>
        <p:spPr>
          <a:xfrm>
            <a:off x="3617343" y="121401"/>
            <a:ext cx="5396729" cy="5077185"/>
          </a:xfrm>
          <a:prstGeom prst="rect">
            <a:avLst/>
          </a:prstGeom>
        </p:spPr>
      </p:pic>
      <p:grpSp>
        <p:nvGrpSpPr>
          <p:cNvPr id="23" name="グループ化 22">
            <a:extLst>
              <a:ext uri="{FF2B5EF4-FFF2-40B4-BE49-F238E27FC236}">
                <a16:creationId xmlns:a16="http://schemas.microsoft.com/office/drawing/2014/main" id="{79A0540E-40CD-4D13-BD91-CE34295A6682}"/>
              </a:ext>
            </a:extLst>
          </p:cNvPr>
          <p:cNvGrpSpPr/>
          <p:nvPr/>
        </p:nvGrpSpPr>
        <p:grpSpPr>
          <a:xfrm>
            <a:off x="628650" y="979600"/>
            <a:ext cx="2792821" cy="2449400"/>
            <a:chOff x="1431248" y="955056"/>
            <a:chExt cx="2370665" cy="2079155"/>
          </a:xfrm>
        </p:grpSpPr>
        <p:pic>
          <p:nvPicPr>
            <p:cNvPr id="22" name="図 21">
              <a:extLst>
                <a:ext uri="{FF2B5EF4-FFF2-40B4-BE49-F238E27FC236}">
                  <a16:creationId xmlns:a16="http://schemas.microsoft.com/office/drawing/2014/main" id="{D8A2E885-411E-4117-B78A-24736F61BAC5}"/>
                </a:ext>
              </a:extLst>
            </p:cNvPr>
            <p:cNvPicPr>
              <a:picLocks noChangeAspect="1"/>
            </p:cNvPicPr>
            <p:nvPr/>
          </p:nvPicPr>
          <p:blipFill>
            <a:blip r:embed="rId3"/>
            <a:stretch>
              <a:fillRect/>
            </a:stretch>
          </p:blipFill>
          <p:spPr>
            <a:xfrm>
              <a:off x="1431248" y="998326"/>
              <a:ext cx="469900" cy="1892080"/>
            </a:xfrm>
            <a:prstGeom prst="rect">
              <a:avLst/>
            </a:prstGeom>
          </p:spPr>
        </p:pic>
        <p:pic>
          <p:nvPicPr>
            <p:cNvPr id="7" name="図 6">
              <a:extLst>
                <a:ext uri="{FF2B5EF4-FFF2-40B4-BE49-F238E27FC236}">
                  <a16:creationId xmlns:a16="http://schemas.microsoft.com/office/drawing/2014/main" id="{B409F06F-2160-4153-93EC-60912D63E598}"/>
                </a:ext>
              </a:extLst>
            </p:cNvPr>
            <p:cNvPicPr>
              <a:picLocks noChangeAspect="1"/>
            </p:cNvPicPr>
            <p:nvPr/>
          </p:nvPicPr>
          <p:blipFill>
            <a:blip r:embed="rId4"/>
            <a:stretch>
              <a:fillRect/>
            </a:stretch>
          </p:blipFill>
          <p:spPr>
            <a:xfrm>
              <a:off x="1901148" y="955056"/>
              <a:ext cx="1341436" cy="2045795"/>
            </a:xfrm>
            <a:prstGeom prst="rect">
              <a:avLst/>
            </a:prstGeom>
          </p:spPr>
        </p:pic>
        <p:pic>
          <p:nvPicPr>
            <p:cNvPr id="20" name="図 19">
              <a:extLst>
                <a:ext uri="{FF2B5EF4-FFF2-40B4-BE49-F238E27FC236}">
                  <a16:creationId xmlns:a16="http://schemas.microsoft.com/office/drawing/2014/main" id="{22B1319B-AA4D-4AAB-88C4-A11EDD5A66EF}"/>
                </a:ext>
              </a:extLst>
            </p:cNvPr>
            <p:cNvPicPr>
              <a:picLocks noChangeAspect="1"/>
            </p:cNvPicPr>
            <p:nvPr/>
          </p:nvPicPr>
          <p:blipFill>
            <a:blip r:embed="rId5"/>
            <a:stretch>
              <a:fillRect/>
            </a:stretch>
          </p:blipFill>
          <p:spPr>
            <a:xfrm>
              <a:off x="3306613" y="2834878"/>
              <a:ext cx="495300" cy="199333"/>
            </a:xfrm>
            <a:prstGeom prst="rect">
              <a:avLst/>
            </a:prstGeom>
          </p:spPr>
        </p:pic>
      </p:grpSp>
      <p:grpSp>
        <p:nvGrpSpPr>
          <p:cNvPr id="28" name="グループ化 27">
            <a:extLst>
              <a:ext uri="{FF2B5EF4-FFF2-40B4-BE49-F238E27FC236}">
                <a16:creationId xmlns:a16="http://schemas.microsoft.com/office/drawing/2014/main" id="{0F9CAF26-A3BF-4D0F-A198-A4E42E2FE7A2}"/>
              </a:ext>
            </a:extLst>
          </p:cNvPr>
          <p:cNvGrpSpPr/>
          <p:nvPr/>
        </p:nvGrpSpPr>
        <p:grpSpPr>
          <a:xfrm>
            <a:off x="124250" y="3593780"/>
            <a:ext cx="4982850" cy="2328664"/>
            <a:chOff x="147254" y="3611033"/>
            <a:chExt cx="4982850" cy="2328664"/>
          </a:xfrm>
        </p:grpSpPr>
        <p:grpSp>
          <p:nvGrpSpPr>
            <p:cNvPr id="18" name="グループ化 17">
              <a:extLst>
                <a:ext uri="{FF2B5EF4-FFF2-40B4-BE49-F238E27FC236}">
                  <a16:creationId xmlns:a16="http://schemas.microsoft.com/office/drawing/2014/main" id="{B1CE9E5E-C7C2-43AA-9CC8-1A9447EBDCA1}"/>
                </a:ext>
              </a:extLst>
            </p:cNvPr>
            <p:cNvGrpSpPr/>
            <p:nvPr/>
          </p:nvGrpSpPr>
          <p:grpSpPr>
            <a:xfrm>
              <a:off x="147254" y="3611033"/>
              <a:ext cx="4982850" cy="1982607"/>
              <a:chOff x="425345" y="3249736"/>
              <a:chExt cx="4982850" cy="1982607"/>
            </a:xfrm>
          </p:grpSpPr>
          <p:pic>
            <p:nvPicPr>
              <p:cNvPr id="15" name="図 14">
                <a:extLst>
                  <a:ext uri="{FF2B5EF4-FFF2-40B4-BE49-F238E27FC236}">
                    <a16:creationId xmlns:a16="http://schemas.microsoft.com/office/drawing/2014/main" id="{10BB0C0B-344B-411E-ABAD-8295B5E4DF07}"/>
                  </a:ext>
                </a:extLst>
              </p:cNvPr>
              <p:cNvPicPr>
                <a:picLocks noChangeAspect="1"/>
              </p:cNvPicPr>
              <p:nvPr/>
            </p:nvPicPr>
            <p:blipFill>
              <a:blip r:embed="rId6"/>
              <a:stretch>
                <a:fillRect/>
              </a:stretch>
            </p:blipFill>
            <p:spPr>
              <a:xfrm>
                <a:off x="1076973" y="3249736"/>
                <a:ext cx="4331222" cy="1982607"/>
              </a:xfrm>
              <a:prstGeom prst="rect">
                <a:avLst/>
              </a:prstGeom>
            </p:spPr>
          </p:pic>
          <p:pic>
            <p:nvPicPr>
              <p:cNvPr id="17" name="図 16">
                <a:extLst>
                  <a:ext uri="{FF2B5EF4-FFF2-40B4-BE49-F238E27FC236}">
                    <a16:creationId xmlns:a16="http://schemas.microsoft.com/office/drawing/2014/main" id="{832CA6E7-BDF6-4A13-8079-47E1583C373F}"/>
                  </a:ext>
                </a:extLst>
              </p:cNvPr>
              <p:cNvPicPr>
                <a:picLocks noChangeAspect="1"/>
              </p:cNvPicPr>
              <p:nvPr/>
            </p:nvPicPr>
            <p:blipFill>
              <a:blip r:embed="rId7"/>
              <a:stretch>
                <a:fillRect/>
              </a:stretch>
            </p:blipFill>
            <p:spPr>
              <a:xfrm>
                <a:off x="425345" y="3272741"/>
                <a:ext cx="575875" cy="1690324"/>
              </a:xfrm>
              <a:prstGeom prst="rect">
                <a:avLst/>
              </a:prstGeom>
            </p:spPr>
          </p:pic>
        </p:grpSp>
        <p:sp>
          <p:nvSpPr>
            <p:cNvPr id="24" name="テキスト ボックス 23">
              <a:extLst>
                <a:ext uri="{FF2B5EF4-FFF2-40B4-BE49-F238E27FC236}">
                  <a16:creationId xmlns:a16="http://schemas.microsoft.com/office/drawing/2014/main" id="{44E21141-F2A4-4E72-A058-EC46232C3796}"/>
                </a:ext>
              </a:extLst>
            </p:cNvPr>
            <p:cNvSpPr txBox="1"/>
            <p:nvPr/>
          </p:nvSpPr>
          <p:spPr>
            <a:xfrm>
              <a:off x="2127660" y="5570365"/>
              <a:ext cx="1685077" cy="369332"/>
            </a:xfrm>
            <a:prstGeom prst="rect">
              <a:avLst/>
            </a:prstGeom>
            <a:noFill/>
          </p:spPr>
          <p:txBody>
            <a:bodyPr wrap="none" rtlCol="0">
              <a:spAutoFit/>
            </a:bodyPr>
            <a:lstStyle/>
            <a:p>
              <a:r>
                <a:rPr kumimoji="1" lang="en-US" altLang="ja-JP" dirty="0"/>
                <a:t>Time (1min)</a:t>
              </a:r>
              <a:endParaRPr kumimoji="1" lang="en-GB" dirty="0"/>
            </a:p>
          </p:txBody>
        </p:sp>
        <p:cxnSp>
          <p:nvCxnSpPr>
            <p:cNvPr id="26" name="直線矢印コネクタ 25">
              <a:extLst>
                <a:ext uri="{FF2B5EF4-FFF2-40B4-BE49-F238E27FC236}">
                  <a16:creationId xmlns:a16="http://schemas.microsoft.com/office/drawing/2014/main" id="{05449A9E-7124-432D-9D57-C28D842EEF29}"/>
                </a:ext>
              </a:extLst>
            </p:cNvPr>
            <p:cNvCxnSpPr/>
            <p:nvPr/>
          </p:nvCxnSpPr>
          <p:spPr>
            <a:xfrm>
              <a:off x="3922406" y="5762508"/>
              <a:ext cx="120769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DB988B85-CCA6-4D10-B93C-AE87205754F4}"/>
                </a:ext>
              </a:extLst>
            </p:cNvPr>
            <p:cNvCxnSpPr>
              <a:cxnSpLocks/>
            </p:cNvCxnSpPr>
            <p:nvPr/>
          </p:nvCxnSpPr>
          <p:spPr>
            <a:xfrm flipH="1">
              <a:off x="798882" y="5760782"/>
              <a:ext cx="120769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テキスト ボックス 28">
            <a:extLst>
              <a:ext uri="{FF2B5EF4-FFF2-40B4-BE49-F238E27FC236}">
                <a16:creationId xmlns:a16="http://schemas.microsoft.com/office/drawing/2014/main" id="{082C2014-77F4-4670-A539-D65ADC7AA534}"/>
              </a:ext>
            </a:extLst>
          </p:cNvPr>
          <p:cNvSpPr txBox="1"/>
          <p:nvPr/>
        </p:nvSpPr>
        <p:spPr>
          <a:xfrm>
            <a:off x="6497461" y="5360717"/>
            <a:ext cx="251661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effectLst/>
                <a:uLnTx/>
                <a:uFillTx/>
                <a:latin typeface="Arial Black" panose="020B0A04020102020204" pitchFamily="34" charset="0"/>
                <a:ea typeface="HGSｺﾞｼｯｸE" panose="020B0900000000000000" pitchFamily="50" charset="-128"/>
                <a:cs typeface="+mn-cs"/>
              </a:rPr>
              <a:t>[Mauk+2017, Nature]</a:t>
            </a:r>
            <a:endParaRPr kumimoji="1" lang="en-GB" sz="1600" b="0" i="0" u="none" strike="noStrike" kern="1200" cap="none" spc="0" normalizeH="0" baseline="0" noProof="0" dirty="0">
              <a:ln>
                <a:noFill/>
              </a:ln>
              <a:effectLst/>
              <a:uLnTx/>
              <a:uFillTx/>
              <a:latin typeface="Arial Black" panose="020B0A04020102020204" pitchFamily="34" charset="0"/>
              <a:ea typeface="HGSｺﾞｼｯｸE" panose="020B0900000000000000" pitchFamily="50" charset="-128"/>
              <a:cs typeface="+mn-cs"/>
            </a:endParaRPr>
          </a:p>
        </p:txBody>
      </p:sp>
    </p:spTree>
    <p:extLst>
      <p:ext uri="{BB962C8B-B14F-4D97-AF65-F5344CB8AC3E}">
        <p14:creationId xmlns:p14="http://schemas.microsoft.com/office/powerpoint/2010/main" val="1957648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775A2F-D66F-4690-9F04-0F44D5EE7E2D}"/>
              </a:ext>
            </a:extLst>
          </p:cNvPr>
          <p:cNvSpPr>
            <a:spLocks noGrp="1"/>
          </p:cNvSpPr>
          <p:nvPr>
            <p:ph type="title"/>
          </p:nvPr>
        </p:nvSpPr>
        <p:spPr/>
        <p:txBody>
          <a:bodyPr/>
          <a:lstStyle/>
          <a:p>
            <a:r>
              <a:rPr kumimoji="1" lang="ja-JP" altLang="en-US" dirty="0"/>
              <a:t>波及効果</a:t>
            </a:r>
            <a:endParaRPr kumimoji="1" lang="en-GB" dirty="0"/>
          </a:p>
        </p:txBody>
      </p:sp>
      <p:sp>
        <p:nvSpPr>
          <p:cNvPr id="3" name="コンテンツ プレースホルダー 2">
            <a:extLst>
              <a:ext uri="{FF2B5EF4-FFF2-40B4-BE49-F238E27FC236}">
                <a16:creationId xmlns:a16="http://schemas.microsoft.com/office/drawing/2014/main" id="{6B592854-D15E-4F5D-80B0-F356466DBBF0}"/>
              </a:ext>
            </a:extLst>
          </p:cNvPr>
          <p:cNvSpPr>
            <a:spLocks noGrp="1"/>
          </p:cNvSpPr>
          <p:nvPr>
            <p:ph idx="1"/>
          </p:nvPr>
        </p:nvSpPr>
        <p:spPr>
          <a:xfrm>
            <a:off x="473377" y="964275"/>
            <a:ext cx="7886700" cy="2168555"/>
          </a:xfrm>
        </p:spPr>
        <p:txBody>
          <a:bodyPr>
            <a:normAutofit fontScale="77500" lnSpcReduction="20000"/>
          </a:bodyPr>
          <a:lstStyle/>
          <a:p>
            <a:pPr>
              <a:lnSpc>
                <a:spcPct val="110000"/>
              </a:lnSpc>
            </a:pPr>
            <a:r>
              <a:rPr kumimoji="1" lang="ja-JP" altLang="en-US" dirty="0"/>
              <a:t>学部・大学院の学生がミッションに参画することで他では得難い経験が可能になる</a:t>
            </a:r>
            <a:endParaRPr kumimoji="1" lang="en-US" altLang="ja-JP" dirty="0"/>
          </a:p>
          <a:p>
            <a:pPr>
              <a:lnSpc>
                <a:spcPct val="110000"/>
              </a:lnSpc>
            </a:pPr>
            <a:r>
              <a:rPr kumimoji="1" lang="en-US" altLang="ja-JP" dirty="0"/>
              <a:t>5</a:t>
            </a:r>
            <a:r>
              <a:rPr kumimoji="1" lang="ja-JP" altLang="en-US" dirty="0"/>
              <a:t>年以下の短いサイクルで搭載機器開発からデータ解析まで実現することは理学系の学生にとっても大きなメリット</a:t>
            </a:r>
            <a:endParaRPr kumimoji="1" lang="en-US" altLang="ja-JP" dirty="0"/>
          </a:p>
          <a:p>
            <a:pPr>
              <a:lnSpc>
                <a:spcPct val="110000"/>
              </a:lnSpc>
            </a:pPr>
            <a:r>
              <a:rPr kumimoji="1" lang="ja-JP" altLang="en-US" dirty="0"/>
              <a:t>類似事例：学生による観測ロケット実験</a:t>
            </a:r>
            <a:endParaRPr kumimoji="1" lang="en-GB" dirty="0"/>
          </a:p>
        </p:txBody>
      </p:sp>
      <p:pic>
        <p:nvPicPr>
          <p:cNvPr id="4" name="図 3">
            <a:extLst>
              <a:ext uri="{FF2B5EF4-FFF2-40B4-BE49-F238E27FC236}">
                <a16:creationId xmlns:a16="http://schemas.microsoft.com/office/drawing/2014/main" id="{A230F984-8E15-4196-B8A0-26D21FE719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228" y="3223999"/>
            <a:ext cx="7335491" cy="3498317"/>
          </a:xfrm>
          <a:prstGeom prst="rect">
            <a:avLst/>
          </a:prstGeom>
          <a:noFill/>
          <a:ln>
            <a:noFill/>
          </a:ln>
        </p:spPr>
      </p:pic>
      <p:pic>
        <p:nvPicPr>
          <p:cNvPr id="6" name="コンテンツ プレースホルダー 15" descr="屋内, 人, 女性, ブルー が含まれている画像&#10;&#10;自動的に生成された説明">
            <a:extLst>
              <a:ext uri="{FF2B5EF4-FFF2-40B4-BE49-F238E27FC236}">
                <a16:creationId xmlns:a16="http://schemas.microsoft.com/office/drawing/2014/main" id="{D640784B-1242-41C0-B6AC-2C47CD4BC7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8078" y="5147860"/>
            <a:ext cx="1968816" cy="1491730"/>
          </a:xfrm>
          <a:prstGeom prst="rect">
            <a:avLst/>
          </a:prstGeom>
          <a:ln w="19050">
            <a:solidFill>
              <a:schemeClr val="accent2">
                <a:lumMod val="60000"/>
                <a:lumOff val="40000"/>
              </a:schemeClr>
            </a:solidFill>
          </a:ln>
        </p:spPr>
      </p:pic>
    </p:spTree>
    <p:extLst>
      <p:ext uri="{BB962C8B-B14F-4D97-AF65-F5344CB8AC3E}">
        <p14:creationId xmlns:p14="http://schemas.microsoft.com/office/powerpoint/2010/main" val="4287961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2AC60F-9E58-4930-A288-BE6A53C446EF}"/>
              </a:ext>
            </a:extLst>
          </p:cNvPr>
          <p:cNvSpPr>
            <a:spLocks noGrp="1"/>
          </p:cNvSpPr>
          <p:nvPr>
            <p:ph type="title"/>
          </p:nvPr>
        </p:nvSpPr>
        <p:spPr/>
        <p:txBody>
          <a:bodyPr/>
          <a:lstStyle/>
          <a:p>
            <a:r>
              <a:rPr kumimoji="1" lang="ja-JP" altLang="en-US" dirty="0"/>
              <a:t>まとめ</a:t>
            </a:r>
            <a:endParaRPr kumimoji="1" lang="en-GB" dirty="0"/>
          </a:p>
        </p:txBody>
      </p:sp>
      <p:sp>
        <p:nvSpPr>
          <p:cNvPr id="3" name="コンテンツ プレースホルダー 2">
            <a:extLst>
              <a:ext uri="{FF2B5EF4-FFF2-40B4-BE49-F238E27FC236}">
                <a16:creationId xmlns:a16="http://schemas.microsoft.com/office/drawing/2014/main" id="{37421197-9965-4953-BD99-3E84BC3E2D97}"/>
              </a:ext>
            </a:extLst>
          </p:cNvPr>
          <p:cNvSpPr>
            <a:spLocks noGrp="1"/>
          </p:cNvSpPr>
          <p:nvPr>
            <p:ph idx="1"/>
          </p:nvPr>
        </p:nvSpPr>
        <p:spPr>
          <a:xfrm>
            <a:off x="304801" y="1223682"/>
            <a:ext cx="8436243" cy="4953281"/>
          </a:xfrm>
        </p:spPr>
        <p:txBody>
          <a:bodyPr>
            <a:normAutofit/>
          </a:bodyPr>
          <a:lstStyle/>
          <a:p>
            <a:r>
              <a:rPr kumimoji="1" lang="en-US" altLang="ja-JP" sz="2400" dirty="0"/>
              <a:t>Arc aurora</a:t>
            </a:r>
            <a:r>
              <a:rPr kumimoji="1" lang="ja-JP" altLang="en-US" sz="2400" dirty="0"/>
              <a:t>は電子が高度</a:t>
            </a:r>
            <a:r>
              <a:rPr kumimoji="1" lang="en-US" altLang="ja-JP" sz="2400" dirty="0"/>
              <a:t>1,000-10,000km</a:t>
            </a:r>
            <a:r>
              <a:rPr kumimoji="1" lang="ja-JP" altLang="en-US" sz="2400" dirty="0"/>
              <a:t>の沿磁力線電場（電子加速領域）によって加速され大気に降りこむことで生じる</a:t>
            </a:r>
            <a:endParaRPr kumimoji="1" lang="en-US" altLang="ja-JP" sz="2400" dirty="0"/>
          </a:p>
          <a:p>
            <a:pPr lvl="1"/>
            <a:r>
              <a:rPr kumimoji="1" lang="ja-JP" altLang="en-US" sz="2000" dirty="0"/>
              <a:t>電子加速領域を形成する物理メカニズムは未解明</a:t>
            </a:r>
            <a:endParaRPr kumimoji="1" lang="en-US" altLang="ja-JP" sz="2000" dirty="0"/>
          </a:p>
          <a:p>
            <a:pPr lvl="1"/>
            <a:r>
              <a:rPr kumimoji="1" lang="ja-JP" altLang="en-US" sz="2000" dirty="0"/>
              <a:t>オーロラが爆発的に増光する際に電子加速領域はどこからどう成長するのか？</a:t>
            </a:r>
            <a:endParaRPr kumimoji="1" lang="en-US" altLang="ja-JP" sz="2000" dirty="0"/>
          </a:p>
          <a:p>
            <a:endParaRPr kumimoji="1" lang="en-US" sz="2400" dirty="0"/>
          </a:p>
          <a:p>
            <a:r>
              <a:rPr kumimoji="1" lang="ja-JP" altLang="en-US" sz="2400" dirty="0"/>
              <a:t>超小型衛星の機動力を生かし，４機以上の同時多点観測によって電子加速領域の時空間発展を捉える</a:t>
            </a:r>
            <a:endParaRPr kumimoji="1" lang="en-US" altLang="ja-JP" sz="2400" dirty="0"/>
          </a:p>
          <a:p>
            <a:pPr lvl="1"/>
            <a:r>
              <a:rPr kumimoji="1" lang="ja-JP" altLang="en-US" sz="2000" dirty="0"/>
              <a:t>地球での詳細な観測から得られる理解は他天体への応用も可能</a:t>
            </a:r>
            <a:endParaRPr kumimoji="1" lang="en-US" altLang="ja-JP" sz="2000" dirty="0"/>
          </a:p>
          <a:p>
            <a:endParaRPr kumimoji="1" lang="en-US" sz="2400" dirty="0"/>
          </a:p>
          <a:p>
            <a:r>
              <a:rPr kumimoji="1" lang="ja-JP" altLang="en-US" sz="2400" dirty="0"/>
              <a:t>超小型衛星を用いた短期間での開発・成果創出サイクルは大学・大学院の教育と調和的</a:t>
            </a:r>
            <a:endParaRPr kumimoji="1" lang="en-GB" sz="2400" dirty="0"/>
          </a:p>
        </p:txBody>
      </p:sp>
    </p:spTree>
    <p:extLst>
      <p:ext uri="{BB962C8B-B14F-4D97-AF65-F5344CB8AC3E}">
        <p14:creationId xmlns:p14="http://schemas.microsoft.com/office/powerpoint/2010/main" val="203195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線矢印コネクタ 10">
            <a:extLst>
              <a:ext uri="{FF2B5EF4-FFF2-40B4-BE49-F238E27FC236}">
                <a16:creationId xmlns:a16="http://schemas.microsoft.com/office/drawing/2014/main" id="{8DFEA052-EDC9-41E7-BF1B-4393BA880C81}"/>
              </a:ext>
            </a:extLst>
          </p:cNvPr>
          <p:cNvCxnSpPr>
            <a:cxnSpLocks/>
          </p:cNvCxnSpPr>
          <p:nvPr/>
        </p:nvCxnSpPr>
        <p:spPr>
          <a:xfrm flipV="1">
            <a:off x="1874808" y="2725271"/>
            <a:ext cx="0" cy="1954305"/>
          </a:xfrm>
          <a:prstGeom prst="straightConnector1">
            <a:avLst/>
          </a:prstGeom>
          <a:ln w="203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D0765282-B73C-4304-A71B-11CE2F862175}"/>
              </a:ext>
            </a:extLst>
          </p:cNvPr>
          <p:cNvSpPr>
            <a:spLocks noGrp="1"/>
          </p:cNvSpPr>
          <p:nvPr>
            <p:ph type="title"/>
          </p:nvPr>
        </p:nvSpPr>
        <p:spPr>
          <a:xfrm>
            <a:off x="628650" y="211610"/>
            <a:ext cx="7886700" cy="421527"/>
          </a:xfrm>
        </p:spPr>
        <p:txBody>
          <a:bodyPr/>
          <a:lstStyle/>
          <a:p>
            <a:r>
              <a:rPr kumimoji="1" lang="ja-JP" altLang="en-US" dirty="0"/>
              <a:t>２種類のオーロラ</a:t>
            </a:r>
            <a:endParaRPr kumimoji="1" lang="en-GB" dirty="0"/>
          </a:p>
        </p:txBody>
      </p:sp>
      <p:sp>
        <p:nvSpPr>
          <p:cNvPr id="6" name="コンテンツ プレースホルダー 5">
            <a:extLst>
              <a:ext uri="{FF2B5EF4-FFF2-40B4-BE49-F238E27FC236}">
                <a16:creationId xmlns:a16="http://schemas.microsoft.com/office/drawing/2014/main" id="{BE4DA9B6-253F-4862-A184-F556A8D9A4A4}"/>
              </a:ext>
            </a:extLst>
          </p:cNvPr>
          <p:cNvSpPr>
            <a:spLocks noGrp="1"/>
          </p:cNvSpPr>
          <p:nvPr>
            <p:ph sz="half" idx="1"/>
          </p:nvPr>
        </p:nvSpPr>
        <p:spPr>
          <a:xfrm>
            <a:off x="163132" y="1033038"/>
            <a:ext cx="3886200" cy="1808971"/>
          </a:xfrm>
        </p:spPr>
        <p:txBody>
          <a:bodyPr>
            <a:normAutofit/>
          </a:bodyPr>
          <a:lstStyle/>
          <a:p>
            <a:r>
              <a:rPr lang="en-GB" sz="2400" dirty="0"/>
              <a:t>Arc aurora</a:t>
            </a:r>
          </a:p>
          <a:p>
            <a:pPr lvl="1"/>
            <a:r>
              <a:rPr lang="ja-JP" altLang="en-US" sz="2000" dirty="0"/>
              <a:t>カーテン状</a:t>
            </a:r>
            <a:endParaRPr lang="en-US" altLang="ja-JP" sz="2000" dirty="0"/>
          </a:p>
          <a:p>
            <a:pPr lvl="1"/>
            <a:r>
              <a:rPr lang="ja-JP" altLang="en-US" sz="2000" dirty="0"/>
              <a:t>比較的明るい</a:t>
            </a:r>
            <a:endParaRPr lang="en-US" altLang="ja-JP" sz="2000" dirty="0"/>
          </a:p>
          <a:p>
            <a:pPr lvl="1"/>
            <a:r>
              <a:rPr lang="ja-JP" altLang="en-US" sz="2000" dirty="0"/>
              <a:t>高度</a:t>
            </a:r>
            <a:r>
              <a:rPr lang="en-US" sz="2000" dirty="0"/>
              <a:t>100-150 km</a:t>
            </a:r>
            <a:endParaRPr lang="en-GB" sz="2000" dirty="0"/>
          </a:p>
        </p:txBody>
      </p:sp>
      <p:sp>
        <p:nvSpPr>
          <p:cNvPr id="7" name="コンテンツ プレースホルダー 6">
            <a:extLst>
              <a:ext uri="{FF2B5EF4-FFF2-40B4-BE49-F238E27FC236}">
                <a16:creationId xmlns:a16="http://schemas.microsoft.com/office/drawing/2014/main" id="{E2C9F4E4-3496-4468-BD5C-5233354B0643}"/>
              </a:ext>
            </a:extLst>
          </p:cNvPr>
          <p:cNvSpPr>
            <a:spLocks noGrp="1"/>
          </p:cNvSpPr>
          <p:nvPr>
            <p:ph sz="half" idx="2"/>
          </p:nvPr>
        </p:nvSpPr>
        <p:spPr>
          <a:xfrm>
            <a:off x="109959" y="4744795"/>
            <a:ext cx="4630994" cy="1861026"/>
          </a:xfrm>
        </p:spPr>
        <p:txBody>
          <a:bodyPr>
            <a:normAutofit/>
          </a:bodyPr>
          <a:lstStyle/>
          <a:p>
            <a:r>
              <a:rPr lang="en-GB" sz="2400" dirty="0"/>
              <a:t>Diffuse/pulsating aurora</a:t>
            </a:r>
          </a:p>
          <a:p>
            <a:pPr lvl="1"/>
            <a:r>
              <a:rPr lang="ja-JP" altLang="en-US" sz="2000" dirty="0"/>
              <a:t>霞状，明滅する斑点も</a:t>
            </a:r>
            <a:endParaRPr lang="en-US" altLang="ja-JP" sz="2000" dirty="0"/>
          </a:p>
          <a:p>
            <a:pPr lvl="1"/>
            <a:r>
              <a:rPr lang="ja-JP" altLang="en-US" sz="2000" dirty="0"/>
              <a:t>比較的暗い</a:t>
            </a:r>
            <a:endParaRPr lang="en-US" altLang="ja-JP" sz="2000" dirty="0"/>
          </a:p>
          <a:p>
            <a:pPr lvl="1"/>
            <a:r>
              <a:rPr lang="ja-JP" altLang="en-US" sz="2000" dirty="0"/>
              <a:t>高度</a:t>
            </a:r>
            <a:r>
              <a:rPr lang="en-US" altLang="ja-JP" sz="2000" dirty="0"/>
              <a:t>80-150km</a:t>
            </a:r>
            <a:endParaRPr lang="en-GB" sz="2000" dirty="0"/>
          </a:p>
        </p:txBody>
      </p:sp>
      <p:pic>
        <p:nvPicPr>
          <p:cNvPr id="4" name="図 3" descr="図形 が含まれている画像&#10;&#10;自動的に生成された説明">
            <a:extLst>
              <a:ext uri="{FF2B5EF4-FFF2-40B4-BE49-F238E27FC236}">
                <a16:creationId xmlns:a16="http://schemas.microsoft.com/office/drawing/2014/main" id="{969E84EC-F994-4359-BE3D-91E4B6B9DE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936845"/>
            <a:ext cx="4397070" cy="2734800"/>
          </a:xfrm>
          <a:prstGeom prst="rect">
            <a:avLst/>
          </a:prstGeom>
        </p:spPr>
      </p:pic>
      <p:pic>
        <p:nvPicPr>
          <p:cNvPr id="5" name="図 4" descr="ウェブ, 星 が含まれている画像&#10;&#10;自動的に生成された説明">
            <a:extLst>
              <a:ext uri="{FF2B5EF4-FFF2-40B4-BE49-F238E27FC236}">
                <a16:creationId xmlns:a16="http://schemas.microsoft.com/office/drawing/2014/main" id="{E1521149-6F40-40AE-999D-B6E4FE8E5D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1" y="3851884"/>
            <a:ext cx="4397070" cy="2753938"/>
          </a:xfrm>
          <a:prstGeom prst="rect">
            <a:avLst/>
          </a:prstGeom>
        </p:spPr>
      </p:pic>
      <p:sp>
        <p:nvSpPr>
          <p:cNvPr id="8" name="テキスト ボックス 7">
            <a:extLst>
              <a:ext uri="{FF2B5EF4-FFF2-40B4-BE49-F238E27FC236}">
                <a16:creationId xmlns:a16="http://schemas.microsoft.com/office/drawing/2014/main" id="{E4EDF953-3C53-49B3-8A95-DEE1DE8DA0C5}"/>
              </a:ext>
            </a:extLst>
          </p:cNvPr>
          <p:cNvSpPr txBox="1"/>
          <p:nvPr/>
        </p:nvSpPr>
        <p:spPr>
          <a:xfrm>
            <a:off x="8059847" y="6344211"/>
            <a:ext cx="909223" cy="261610"/>
          </a:xfrm>
          <a:prstGeom prst="rect">
            <a:avLst/>
          </a:prstGeom>
          <a:noFill/>
        </p:spPr>
        <p:txBody>
          <a:bodyPr wrap="none" rtlCol="0">
            <a:spAutoFit/>
          </a:bodyPr>
          <a:lstStyle/>
          <a:p>
            <a:r>
              <a:rPr lang="en-US" altLang="ja-JP" sz="1100" dirty="0">
                <a:solidFill>
                  <a:schemeClr val="bg1"/>
                </a:solidFill>
              </a:rPr>
              <a:t>©THEMIS</a:t>
            </a:r>
            <a:endParaRPr lang="ja-JP" altLang="en-US" sz="1100" dirty="0">
              <a:solidFill>
                <a:schemeClr val="bg1"/>
              </a:solidFill>
            </a:endParaRPr>
          </a:p>
        </p:txBody>
      </p:sp>
      <p:sp>
        <p:nvSpPr>
          <p:cNvPr id="9" name="テキスト ボックス 8">
            <a:extLst>
              <a:ext uri="{FF2B5EF4-FFF2-40B4-BE49-F238E27FC236}">
                <a16:creationId xmlns:a16="http://schemas.microsoft.com/office/drawing/2014/main" id="{D85198DC-687B-407C-82D3-24F56AD278B3}"/>
              </a:ext>
            </a:extLst>
          </p:cNvPr>
          <p:cNvSpPr txBox="1"/>
          <p:nvPr/>
        </p:nvSpPr>
        <p:spPr>
          <a:xfrm>
            <a:off x="8059847" y="3365614"/>
            <a:ext cx="909223" cy="261610"/>
          </a:xfrm>
          <a:prstGeom prst="rect">
            <a:avLst/>
          </a:prstGeom>
          <a:noFill/>
        </p:spPr>
        <p:txBody>
          <a:bodyPr wrap="none" rtlCol="0">
            <a:spAutoFit/>
          </a:bodyPr>
          <a:lstStyle/>
          <a:p>
            <a:r>
              <a:rPr lang="en-US" altLang="ja-JP" sz="1100" dirty="0">
                <a:solidFill>
                  <a:schemeClr val="bg1"/>
                </a:solidFill>
              </a:rPr>
              <a:t>©THEMIS</a:t>
            </a:r>
            <a:endParaRPr lang="ja-JP" altLang="en-US" sz="1100" dirty="0">
              <a:solidFill>
                <a:schemeClr val="bg1"/>
              </a:solidFill>
            </a:endParaRPr>
          </a:p>
        </p:txBody>
      </p:sp>
      <p:sp>
        <p:nvSpPr>
          <p:cNvPr id="3" name="テキスト ボックス 2">
            <a:extLst>
              <a:ext uri="{FF2B5EF4-FFF2-40B4-BE49-F238E27FC236}">
                <a16:creationId xmlns:a16="http://schemas.microsoft.com/office/drawing/2014/main" id="{E27D5B79-233A-411E-BB2E-289FA36DBDBA}"/>
              </a:ext>
            </a:extLst>
          </p:cNvPr>
          <p:cNvSpPr txBox="1"/>
          <p:nvPr/>
        </p:nvSpPr>
        <p:spPr>
          <a:xfrm>
            <a:off x="513243" y="3422041"/>
            <a:ext cx="3416320" cy="523220"/>
          </a:xfrm>
          <a:prstGeom prst="rect">
            <a:avLst/>
          </a:prstGeom>
          <a:solidFill>
            <a:srgbClr val="00B0F0"/>
          </a:solidFill>
        </p:spPr>
        <p:txBody>
          <a:bodyPr wrap="none" rtlCol="0">
            <a:spAutoFit/>
          </a:bodyPr>
          <a:lstStyle/>
          <a:p>
            <a:r>
              <a:rPr kumimoji="1" lang="ja-JP" altLang="en-US" sz="2800" dirty="0"/>
              <a:t>成因が大きく異なる</a:t>
            </a:r>
            <a:endParaRPr kumimoji="1" lang="en-GB" sz="2800" dirty="0"/>
          </a:p>
        </p:txBody>
      </p:sp>
    </p:spTree>
    <p:extLst>
      <p:ext uri="{BB962C8B-B14F-4D97-AF65-F5344CB8AC3E}">
        <p14:creationId xmlns:p14="http://schemas.microsoft.com/office/powerpoint/2010/main" val="3504907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4BE5A9-3E16-4922-922E-6561484938A8}"/>
              </a:ext>
            </a:extLst>
          </p:cNvPr>
          <p:cNvSpPr>
            <a:spLocks noGrp="1"/>
          </p:cNvSpPr>
          <p:nvPr>
            <p:ph type="title"/>
          </p:nvPr>
        </p:nvSpPr>
        <p:spPr>
          <a:xfrm>
            <a:off x="442823" y="365126"/>
            <a:ext cx="8072527" cy="421527"/>
          </a:xfrm>
        </p:spPr>
        <p:txBody>
          <a:bodyPr/>
          <a:lstStyle/>
          <a:p>
            <a:r>
              <a:rPr kumimoji="1" lang="en-US" altLang="ja-JP" sz="3200" dirty="0"/>
              <a:t>Pulsating aurora</a:t>
            </a:r>
            <a:r>
              <a:rPr kumimoji="1" lang="ja-JP" altLang="en-US" sz="3200" dirty="0"/>
              <a:t>の降り込み機構を解明</a:t>
            </a:r>
            <a:endParaRPr kumimoji="1" lang="en-GB" sz="3200" dirty="0"/>
          </a:p>
        </p:txBody>
      </p:sp>
      <p:sp>
        <p:nvSpPr>
          <p:cNvPr id="3" name="コンテンツ プレースホルダー 2">
            <a:extLst>
              <a:ext uri="{FF2B5EF4-FFF2-40B4-BE49-F238E27FC236}">
                <a16:creationId xmlns:a16="http://schemas.microsoft.com/office/drawing/2014/main" id="{5213C61A-D5A5-4190-B4F0-718FEB307C42}"/>
              </a:ext>
            </a:extLst>
          </p:cNvPr>
          <p:cNvSpPr>
            <a:spLocks noGrp="1"/>
          </p:cNvSpPr>
          <p:nvPr>
            <p:ph idx="1"/>
          </p:nvPr>
        </p:nvSpPr>
        <p:spPr>
          <a:xfrm>
            <a:off x="245038" y="1062655"/>
            <a:ext cx="8630023" cy="794898"/>
          </a:xfrm>
        </p:spPr>
        <p:txBody>
          <a:bodyPr>
            <a:normAutofit fontScale="85000" lnSpcReduction="20000"/>
          </a:bodyPr>
          <a:lstStyle/>
          <a:p>
            <a:pPr>
              <a:lnSpc>
                <a:spcPct val="110000"/>
              </a:lnSpc>
            </a:pPr>
            <a:r>
              <a:rPr kumimoji="1" lang="ja-JP" altLang="en-US" dirty="0"/>
              <a:t>電磁波動が磁気圏の電子を散乱し，大気に降りこむ様子をジオスペース探査衛星「あらせ」</a:t>
            </a:r>
            <a:r>
              <a:rPr kumimoji="1" lang="en-US" altLang="ja-JP" dirty="0"/>
              <a:t>(2016</a:t>
            </a:r>
            <a:r>
              <a:rPr kumimoji="1" lang="ja-JP" altLang="en-US" dirty="0"/>
              <a:t>年打ち上げ</a:t>
            </a:r>
            <a:r>
              <a:rPr kumimoji="1" lang="en-US" altLang="ja-JP" dirty="0"/>
              <a:t>)</a:t>
            </a:r>
            <a:r>
              <a:rPr kumimoji="1" lang="ja-JP" altLang="en-US" dirty="0"/>
              <a:t>で検出</a:t>
            </a:r>
            <a:endParaRPr kumimoji="1" lang="en-GB" dirty="0"/>
          </a:p>
        </p:txBody>
      </p:sp>
      <p:pic>
        <p:nvPicPr>
          <p:cNvPr id="4" name="図 3">
            <a:extLst>
              <a:ext uri="{FF2B5EF4-FFF2-40B4-BE49-F238E27FC236}">
                <a16:creationId xmlns:a16="http://schemas.microsoft.com/office/drawing/2014/main" id="{88A3C25C-9D85-4788-8E16-A9F1CDC627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04573"/>
            <a:ext cx="9144000" cy="4696276"/>
          </a:xfrm>
          <a:prstGeom prst="rect">
            <a:avLst/>
          </a:prstGeom>
        </p:spPr>
      </p:pic>
      <p:pic>
        <p:nvPicPr>
          <p:cNvPr id="5" name="図 4">
            <a:extLst>
              <a:ext uri="{FF2B5EF4-FFF2-40B4-BE49-F238E27FC236}">
                <a16:creationId xmlns:a16="http://schemas.microsoft.com/office/drawing/2014/main" id="{4C20C8CC-4FB8-46A2-99DB-E3DFD3D6C02C}"/>
              </a:ext>
            </a:extLst>
          </p:cNvPr>
          <p:cNvPicPr>
            <a:picLocks noChangeAspect="1"/>
          </p:cNvPicPr>
          <p:nvPr/>
        </p:nvPicPr>
        <p:blipFill>
          <a:blip r:embed="rId3"/>
          <a:stretch>
            <a:fillRect/>
          </a:stretch>
        </p:blipFill>
        <p:spPr>
          <a:xfrm>
            <a:off x="137424" y="4865298"/>
            <a:ext cx="5053305" cy="1884424"/>
          </a:xfrm>
          <a:prstGeom prst="rect">
            <a:avLst/>
          </a:prstGeom>
          <a:ln>
            <a:solidFill>
              <a:schemeClr val="tx1"/>
            </a:solidFill>
          </a:ln>
        </p:spPr>
      </p:pic>
      <p:sp>
        <p:nvSpPr>
          <p:cNvPr id="6" name="テキスト ボックス 5">
            <a:extLst>
              <a:ext uri="{FF2B5EF4-FFF2-40B4-BE49-F238E27FC236}">
                <a16:creationId xmlns:a16="http://schemas.microsoft.com/office/drawing/2014/main" id="{A3ECB656-89EF-4930-93CA-1F5C65D78DB0}"/>
              </a:ext>
            </a:extLst>
          </p:cNvPr>
          <p:cNvSpPr txBox="1"/>
          <p:nvPr/>
        </p:nvSpPr>
        <p:spPr>
          <a:xfrm>
            <a:off x="65710" y="6455196"/>
            <a:ext cx="34185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0" i="0" u="none" strike="noStrike" kern="1200" cap="none" spc="0" normalizeH="0" baseline="0" noProof="0" dirty="0">
                <a:ln>
                  <a:noFill/>
                </a:ln>
                <a:effectLst/>
                <a:uLnTx/>
                <a:uFillTx/>
                <a:latin typeface="Arial Black" panose="020B0A04020102020204" pitchFamily="34" charset="0"/>
                <a:ea typeface="HGSｺﾞｼｯｸE" panose="020B0900000000000000" pitchFamily="50" charset="-128"/>
                <a:cs typeface="+mn-cs"/>
              </a:rPr>
              <a:t>[Kasahara+2018]</a:t>
            </a:r>
            <a:endParaRPr kumimoji="1" lang="en-GB" b="0" i="0" u="none" strike="noStrike" kern="1200" cap="none" spc="0" normalizeH="0" baseline="0" noProof="0" dirty="0">
              <a:ln>
                <a:noFill/>
              </a:ln>
              <a:effectLst/>
              <a:uLnTx/>
              <a:uFillTx/>
              <a:latin typeface="Arial Black" panose="020B0A04020102020204" pitchFamily="34" charset="0"/>
              <a:ea typeface="HGSｺﾞｼｯｸE" panose="020B0900000000000000" pitchFamily="50" charset="-128"/>
              <a:cs typeface="+mn-cs"/>
            </a:endParaRPr>
          </a:p>
        </p:txBody>
      </p:sp>
      <p:cxnSp>
        <p:nvCxnSpPr>
          <p:cNvPr id="12" name="直線矢印コネクタ 11">
            <a:extLst>
              <a:ext uri="{FF2B5EF4-FFF2-40B4-BE49-F238E27FC236}">
                <a16:creationId xmlns:a16="http://schemas.microsoft.com/office/drawing/2014/main" id="{C19875FA-8C67-4BB6-B957-316E8AE07BC0}"/>
              </a:ext>
            </a:extLst>
          </p:cNvPr>
          <p:cNvCxnSpPr>
            <a:cxnSpLocks/>
          </p:cNvCxnSpPr>
          <p:nvPr/>
        </p:nvCxnSpPr>
        <p:spPr>
          <a:xfrm>
            <a:off x="4183526" y="6663767"/>
            <a:ext cx="31675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EF50227E-C801-4D48-B2C6-01C77B8DA145}"/>
              </a:ext>
            </a:extLst>
          </p:cNvPr>
          <p:cNvSpPr txBox="1"/>
          <p:nvPr/>
        </p:nvSpPr>
        <p:spPr>
          <a:xfrm>
            <a:off x="3627680" y="6492874"/>
            <a:ext cx="71422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effectLst/>
                <a:uLnTx/>
                <a:uFillTx/>
                <a:latin typeface="Arial Black" panose="020B0A04020102020204" pitchFamily="34" charset="0"/>
                <a:ea typeface="HGSｺﾞｼｯｸE" panose="020B0900000000000000" pitchFamily="50" charset="-128"/>
                <a:cs typeface="+mn-cs"/>
              </a:rPr>
              <a:t>time</a:t>
            </a:r>
            <a:endParaRPr kumimoji="1" lang="en-GB" sz="1400" b="0" i="0" u="none" strike="noStrike" kern="1200" cap="none" spc="0" normalizeH="0" baseline="0" noProof="0" dirty="0">
              <a:ln>
                <a:noFill/>
              </a:ln>
              <a:effectLst/>
              <a:uLnTx/>
              <a:uFillTx/>
              <a:latin typeface="Arial Black" panose="020B0A04020102020204" pitchFamily="34" charset="0"/>
              <a:ea typeface="HGSｺﾞｼｯｸE" panose="020B0900000000000000" pitchFamily="50" charset="-128"/>
              <a:cs typeface="+mn-cs"/>
            </a:endParaRPr>
          </a:p>
        </p:txBody>
      </p:sp>
      <p:sp>
        <p:nvSpPr>
          <p:cNvPr id="18" name="テキスト ボックス 17">
            <a:extLst>
              <a:ext uri="{FF2B5EF4-FFF2-40B4-BE49-F238E27FC236}">
                <a16:creationId xmlns:a16="http://schemas.microsoft.com/office/drawing/2014/main" id="{1243DF53-AF89-4263-B126-73967E0D4861}"/>
              </a:ext>
            </a:extLst>
          </p:cNvPr>
          <p:cNvSpPr txBox="1"/>
          <p:nvPr/>
        </p:nvSpPr>
        <p:spPr>
          <a:xfrm rot="16200000">
            <a:off x="-38281" y="5940050"/>
            <a:ext cx="9622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400" dirty="0">
                <a:latin typeface="Arial Black" panose="020B0A04020102020204" pitchFamily="34" charset="0"/>
                <a:ea typeface="HGSｺﾞｼｯｸE" panose="020B0900000000000000" pitchFamily="50" charset="-128"/>
              </a:rPr>
              <a:t>Energy</a:t>
            </a:r>
            <a:endParaRPr kumimoji="1" lang="en-GB" sz="1400" b="0" i="0" u="none" strike="noStrike" kern="1200" cap="none" spc="0" normalizeH="0" baseline="0" noProof="0" dirty="0">
              <a:ln>
                <a:noFill/>
              </a:ln>
              <a:effectLst/>
              <a:uLnTx/>
              <a:uFillTx/>
              <a:latin typeface="Arial Black" panose="020B0A04020102020204" pitchFamily="34" charset="0"/>
              <a:ea typeface="HGSｺﾞｼｯｸE" panose="020B0900000000000000" pitchFamily="50" charset="-128"/>
              <a:cs typeface="+mn-cs"/>
            </a:endParaRPr>
          </a:p>
        </p:txBody>
      </p:sp>
      <p:sp>
        <p:nvSpPr>
          <p:cNvPr id="19" name="テキスト ボックス 18">
            <a:extLst>
              <a:ext uri="{FF2B5EF4-FFF2-40B4-BE49-F238E27FC236}">
                <a16:creationId xmlns:a16="http://schemas.microsoft.com/office/drawing/2014/main" id="{20C4BF9E-EA2B-4374-8B76-4B76B70803D3}"/>
              </a:ext>
            </a:extLst>
          </p:cNvPr>
          <p:cNvSpPr txBox="1"/>
          <p:nvPr/>
        </p:nvSpPr>
        <p:spPr>
          <a:xfrm rot="16200000">
            <a:off x="-156379" y="5058324"/>
            <a:ext cx="121035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100" dirty="0">
                <a:latin typeface="Arial Black" panose="020B0A04020102020204" pitchFamily="34" charset="0"/>
                <a:ea typeface="HGSｺﾞｼｯｸE" panose="020B0900000000000000" pitchFamily="50" charset="-128"/>
              </a:rPr>
              <a:t>Frequency</a:t>
            </a:r>
            <a:endParaRPr kumimoji="1" lang="en-GB" sz="1100" b="0" i="0" u="none" strike="noStrike" kern="1200" cap="none" spc="0" normalizeH="0" baseline="0" noProof="0" dirty="0">
              <a:ln>
                <a:noFill/>
              </a:ln>
              <a:effectLst/>
              <a:uLnTx/>
              <a:uFillTx/>
              <a:latin typeface="Arial Black" panose="020B0A04020102020204" pitchFamily="34" charset="0"/>
              <a:ea typeface="HGSｺﾞｼｯｸE" panose="020B0900000000000000" pitchFamily="50" charset="-128"/>
              <a:cs typeface="+mn-cs"/>
            </a:endParaRPr>
          </a:p>
        </p:txBody>
      </p:sp>
      <p:cxnSp>
        <p:nvCxnSpPr>
          <p:cNvPr id="20" name="直線矢印コネクタ 19">
            <a:extLst>
              <a:ext uri="{FF2B5EF4-FFF2-40B4-BE49-F238E27FC236}">
                <a16:creationId xmlns:a16="http://schemas.microsoft.com/office/drawing/2014/main" id="{F714DC4C-90AE-49D4-82BF-F02A442A8119}"/>
              </a:ext>
            </a:extLst>
          </p:cNvPr>
          <p:cNvCxnSpPr>
            <a:cxnSpLocks/>
          </p:cNvCxnSpPr>
          <p:nvPr/>
        </p:nvCxnSpPr>
        <p:spPr>
          <a:xfrm rot="16200000">
            <a:off x="3146609" y="5952683"/>
            <a:ext cx="316753"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AAEE3A31-9B6D-457D-AD94-7F1637599192}"/>
              </a:ext>
            </a:extLst>
          </p:cNvPr>
          <p:cNvCxnSpPr>
            <a:cxnSpLocks/>
          </p:cNvCxnSpPr>
          <p:nvPr/>
        </p:nvCxnSpPr>
        <p:spPr>
          <a:xfrm rot="16200000">
            <a:off x="2731245" y="5894127"/>
            <a:ext cx="316753"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C65E2F53-A257-49C0-AD5B-772C9A1AE0BE}"/>
              </a:ext>
            </a:extLst>
          </p:cNvPr>
          <p:cNvCxnSpPr>
            <a:cxnSpLocks/>
          </p:cNvCxnSpPr>
          <p:nvPr/>
        </p:nvCxnSpPr>
        <p:spPr>
          <a:xfrm rot="16200000">
            <a:off x="2082799" y="5952683"/>
            <a:ext cx="316753"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B41A1D59-6889-4B97-85B5-3FDF057EA771}"/>
              </a:ext>
            </a:extLst>
          </p:cNvPr>
          <p:cNvCxnSpPr>
            <a:cxnSpLocks/>
          </p:cNvCxnSpPr>
          <p:nvPr/>
        </p:nvCxnSpPr>
        <p:spPr>
          <a:xfrm rot="16200000">
            <a:off x="1724212" y="5979695"/>
            <a:ext cx="316753"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3028A038-1364-49E5-9B0B-4E3A9A440325}"/>
              </a:ext>
            </a:extLst>
          </p:cNvPr>
          <p:cNvCxnSpPr>
            <a:cxnSpLocks/>
          </p:cNvCxnSpPr>
          <p:nvPr/>
        </p:nvCxnSpPr>
        <p:spPr>
          <a:xfrm rot="16200000">
            <a:off x="1135532" y="5894127"/>
            <a:ext cx="316753"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D1822DF5-0895-4C53-8733-086F142354AE}"/>
              </a:ext>
            </a:extLst>
          </p:cNvPr>
          <p:cNvSpPr txBox="1"/>
          <p:nvPr/>
        </p:nvSpPr>
        <p:spPr>
          <a:xfrm>
            <a:off x="3642855" y="4954500"/>
            <a:ext cx="935120" cy="307777"/>
          </a:xfrm>
          <a:prstGeom prst="rect">
            <a:avLst/>
          </a:prstGeom>
          <a:solidFill>
            <a:srgbClr val="FFFFFF">
              <a:alpha val="69804"/>
            </a:srgb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Arial Black" panose="020B0A04020102020204" pitchFamily="34" charset="0"/>
                <a:ea typeface="HGSｺﾞｼｯｸE" panose="020B0900000000000000" pitchFamily="50" charset="-128"/>
              </a:rPr>
              <a:t>電磁波動</a:t>
            </a:r>
            <a:endParaRPr kumimoji="1" lang="en-GB" sz="1400" b="0" i="0" u="none" strike="noStrike" kern="1200" cap="none" spc="0" normalizeH="0" baseline="0" noProof="0" dirty="0">
              <a:ln>
                <a:noFill/>
              </a:ln>
              <a:effectLst/>
              <a:uLnTx/>
              <a:uFillTx/>
              <a:latin typeface="Arial Black" panose="020B0A04020102020204" pitchFamily="34" charset="0"/>
              <a:ea typeface="HGSｺﾞｼｯｸE" panose="020B0900000000000000" pitchFamily="50" charset="-128"/>
              <a:cs typeface="+mn-cs"/>
            </a:endParaRPr>
          </a:p>
        </p:txBody>
      </p:sp>
      <p:sp>
        <p:nvSpPr>
          <p:cNvPr id="26" name="テキスト ボックス 25">
            <a:extLst>
              <a:ext uri="{FF2B5EF4-FFF2-40B4-BE49-F238E27FC236}">
                <a16:creationId xmlns:a16="http://schemas.microsoft.com/office/drawing/2014/main" id="{70305A07-472B-4D7C-BE0E-D1899F8AE13B}"/>
              </a:ext>
            </a:extLst>
          </p:cNvPr>
          <p:cNvSpPr txBox="1"/>
          <p:nvPr/>
        </p:nvSpPr>
        <p:spPr>
          <a:xfrm>
            <a:off x="4031411" y="5885603"/>
            <a:ext cx="546563" cy="307777"/>
          </a:xfrm>
          <a:prstGeom prst="rect">
            <a:avLst/>
          </a:prstGeom>
          <a:solidFill>
            <a:srgbClr val="FFFFFF">
              <a:alpha val="69804"/>
            </a:srgb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Arial Black" panose="020B0A04020102020204" pitchFamily="34" charset="0"/>
                <a:ea typeface="HGSｺﾞｼｯｸE" panose="020B0900000000000000" pitchFamily="50" charset="-128"/>
              </a:rPr>
              <a:t>電子</a:t>
            </a:r>
            <a:endParaRPr kumimoji="1" lang="en-GB" sz="1400" b="0" i="0" u="none" strike="noStrike" kern="1200" cap="none" spc="0" normalizeH="0" baseline="0" noProof="0" dirty="0">
              <a:ln>
                <a:noFill/>
              </a:ln>
              <a:effectLst/>
              <a:uLnTx/>
              <a:uFillTx/>
              <a:latin typeface="Arial Black" panose="020B0A04020102020204" pitchFamily="34" charset="0"/>
              <a:ea typeface="HGSｺﾞｼｯｸE" panose="020B0900000000000000" pitchFamily="50" charset="-128"/>
              <a:cs typeface="+mn-cs"/>
            </a:endParaRPr>
          </a:p>
        </p:txBody>
      </p:sp>
      <p:cxnSp>
        <p:nvCxnSpPr>
          <p:cNvPr id="27" name="直線矢印コネクタ 26">
            <a:extLst>
              <a:ext uri="{FF2B5EF4-FFF2-40B4-BE49-F238E27FC236}">
                <a16:creationId xmlns:a16="http://schemas.microsoft.com/office/drawing/2014/main" id="{BFABED69-E91A-4882-BE37-BF36116BB01E}"/>
              </a:ext>
            </a:extLst>
          </p:cNvPr>
          <p:cNvCxnSpPr>
            <a:cxnSpLocks/>
          </p:cNvCxnSpPr>
          <p:nvPr/>
        </p:nvCxnSpPr>
        <p:spPr>
          <a:xfrm rot="16200000">
            <a:off x="3597548" y="5955682"/>
            <a:ext cx="316753"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4938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線矢印コネクタ 10">
            <a:extLst>
              <a:ext uri="{FF2B5EF4-FFF2-40B4-BE49-F238E27FC236}">
                <a16:creationId xmlns:a16="http://schemas.microsoft.com/office/drawing/2014/main" id="{8DFEA052-EDC9-41E7-BF1B-4393BA880C81}"/>
              </a:ext>
            </a:extLst>
          </p:cNvPr>
          <p:cNvCxnSpPr>
            <a:cxnSpLocks/>
          </p:cNvCxnSpPr>
          <p:nvPr/>
        </p:nvCxnSpPr>
        <p:spPr>
          <a:xfrm flipV="1">
            <a:off x="1874808" y="2725271"/>
            <a:ext cx="0" cy="1954305"/>
          </a:xfrm>
          <a:prstGeom prst="straightConnector1">
            <a:avLst/>
          </a:prstGeom>
          <a:ln w="203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D0765282-B73C-4304-A71B-11CE2F862175}"/>
              </a:ext>
            </a:extLst>
          </p:cNvPr>
          <p:cNvSpPr>
            <a:spLocks noGrp="1"/>
          </p:cNvSpPr>
          <p:nvPr>
            <p:ph type="title"/>
          </p:nvPr>
        </p:nvSpPr>
        <p:spPr>
          <a:xfrm>
            <a:off x="628650" y="211610"/>
            <a:ext cx="7886700" cy="421527"/>
          </a:xfrm>
        </p:spPr>
        <p:txBody>
          <a:bodyPr/>
          <a:lstStyle/>
          <a:p>
            <a:r>
              <a:rPr kumimoji="1" lang="ja-JP" altLang="en-US" dirty="0"/>
              <a:t>２種類のオーロラ</a:t>
            </a:r>
            <a:endParaRPr kumimoji="1" lang="en-GB" dirty="0"/>
          </a:p>
        </p:txBody>
      </p:sp>
      <p:sp>
        <p:nvSpPr>
          <p:cNvPr id="6" name="コンテンツ プレースホルダー 5">
            <a:extLst>
              <a:ext uri="{FF2B5EF4-FFF2-40B4-BE49-F238E27FC236}">
                <a16:creationId xmlns:a16="http://schemas.microsoft.com/office/drawing/2014/main" id="{BE4DA9B6-253F-4862-A184-F556A8D9A4A4}"/>
              </a:ext>
            </a:extLst>
          </p:cNvPr>
          <p:cNvSpPr>
            <a:spLocks noGrp="1"/>
          </p:cNvSpPr>
          <p:nvPr>
            <p:ph sz="half" idx="1"/>
          </p:nvPr>
        </p:nvSpPr>
        <p:spPr>
          <a:xfrm>
            <a:off x="163131" y="980984"/>
            <a:ext cx="4500883" cy="1861026"/>
          </a:xfrm>
        </p:spPr>
        <p:txBody>
          <a:bodyPr>
            <a:normAutofit/>
          </a:bodyPr>
          <a:lstStyle/>
          <a:p>
            <a:r>
              <a:rPr lang="en-GB" sz="2400" dirty="0"/>
              <a:t>Arc aurora</a:t>
            </a:r>
          </a:p>
          <a:p>
            <a:pPr lvl="1"/>
            <a:r>
              <a:rPr lang="ja-JP" altLang="en-US" sz="2000" dirty="0"/>
              <a:t>カーテン状</a:t>
            </a:r>
            <a:endParaRPr lang="en-US" altLang="ja-JP" sz="2000" dirty="0"/>
          </a:p>
          <a:p>
            <a:pPr lvl="1"/>
            <a:r>
              <a:rPr lang="ja-JP" altLang="en-US" sz="2000" dirty="0"/>
              <a:t>比較的明るい</a:t>
            </a:r>
            <a:endParaRPr lang="en-US" altLang="ja-JP" sz="2000" dirty="0"/>
          </a:p>
          <a:p>
            <a:pPr lvl="1"/>
            <a:r>
              <a:rPr lang="ja-JP" altLang="en-US" sz="2000" dirty="0"/>
              <a:t>高度</a:t>
            </a:r>
            <a:r>
              <a:rPr lang="en-US" sz="2000" dirty="0"/>
              <a:t>100-150 km</a:t>
            </a:r>
          </a:p>
          <a:p>
            <a:pPr lvl="1"/>
            <a:r>
              <a:rPr lang="ja-JP" altLang="en-US" sz="2000" dirty="0">
                <a:solidFill>
                  <a:srgbClr val="FF0000"/>
                </a:solidFill>
              </a:rPr>
              <a:t>沿磁力線電場による加速で生成</a:t>
            </a:r>
            <a:endParaRPr lang="en-GB" altLang="ja-JP" sz="2000" dirty="0">
              <a:solidFill>
                <a:srgbClr val="FF0000"/>
              </a:solidFill>
            </a:endParaRPr>
          </a:p>
        </p:txBody>
      </p:sp>
      <p:sp>
        <p:nvSpPr>
          <p:cNvPr id="7" name="コンテンツ プレースホルダー 6">
            <a:extLst>
              <a:ext uri="{FF2B5EF4-FFF2-40B4-BE49-F238E27FC236}">
                <a16:creationId xmlns:a16="http://schemas.microsoft.com/office/drawing/2014/main" id="{E2C9F4E4-3496-4468-BD5C-5233354B0643}"/>
              </a:ext>
            </a:extLst>
          </p:cNvPr>
          <p:cNvSpPr>
            <a:spLocks noGrp="1"/>
          </p:cNvSpPr>
          <p:nvPr>
            <p:ph sz="half" idx="2"/>
          </p:nvPr>
        </p:nvSpPr>
        <p:spPr>
          <a:xfrm>
            <a:off x="109959" y="4744795"/>
            <a:ext cx="4630994" cy="1861026"/>
          </a:xfrm>
        </p:spPr>
        <p:txBody>
          <a:bodyPr>
            <a:normAutofit/>
          </a:bodyPr>
          <a:lstStyle/>
          <a:p>
            <a:r>
              <a:rPr lang="en-GB" sz="2400" dirty="0"/>
              <a:t>Diffuse/pulsating aurora</a:t>
            </a:r>
          </a:p>
          <a:p>
            <a:pPr lvl="1"/>
            <a:r>
              <a:rPr lang="ja-JP" altLang="en-US" sz="2000" dirty="0"/>
              <a:t>霞状，明滅する斑点も</a:t>
            </a:r>
            <a:endParaRPr lang="en-US" altLang="ja-JP" sz="2000" dirty="0"/>
          </a:p>
          <a:p>
            <a:pPr lvl="1"/>
            <a:r>
              <a:rPr lang="ja-JP" altLang="en-US" sz="2000" dirty="0"/>
              <a:t>比較的暗い</a:t>
            </a:r>
            <a:endParaRPr lang="en-US" altLang="ja-JP" sz="2000" dirty="0"/>
          </a:p>
          <a:p>
            <a:pPr lvl="1"/>
            <a:r>
              <a:rPr lang="ja-JP" altLang="en-US" sz="2000" dirty="0"/>
              <a:t>高度</a:t>
            </a:r>
            <a:r>
              <a:rPr lang="en-US" altLang="ja-JP" sz="2000" dirty="0"/>
              <a:t>80-150km</a:t>
            </a:r>
          </a:p>
          <a:p>
            <a:pPr lvl="1"/>
            <a:r>
              <a:rPr lang="ja-JP" altLang="en-US" sz="2000" dirty="0">
                <a:solidFill>
                  <a:srgbClr val="FF0000"/>
                </a:solidFill>
              </a:rPr>
              <a:t>電磁波による散乱で生成</a:t>
            </a:r>
            <a:endParaRPr lang="en-GB" sz="2000" dirty="0">
              <a:solidFill>
                <a:srgbClr val="FF0000"/>
              </a:solidFill>
            </a:endParaRPr>
          </a:p>
        </p:txBody>
      </p:sp>
      <p:pic>
        <p:nvPicPr>
          <p:cNvPr id="4" name="図 3" descr="図形 が含まれている画像&#10;&#10;自動的に生成された説明">
            <a:extLst>
              <a:ext uri="{FF2B5EF4-FFF2-40B4-BE49-F238E27FC236}">
                <a16:creationId xmlns:a16="http://schemas.microsoft.com/office/drawing/2014/main" id="{969E84EC-F994-4359-BE3D-91E4B6B9DE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936845"/>
            <a:ext cx="4397070" cy="2734800"/>
          </a:xfrm>
          <a:prstGeom prst="rect">
            <a:avLst/>
          </a:prstGeom>
        </p:spPr>
      </p:pic>
      <p:pic>
        <p:nvPicPr>
          <p:cNvPr id="5" name="図 4" descr="ウェブ, 星 が含まれている画像&#10;&#10;自動的に生成された説明">
            <a:extLst>
              <a:ext uri="{FF2B5EF4-FFF2-40B4-BE49-F238E27FC236}">
                <a16:creationId xmlns:a16="http://schemas.microsoft.com/office/drawing/2014/main" id="{E1521149-6F40-40AE-999D-B6E4FE8E5D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1" y="3851884"/>
            <a:ext cx="4397070" cy="2753938"/>
          </a:xfrm>
          <a:prstGeom prst="rect">
            <a:avLst/>
          </a:prstGeom>
        </p:spPr>
      </p:pic>
      <p:sp>
        <p:nvSpPr>
          <p:cNvPr id="8" name="テキスト ボックス 7">
            <a:extLst>
              <a:ext uri="{FF2B5EF4-FFF2-40B4-BE49-F238E27FC236}">
                <a16:creationId xmlns:a16="http://schemas.microsoft.com/office/drawing/2014/main" id="{E4EDF953-3C53-49B3-8A95-DEE1DE8DA0C5}"/>
              </a:ext>
            </a:extLst>
          </p:cNvPr>
          <p:cNvSpPr txBox="1"/>
          <p:nvPr/>
        </p:nvSpPr>
        <p:spPr>
          <a:xfrm>
            <a:off x="8059847" y="6344211"/>
            <a:ext cx="909223" cy="261610"/>
          </a:xfrm>
          <a:prstGeom prst="rect">
            <a:avLst/>
          </a:prstGeom>
          <a:noFill/>
        </p:spPr>
        <p:txBody>
          <a:bodyPr wrap="none" rtlCol="0">
            <a:spAutoFit/>
          </a:bodyPr>
          <a:lstStyle/>
          <a:p>
            <a:r>
              <a:rPr lang="en-US" altLang="ja-JP" sz="1100" dirty="0">
                <a:solidFill>
                  <a:schemeClr val="bg1"/>
                </a:solidFill>
              </a:rPr>
              <a:t>©THEMIS</a:t>
            </a:r>
            <a:endParaRPr lang="ja-JP" altLang="en-US" sz="1100" dirty="0">
              <a:solidFill>
                <a:schemeClr val="bg1"/>
              </a:solidFill>
            </a:endParaRPr>
          </a:p>
        </p:txBody>
      </p:sp>
      <p:sp>
        <p:nvSpPr>
          <p:cNvPr id="9" name="テキスト ボックス 8">
            <a:extLst>
              <a:ext uri="{FF2B5EF4-FFF2-40B4-BE49-F238E27FC236}">
                <a16:creationId xmlns:a16="http://schemas.microsoft.com/office/drawing/2014/main" id="{D85198DC-687B-407C-82D3-24F56AD278B3}"/>
              </a:ext>
            </a:extLst>
          </p:cNvPr>
          <p:cNvSpPr txBox="1"/>
          <p:nvPr/>
        </p:nvSpPr>
        <p:spPr>
          <a:xfrm>
            <a:off x="8059847" y="3365614"/>
            <a:ext cx="909223" cy="261610"/>
          </a:xfrm>
          <a:prstGeom prst="rect">
            <a:avLst/>
          </a:prstGeom>
          <a:noFill/>
        </p:spPr>
        <p:txBody>
          <a:bodyPr wrap="none" rtlCol="0">
            <a:spAutoFit/>
          </a:bodyPr>
          <a:lstStyle/>
          <a:p>
            <a:r>
              <a:rPr lang="en-US" altLang="ja-JP" sz="1100" dirty="0">
                <a:solidFill>
                  <a:schemeClr val="bg1"/>
                </a:solidFill>
              </a:rPr>
              <a:t>©THEMIS</a:t>
            </a:r>
            <a:endParaRPr lang="ja-JP" altLang="en-US" sz="1100" dirty="0">
              <a:solidFill>
                <a:schemeClr val="bg1"/>
              </a:solidFill>
            </a:endParaRPr>
          </a:p>
        </p:txBody>
      </p:sp>
      <p:sp>
        <p:nvSpPr>
          <p:cNvPr id="3" name="テキスト ボックス 2">
            <a:extLst>
              <a:ext uri="{FF2B5EF4-FFF2-40B4-BE49-F238E27FC236}">
                <a16:creationId xmlns:a16="http://schemas.microsoft.com/office/drawing/2014/main" id="{E27D5B79-233A-411E-BB2E-289FA36DBDBA}"/>
              </a:ext>
            </a:extLst>
          </p:cNvPr>
          <p:cNvSpPr txBox="1"/>
          <p:nvPr/>
        </p:nvSpPr>
        <p:spPr>
          <a:xfrm>
            <a:off x="513243" y="3422041"/>
            <a:ext cx="3416320" cy="523220"/>
          </a:xfrm>
          <a:prstGeom prst="rect">
            <a:avLst/>
          </a:prstGeom>
          <a:solidFill>
            <a:srgbClr val="00B0F0"/>
          </a:solidFill>
        </p:spPr>
        <p:txBody>
          <a:bodyPr wrap="none" rtlCol="0">
            <a:spAutoFit/>
          </a:bodyPr>
          <a:lstStyle/>
          <a:p>
            <a:r>
              <a:rPr kumimoji="1" lang="ja-JP" altLang="en-US" sz="2800" dirty="0"/>
              <a:t>成因が大きく異なる</a:t>
            </a:r>
            <a:endParaRPr kumimoji="1" lang="en-GB" sz="2800" dirty="0"/>
          </a:p>
        </p:txBody>
      </p:sp>
    </p:spTree>
    <p:extLst>
      <p:ext uri="{BB962C8B-B14F-4D97-AF65-F5344CB8AC3E}">
        <p14:creationId xmlns:p14="http://schemas.microsoft.com/office/powerpoint/2010/main" val="201564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a:extLst>
              <a:ext uri="{FF2B5EF4-FFF2-40B4-BE49-F238E27FC236}">
                <a16:creationId xmlns:a16="http://schemas.microsoft.com/office/drawing/2014/main" id="{788BEDCE-B8E6-4DFC-8F61-1B9B9B333AFD}"/>
              </a:ext>
            </a:extLst>
          </p:cNvPr>
          <p:cNvPicPr>
            <a:picLocks noChangeAspect="1"/>
          </p:cNvPicPr>
          <p:nvPr/>
        </p:nvPicPr>
        <p:blipFill>
          <a:blip r:embed="rId2"/>
          <a:stretch>
            <a:fillRect/>
          </a:stretch>
        </p:blipFill>
        <p:spPr>
          <a:xfrm>
            <a:off x="4572000" y="605780"/>
            <a:ext cx="4370716" cy="3726625"/>
          </a:xfrm>
          <a:prstGeom prst="rect">
            <a:avLst/>
          </a:prstGeom>
        </p:spPr>
      </p:pic>
      <p:sp>
        <p:nvSpPr>
          <p:cNvPr id="2" name="タイトル 1">
            <a:extLst>
              <a:ext uri="{FF2B5EF4-FFF2-40B4-BE49-F238E27FC236}">
                <a16:creationId xmlns:a16="http://schemas.microsoft.com/office/drawing/2014/main" id="{63D70C82-5E34-4D43-96E1-E64D26790A15}"/>
              </a:ext>
            </a:extLst>
          </p:cNvPr>
          <p:cNvSpPr>
            <a:spLocks noGrp="1"/>
          </p:cNvSpPr>
          <p:nvPr>
            <p:ph type="title"/>
          </p:nvPr>
        </p:nvSpPr>
        <p:spPr>
          <a:xfrm>
            <a:off x="413468" y="180194"/>
            <a:ext cx="8101882" cy="421527"/>
          </a:xfrm>
        </p:spPr>
        <p:txBody>
          <a:bodyPr/>
          <a:lstStyle/>
          <a:p>
            <a:r>
              <a:rPr kumimoji="1" lang="en-US" altLang="ja-JP" sz="3200" dirty="0"/>
              <a:t>Arc aurora</a:t>
            </a:r>
            <a:r>
              <a:rPr kumimoji="1" lang="ja-JP" altLang="en-US" sz="3200" dirty="0"/>
              <a:t>のエンジン：電子加速領域</a:t>
            </a:r>
            <a:endParaRPr kumimoji="1" lang="en-GB" sz="3200" dirty="0"/>
          </a:p>
        </p:txBody>
      </p:sp>
      <p:sp>
        <p:nvSpPr>
          <p:cNvPr id="3" name="コンテンツ プレースホルダー 2">
            <a:extLst>
              <a:ext uri="{FF2B5EF4-FFF2-40B4-BE49-F238E27FC236}">
                <a16:creationId xmlns:a16="http://schemas.microsoft.com/office/drawing/2014/main" id="{C38B56D2-0E91-49BB-8038-C230A0F57DD8}"/>
              </a:ext>
            </a:extLst>
          </p:cNvPr>
          <p:cNvSpPr>
            <a:spLocks noGrp="1"/>
          </p:cNvSpPr>
          <p:nvPr>
            <p:ph idx="1"/>
          </p:nvPr>
        </p:nvSpPr>
        <p:spPr>
          <a:xfrm>
            <a:off x="766072" y="4882776"/>
            <a:ext cx="8101882" cy="1875082"/>
          </a:xfrm>
        </p:spPr>
        <p:txBody>
          <a:bodyPr>
            <a:normAutofit fontScale="70000" lnSpcReduction="20000"/>
          </a:bodyPr>
          <a:lstStyle/>
          <a:p>
            <a:pPr>
              <a:lnSpc>
                <a:spcPct val="120000"/>
              </a:lnSpc>
            </a:pPr>
            <a:r>
              <a:rPr kumimoji="1" lang="ja-JP" altLang="en-US" dirty="0"/>
              <a:t>オーロラ電子加速領域が高度</a:t>
            </a:r>
            <a:r>
              <a:rPr kumimoji="1" lang="en-US" altLang="ja-JP" dirty="0"/>
              <a:t>1,000-10,000 km</a:t>
            </a:r>
            <a:r>
              <a:rPr kumimoji="1" lang="ja-JP" altLang="en-US" dirty="0"/>
              <a:t>に形成されることがこれまでの観測から判っている</a:t>
            </a:r>
            <a:endParaRPr kumimoji="1" lang="en-US" altLang="ja-JP" dirty="0"/>
          </a:p>
          <a:p>
            <a:pPr>
              <a:lnSpc>
                <a:spcPct val="120000"/>
              </a:lnSpc>
            </a:pPr>
            <a:r>
              <a:rPr kumimoji="1" lang="ja-JP" altLang="en-US" dirty="0"/>
              <a:t>その形成メカニズムは未解明</a:t>
            </a:r>
            <a:endParaRPr kumimoji="1" lang="en-US" altLang="ja-JP" dirty="0"/>
          </a:p>
          <a:p>
            <a:pPr>
              <a:lnSpc>
                <a:spcPct val="120000"/>
              </a:lnSpc>
            </a:pPr>
            <a:r>
              <a:rPr kumimoji="1" lang="ja-JP" altLang="en-US" dirty="0"/>
              <a:t>オーロラが爆発的に明るくなる際の加速領域の時空間発展から形成メカニズムを制約</a:t>
            </a:r>
            <a:endParaRPr kumimoji="1" lang="en-US" altLang="ja-JP" dirty="0"/>
          </a:p>
        </p:txBody>
      </p:sp>
      <p:pic>
        <p:nvPicPr>
          <p:cNvPr id="2050" name="Picture 2">
            <a:extLst>
              <a:ext uri="{FF2B5EF4-FFF2-40B4-BE49-F238E27FC236}">
                <a16:creationId xmlns:a16="http://schemas.microsoft.com/office/drawing/2014/main" id="{80CD6902-3F37-4ABA-8AAD-E69A68961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647" y="614320"/>
            <a:ext cx="3137981" cy="3987532"/>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4FFE853E-0A52-4EB1-B60A-701BE30FAB2F}"/>
              </a:ext>
            </a:extLst>
          </p:cNvPr>
          <p:cNvSpPr txBox="1"/>
          <p:nvPr/>
        </p:nvSpPr>
        <p:spPr>
          <a:xfrm rot="10800000">
            <a:off x="5931326" y="3631216"/>
            <a:ext cx="324128" cy="307777"/>
          </a:xfrm>
          <a:prstGeom prst="rect">
            <a:avLst/>
          </a:prstGeom>
          <a:noFill/>
        </p:spPr>
        <p:txBody>
          <a:bodyPr wrap="none" rtlCol="0">
            <a:spAutoFit/>
          </a:bodyPr>
          <a:lstStyle/>
          <a:p>
            <a:r>
              <a:rPr kumimoji="1" lang="en-GB" sz="1400" dirty="0">
                <a:ln>
                  <a:solidFill>
                    <a:schemeClr val="bg1"/>
                  </a:solidFill>
                </a:ln>
                <a:solidFill>
                  <a:sysClr val="windowText" lastClr="000000"/>
                </a:solidFill>
              </a:rPr>
              <a:t>V</a:t>
            </a:r>
          </a:p>
        </p:txBody>
      </p:sp>
      <p:sp>
        <p:nvSpPr>
          <p:cNvPr id="12" name="テキスト ボックス 11">
            <a:extLst>
              <a:ext uri="{FF2B5EF4-FFF2-40B4-BE49-F238E27FC236}">
                <a16:creationId xmlns:a16="http://schemas.microsoft.com/office/drawing/2014/main" id="{6ABA9469-1E95-496F-88DC-836A057CAB30}"/>
              </a:ext>
            </a:extLst>
          </p:cNvPr>
          <p:cNvSpPr txBox="1"/>
          <p:nvPr/>
        </p:nvSpPr>
        <p:spPr>
          <a:xfrm rot="10800000">
            <a:off x="6272267" y="3571785"/>
            <a:ext cx="324128" cy="307777"/>
          </a:xfrm>
          <a:prstGeom prst="rect">
            <a:avLst/>
          </a:prstGeom>
          <a:noFill/>
        </p:spPr>
        <p:txBody>
          <a:bodyPr wrap="none" rtlCol="0">
            <a:spAutoFit/>
          </a:bodyPr>
          <a:lstStyle/>
          <a:p>
            <a:r>
              <a:rPr kumimoji="1" lang="en-GB" sz="1400" dirty="0">
                <a:ln>
                  <a:solidFill>
                    <a:schemeClr val="bg1"/>
                  </a:solidFill>
                </a:ln>
                <a:solidFill>
                  <a:sysClr val="windowText" lastClr="000000"/>
                </a:solidFill>
              </a:rPr>
              <a:t>V</a:t>
            </a:r>
          </a:p>
        </p:txBody>
      </p:sp>
      <p:sp>
        <p:nvSpPr>
          <p:cNvPr id="13" name="テキスト ボックス 12">
            <a:extLst>
              <a:ext uri="{FF2B5EF4-FFF2-40B4-BE49-F238E27FC236}">
                <a16:creationId xmlns:a16="http://schemas.microsoft.com/office/drawing/2014/main" id="{4905B55D-D690-4688-A459-FB92AB580C61}"/>
              </a:ext>
            </a:extLst>
          </p:cNvPr>
          <p:cNvSpPr txBox="1"/>
          <p:nvPr/>
        </p:nvSpPr>
        <p:spPr>
          <a:xfrm rot="10800000">
            <a:off x="6900748" y="3620276"/>
            <a:ext cx="324128" cy="307777"/>
          </a:xfrm>
          <a:prstGeom prst="rect">
            <a:avLst/>
          </a:prstGeom>
          <a:noFill/>
        </p:spPr>
        <p:txBody>
          <a:bodyPr wrap="none" rtlCol="0">
            <a:spAutoFit/>
          </a:bodyPr>
          <a:lstStyle/>
          <a:p>
            <a:r>
              <a:rPr kumimoji="1" lang="en-GB" sz="1400" dirty="0">
                <a:ln>
                  <a:solidFill>
                    <a:schemeClr val="bg1"/>
                  </a:solidFill>
                </a:ln>
                <a:solidFill>
                  <a:sysClr val="windowText" lastClr="000000"/>
                </a:solidFill>
              </a:rPr>
              <a:t>V</a:t>
            </a:r>
          </a:p>
        </p:txBody>
      </p:sp>
      <p:sp>
        <p:nvSpPr>
          <p:cNvPr id="14" name="テキスト ボックス 13">
            <a:extLst>
              <a:ext uri="{FF2B5EF4-FFF2-40B4-BE49-F238E27FC236}">
                <a16:creationId xmlns:a16="http://schemas.microsoft.com/office/drawing/2014/main" id="{264B1E55-2CB6-4E75-861E-DB7541943DA6}"/>
              </a:ext>
            </a:extLst>
          </p:cNvPr>
          <p:cNvSpPr txBox="1"/>
          <p:nvPr/>
        </p:nvSpPr>
        <p:spPr>
          <a:xfrm rot="10800000">
            <a:off x="6683246" y="3619498"/>
            <a:ext cx="324128" cy="307777"/>
          </a:xfrm>
          <a:prstGeom prst="rect">
            <a:avLst/>
          </a:prstGeom>
          <a:noFill/>
        </p:spPr>
        <p:txBody>
          <a:bodyPr wrap="none" rtlCol="0">
            <a:spAutoFit/>
          </a:bodyPr>
          <a:lstStyle/>
          <a:p>
            <a:r>
              <a:rPr kumimoji="1" lang="en-GB" sz="1400" dirty="0">
                <a:ln>
                  <a:solidFill>
                    <a:schemeClr val="bg1"/>
                  </a:solidFill>
                </a:ln>
                <a:solidFill>
                  <a:sysClr val="windowText" lastClr="000000"/>
                </a:solidFill>
              </a:rPr>
              <a:t>V</a:t>
            </a:r>
          </a:p>
        </p:txBody>
      </p:sp>
      <p:sp>
        <p:nvSpPr>
          <p:cNvPr id="15" name="テキスト ボックス 14">
            <a:extLst>
              <a:ext uri="{FF2B5EF4-FFF2-40B4-BE49-F238E27FC236}">
                <a16:creationId xmlns:a16="http://schemas.microsoft.com/office/drawing/2014/main" id="{F1DE282D-1FC2-4A54-AEEE-D8E3F98D5984}"/>
              </a:ext>
            </a:extLst>
          </p:cNvPr>
          <p:cNvSpPr txBox="1"/>
          <p:nvPr/>
        </p:nvSpPr>
        <p:spPr>
          <a:xfrm rot="10800000">
            <a:off x="7529065" y="3538206"/>
            <a:ext cx="324128" cy="307777"/>
          </a:xfrm>
          <a:prstGeom prst="rect">
            <a:avLst/>
          </a:prstGeom>
          <a:noFill/>
        </p:spPr>
        <p:txBody>
          <a:bodyPr wrap="none" rtlCol="0">
            <a:spAutoFit/>
          </a:bodyPr>
          <a:lstStyle/>
          <a:p>
            <a:r>
              <a:rPr kumimoji="1" lang="en-GB" sz="1400" dirty="0">
                <a:ln>
                  <a:solidFill>
                    <a:schemeClr val="bg1"/>
                  </a:solidFill>
                </a:ln>
                <a:solidFill>
                  <a:sysClr val="windowText" lastClr="000000"/>
                </a:solidFill>
              </a:rPr>
              <a:t>V</a:t>
            </a:r>
          </a:p>
        </p:txBody>
      </p:sp>
      <p:sp>
        <p:nvSpPr>
          <p:cNvPr id="16" name="テキスト ボックス 15">
            <a:extLst>
              <a:ext uri="{FF2B5EF4-FFF2-40B4-BE49-F238E27FC236}">
                <a16:creationId xmlns:a16="http://schemas.microsoft.com/office/drawing/2014/main" id="{7720D0CC-3F76-4756-9DE5-68C7ECBE899B}"/>
              </a:ext>
            </a:extLst>
          </p:cNvPr>
          <p:cNvSpPr txBox="1"/>
          <p:nvPr/>
        </p:nvSpPr>
        <p:spPr>
          <a:xfrm rot="10800000">
            <a:off x="7196471" y="3620275"/>
            <a:ext cx="324128" cy="307777"/>
          </a:xfrm>
          <a:prstGeom prst="rect">
            <a:avLst/>
          </a:prstGeom>
          <a:noFill/>
        </p:spPr>
        <p:txBody>
          <a:bodyPr wrap="none" rtlCol="0">
            <a:spAutoFit/>
          </a:bodyPr>
          <a:lstStyle/>
          <a:p>
            <a:r>
              <a:rPr kumimoji="1" lang="en-GB" sz="1400" dirty="0">
                <a:ln>
                  <a:solidFill>
                    <a:schemeClr val="bg1"/>
                  </a:solidFill>
                </a:ln>
                <a:solidFill>
                  <a:sysClr val="windowText" lastClr="000000"/>
                </a:solidFill>
              </a:rPr>
              <a:t>V</a:t>
            </a:r>
          </a:p>
        </p:txBody>
      </p:sp>
      <p:sp>
        <p:nvSpPr>
          <p:cNvPr id="17" name="テキスト ボックス 16">
            <a:extLst>
              <a:ext uri="{FF2B5EF4-FFF2-40B4-BE49-F238E27FC236}">
                <a16:creationId xmlns:a16="http://schemas.microsoft.com/office/drawing/2014/main" id="{73920748-FB4F-4744-882D-0FD66AC73A91}"/>
              </a:ext>
            </a:extLst>
          </p:cNvPr>
          <p:cNvSpPr txBox="1"/>
          <p:nvPr/>
        </p:nvSpPr>
        <p:spPr>
          <a:xfrm>
            <a:off x="5459966" y="3967396"/>
            <a:ext cx="1471237" cy="338554"/>
          </a:xfrm>
          <a:prstGeom prst="rect">
            <a:avLst/>
          </a:prstGeom>
          <a:noFill/>
        </p:spPr>
        <p:txBody>
          <a:bodyPr wrap="none" rtlCol="0">
            <a:spAutoFit/>
          </a:bodyPr>
          <a:lstStyle/>
          <a:p>
            <a:r>
              <a:rPr kumimoji="1" lang="en-GB" sz="1600" dirty="0">
                <a:ln>
                  <a:solidFill>
                    <a:schemeClr val="bg1"/>
                  </a:solidFill>
                </a:ln>
                <a:solidFill>
                  <a:sysClr val="windowText" lastClr="000000"/>
                </a:solidFill>
              </a:rPr>
              <a:t>Inverted Vs</a:t>
            </a:r>
          </a:p>
        </p:txBody>
      </p:sp>
      <p:sp>
        <p:nvSpPr>
          <p:cNvPr id="18" name="テキスト ボックス 17">
            <a:extLst>
              <a:ext uri="{FF2B5EF4-FFF2-40B4-BE49-F238E27FC236}">
                <a16:creationId xmlns:a16="http://schemas.microsoft.com/office/drawing/2014/main" id="{661E0BA9-77FA-4997-8203-A860584F5A7A}"/>
              </a:ext>
            </a:extLst>
          </p:cNvPr>
          <p:cNvSpPr txBox="1"/>
          <p:nvPr/>
        </p:nvSpPr>
        <p:spPr>
          <a:xfrm>
            <a:off x="6009002" y="4377249"/>
            <a:ext cx="1792979" cy="338554"/>
          </a:xfrm>
          <a:prstGeom prst="rect">
            <a:avLst/>
          </a:prstGeom>
          <a:noFill/>
        </p:spPr>
        <p:txBody>
          <a:bodyPr wrap="square" rtlCol="0">
            <a:spAutoFit/>
          </a:bodyPr>
          <a:lstStyle/>
          <a:p>
            <a:r>
              <a:rPr kumimoji="1" lang="en-US" altLang="ja-JP" sz="1600" dirty="0"/>
              <a:t>Time (4 min)</a:t>
            </a:r>
            <a:endParaRPr kumimoji="1" lang="en-GB" sz="1600" dirty="0"/>
          </a:p>
        </p:txBody>
      </p:sp>
      <p:cxnSp>
        <p:nvCxnSpPr>
          <p:cNvPr id="19" name="直線矢印コネクタ 18">
            <a:extLst>
              <a:ext uri="{FF2B5EF4-FFF2-40B4-BE49-F238E27FC236}">
                <a16:creationId xmlns:a16="http://schemas.microsoft.com/office/drawing/2014/main" id="{F0E8B4D2-03A0-40D1-9048-6A77012C7E8B}"/>
              </a:ext>
            </a:extLst>
          </p:cNvPr>
          <p:cNvCxnSpPr>
            <a:cxnSpLocks/>
          </p:cNvCxnSpPr>
          <p:nvPr/>
        </p:nvCxnSpPr>
        <p:spPr>
          <a:xfrm>
            <a:off x="7842475" y="4550836"/>
            <a:ext cx="49771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017C54E3-18FF-488D-8AEC-AF89BE999AD1}"/>
              </a:ext>
            </a:extLst>
          </p:cNvPr>
          <p:cNvCxnSpPr>
            <a:cxnSpLocks/>
          </p:cNvCxnSpPr>
          <p:nvPr/>
        </p:nvCxnSpPr>
        <p:spPr>
          <a:xfrm flipH="1">
            <a:off x="5263350" y="4550836"/>
            <a:ext cx="57035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173FF533-BD4C-495D-8F53-E0B54472C923}"/>
              </a:ext>
            </a:extLst>
          </p:cNvPr>
          <p:cNvSpPr txBox="1"/>
          <p:nvPr/>
        </p:nvSpPr>
        <p:spPr>
          <a:xfrm rot="16200000">
            <a:off x="7279767" y="1609121"/>
            <a:ext cx="266026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effectLst/>
                <a:uLnTx/>
                <a:uFillTx/>
                <a:latin typeface="Arial Black" panose="020B0A04020102020204" pitchFamily="34" charset="0"/>
                <a:ea typeface="HGSｺﾞｼｯｸE" panose="020B0900000000000000" pitchFamily="50" charset="-128"/>
                <a:cs typeface="+mn-cs"/>
              </a:rPr>
              <a:t>[</a:t>
            </a:r>
            <a:r>
              <a:rPr kumimoji="1" lang="en-US" altLang="ja-JP" sz="1100" b="0" i="0" u="none" strike="noStrike" kern="1200" cap="none" spc="0" normalizeH="0" baseline="0" noProof="0" dirty="0" err="1">
                <a:ln>
                  <a:noFill/>
                </a:ln>
                <a:effectLst/>
                <a:uLnTx/>
                <a:uFillTx/>
                <a:latin typeface="Arial Black" panose="020B0A04020102020204" pitchFamily="34" charset="0"/>
                <a:ea typeface="HGSｺﾞｼｯｸE" panose="020B0900000000000000" pitchFamily="50" charset="-128"/>
                <a:cs typeface="+mn-cs"/>
              </a:rPr>
              <a:t>Stenbaek</a:t>
            </a:r>
            <a:r>
              <a:rPr kumimoji="1" lang="en-US" altLang="ja-JP" sz="1100" b="0" i="0" u="none" strike="noStrike" kern="1200" cap="none" spc="0" normalizeH="0" baseline="0" noProof="0" dirty="0">
                <a:ln>
                  <a:noFill/>
                </a:ln>
                <a:effectLst/>
                <a:uLnTx/>
                <a:uFillTx/>
                <a:latin typeface="Arial Black" panose="020B0A04020102020204" pitchFamily="34" charset="0"/>
                <a:ea typeface="HGSｺﾞｼｯｸE" panose="020B0900000000000000" pitchFamily="50" charset="-128"/>
                <a:cs typeface="+mn-cs"/>
              </a:rPr>
              <a:t>-Nielsen+ 1998, GRL]</a:t>
            </a:r>
            <a:endParaRPr kumimoji="1" lang="en-GB" sz="1100" b="0" i="0" u="none" strike="noStrike" kern="1200" cap="none" spc="0" normalizeH="0" baseline="0" noProof="0" dirty="0">
              <a:ln>
                <a:noFill/>
              </a:ln>
              <a:effectLst/>
              <a:uLnTx/>
              <a:uFillTx/>
              <a:latin typeface="Arial Black" panose="020B0A04020102020204" pitchFamily="34" charset="0"/>
              <a:ea typeface="HGSｺﾞｼｯｸE" panose="020B0900000000000000" pitchFamily="50" charset="-128"/>
              <a:cs typeface="+mn-cs"/>
            </a:endParaRPr>
          </a:p>
        </p:txBody>
      </p:sp>
      <p:sp>
        <p:nvSpPr>
          <p:cNvPr id="30" name="テキスト ボックス 29">
            <a:extLst>
              <a:ext uri="{FF2B5EF4-FFF2-40B4-BE49-F238E27FC236}">
                <a16:creationId xmlns:a16="http://schemas.microsoft.com/office/drawing/2014/main" id="{BD955ED0-882C-4120-A068-50439C375DDD}"/>
              </a:ext>
            </a:extLst>
          </p:cNvPr>
          <p:cNvSpPr txBox="1"/>
          <p:nvPr/>
        </p:nvSpPr>
        <p:spPr>
          <a:xfrm>
            <a:off x="1055424" y="4340242"/>
            <a:ext cx="611065" cy="261610"/>
          </a:xfrm>
          <a:prstGeom prst="rect">
            <a:avLst/>
          </a:prstGeom>
          <a:noFill/>
        </p:spPr>
        <p:txBody>
          <a:bodyPr wrap="none" rtlCol="0">
            <a:spAutoFit/>
          </a:bodyPr>
          <a:lstStyle/>
          <a:p>
            <a:r>
              <a:rPr lang="en-US" altLang="ja-JP" sz="1100" dirty="0">
                <a:solidFill>
                  <a:schemeClr val="bg1"/>
                </a:solidFill>
              </a:rPr>
              <a:t>©ESA</a:t>
            </a:r>
            <a:endParaRPr lang="ja-JP" altLang="en-US" sz="1100" dirty="0">
              <a:solidFill>
                <a:schemeClr val="bg1"/>
              </a:solidFill>
            </a:endParaRPr>
          </a:p>
        </p:txBody>
      </p:sp>
      <p:sp>
        <p:nvSpPr>
          <p:cNvPr id="33" name="テキスト ボックス 32">
            <a:extLst>
              <a:ext uri="{FF2B5EF4-FFF2-40B4-BE49-F238E27FC236}">
                <a16:creationId xmlns:a16="http://schemas.microsoft.com/office/drawing/2014/main" id="{1EC381BD-5B5A-43D0-B6F6-50AB5D6B675D}"/>
              </a:ext>
            </a:extLst>
          </p:cNvPr>
          <p:cNvSpPr txBox="1"/>
          <p:nvPr/>
        </p:nvSpPr>
        <p:spPr>
          <a:xfrm rot="16200000">
            <a:off x="4198459" y="3464064"/>
            <a:ext cx="962208" cy="523220"/>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400" dirty="0">
                <a:latin typeface="Arial Black" panose="020B0A04020102020204" pitchFamily="34" charset="0"/>
                <a:ea typeface="HGSｺﾞｼｯｸE" panose="020B0900000000000000" pitchFamily="50" charset="-128"/>
              </a:rPr>
              <a:t>Energy (eV)</a:t>
            </a:r>
            <a:endParaRPr kumimoji="1" lang="en-GB" sz="1400" b="0" i="0" u="none" strike="noStrike" kern="1200" cap="none" spc="0" normalizeH="0" baseline="0" noProof="0" dirty="0">
              <a:ln>
                <a:noFill/>
              </a:ln>
              <a:effectLst/>
              <a:uLnTx/>
              <a:uFillTx/>
              <a:latin typeface="Arial Black" panose="020B0A04020102020204" pitchFamily="34" charset="0"/>
              <a:ea typeface="HGSｺﾞｼｯｸE" panose="020B0900000000000000" pitchFamily="50" charset="-128"/>
              <a:cs typeface="+mn-cs"/>
            </a:endParaRPr>
          </a:p>
        </p:txBody>
      </p:sp>
    </p:spTree>
    <p:extLst>
      <p:ext uri="{BB962C8B-B14F-4D97-AF65-F5344CB8AC3E}">
        <p14:creationId xmlns:p14="http://schemas.microsoft.com/office/powerpoint/2010/main" val="1588676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D70C82-5E34-4D43-96E1-E64D26790A15}"/>
              </a:ext>
            </a:extLst>
          </p:cNvPr>
          <p:cNvSpPr>
            <a:spLocks noGrp="1"/>
          </p:cNvSpPr>
          <p:nvPr>
            <p:ph type="title"/>
          </p:nvPr>
        </p:nvSpPr>
        <p:spPr>
          <a:xfrm>
            <a:off x="413468" y="156947"/>
            <a:ext cx="8101882" cy="421527"/>
          </a:xfrm>
        </p:spPr>
        <p:txBody>
          <a:bodyPr/>
          <a:lstStyle/>
          <a:p>
            <a:r>
              <a:rPr kumimoji="1" lang="ja-JP" altLang="en-US" sz="3200" dirty="0"/>
              <a:t>ミッションアーキテクチャ</a:t>
            </a:r>
            <a:endParaRPr kumimoji="1" lang="en-GB" sz="3200" dirty="0"/>
          </a:p>
        </p:txBody>
      </p:sp>
      <p:sp>
        <p:nvSpPr>
          <p:cNvPr id="3" name="コンテンツ プレースホルダー 2">
            <a:extLst>
              <a:ext uri="{FF2B5EF4-FFF2-40B4-BE49-F238E27FC236}">
                <a16:creationId xmlns:a16="http://schemas.microsoft.com/office/drawing/2014/main" id="{C38B56D2-0E91-49BB-8038-C230A0F57DD8}"/>
              </a:ext>
            </a:extLst>
          </p:cNvPr>
          <p:cNvSpPr>
            <a:spLocks noGrp="1"/>
          </p:cNvSpPr>
          <p:nvPr>
            <p:ph idx="1"/>
          </p:nvPr>
        </p:nvSpPr>
        <p:spPr>
          <a:xfrm>
            <a:off x="766072" y="4882776"/>
            <a:ext cx="8101882" cy="1875082"/>
          </a:xfrm>
        </p:spPr>
        <p:txBody>
          <a:bodyPr>
            <a:normAutofit fontScale="70000" lnSpcReduction="20000"/>
          </a:bodyPr>
          <a:lstStyle/>
          <a:p>
            <a:pPr>
              <a:lnSpc>
                <a:spcPct val="120000"/>
              </a:lnSpc>
            </a:pPr>
            <a:r>
              <a:rPr kumimoji="1" lang="ja-JP" altLang="en-US" dirty="0"/>
              <a:t>オーロラ電子加速領域が高度</a:t>
            </a:r>
            <a:r>
              <a:rPr kumimoji="1" lang="en-US" altLang="ja-JP" dirty="0"/>
              <a:t>1,000-10,000 km</a:t>
            </a:r>
            <a:r>
              <a:rPr kumimoji="1" lang="ja-JP" altLang="en-US" dirty="0"/>
              <a:t>に形成されることがこれまでの観測から判っている</a:t>
            </a:r>
            <a:endParaRPr kumimoji="1" lang="en-US" altLang="ja-JP" dirty="0"/>
          </a:p>
          <a:p>
            <a:pPr>
              <a:lnSpc>
                <a:spcPct val="120000"/>
              </a:lnSpc>
            </a:pPr>
            <a:r>
              <a:rPr kumimoji="1" lang="ja-JP" altLang="en-US" dirty="0"/>
              <a:t>その形成メカニズムは未解明</a:t>
            </a:r>
            <a:endParaRPr kumimoji="1" lang="en-US" altLang="ja-JP" dirty="0"/>
          </a:p>
          <a:p>
            <a:pPr>
              <a:lnSpc>
                <a:spcPct val="120000"/>
              </a:lnSpc>
            </a:pPr>
            <a:r>
              <a:rPr kumimoji="1" lang="ja-JP" altLang="en-US" dirty="0"/>
              <a:t>オーロラが爆発的に明るくなる際の加速領域の時空間発展から形成メカニズムを制約</a:t>
            </a:r>
            <a:endParaRPr kumimoji="1" lang="en-US" altLang="ja-JP" dirty="0"/>
          </a:p>
        </p:txBody>
      </p:sp>
      <p:pic>
        <p:nvPicPr>
          <p:cNvPr id="2050" name="Picture 2">
            <a:extLst>
              <a:ext uri="{FF2B5EF4-FFF2-40B4-BE49-F238E27FC236}">
                <a16:creationId xmlns:a16="http://schemas.microsoft.com/office/drawing/2014/main" id="{80CD6902-3F37-4ABA-8AAD-E69A68961B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647" y="614320"/>
            <a:ext cx="3137981" cy="3987532"/>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661E0BA9-77FA-4997-8203-A860584F5A7A}"/>
              </a:ext>
            </a:extLst>
          </p:cNvPr>
          <p:cNvSpPr txBox="1"/>
          <p:nvPr/>
        </p:nvSpPr>
        <p:spPr>
          <a:xfrm>
            <a:off x="5881735" y="3090446"/>
            <a:ext cx="3137981" cy="338554"/>
          </a:xfrm>
          <a:prstGeom prst="rect">
            <a:avLst/>
          </a:prstGeom>
          <a:noFill/>
        </p:spPr>
        <p:txBody>
          <a:bodyPr wrap="square" rtlCol="0">
            <a:spAutoFit/>
          </a:bodyPr>
          <a:lstStyle/>
          <a:p>
            <a:r>
              <a:rPr kumimoji="1" lang="ja-JP" altLang="en-US" sz="1600" dirty="0"/>
              <a:t>時間差</a:t>
            </a:r>
            <a:r>
              <a:rPr kumimoji="1" lang="en-US" altLang="ja-JP" sz="1600" dirty="0"/>
              <a:t>(</a:t>
            </a:r>
            <a:r>
              <a:rPr kumimoji="1" lang="ja-JP" altLang="en-US" sz="1600" dirty="0"/>
              <a:t>数分</a:t>
            </a:r>
            <a:r>
              <a:rPr kumimoji="1" lang="en-US" altLang="ja-JP" sz="1600" dirty="0"/>
              <a:t>)</a:t>
            </a:r>
            <a:r>
              <a:rPr kumimoji="1" lang="ja-JP" altLang="en-US" sz="1600" dirty="0"/>
              <a:t>をつけて２機以上</a:t>
            </a:r>
            <a:endParaRPr kumimoji="1" lang="en-GB" sz="1600" dirty="0"/>
          </a:p>
        </p:txBody>
      </p:sp>
      <p:cxnSp>
        <p:nvCxnSpPr>
          <p:cNvPr id="20" name="直線矢印コネクタ 19">
            <a:extLst>
              <a:ext uri="{FF2B5EF4-FFF2-40B4-BE49-F238E27FC236}">
                <a16:creationId xmlns:a16="http://schemas.microsoft.com/office/drawing/2014/main" id="{017C54E3-18FF-488D-8AEC-AF89BE999AD1}"/>
              </a:ext>
            </a:extLst>
          </p:cNvPr>
          <p:cNvCxnSpPr>
            <a:cxnSpLocks/>
          </p:cNvCxnSpPr>
          <p:nvPr/>
        </p:nvCxnSpPr>
        <p:spPr>
          <a:xfrm flipH="1">
            <a:off x="413468" y="3039750"/>
            <a:ext cx="4779821" cy="0"/>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BD955ED0-882C-4120-A068-50439C375DDD}"/>
              </a:ext>
            </a:extLst>
          </p:cNvPr>
          <p:cNvSpPr txBox="1"/>
          <p:nvPr/>
        </p:nvSpPr>
        <p:spPr>
          <a:xfrm>
            <a:off x="1055424" y="4340242"/>
            <a:ext cx="611065" cy="261610"/>
          </a:xfrm>
          <a:prstGeom prst="rect">
            <a:avLst/>
          </a:prstGeom>
          <a:noFill/>
        </p:spPr>
        <p:txBody>
          <a:bodyPr wrap="none" rtlCol="0">
            <a:spAutoFit/>
          </a:bodyPr>
          <a:lstStyle/>
          <a:p>
            <a:r>
              <a:rPr lang="en-US" altLang="ja-JP" sz="1100" dirty="0">
                <a:solidFill>
                  <a:schemeClr val="bg1"/>
                </a:solidFill>
              </a:rPr>
              <a:t>©ESA</a:t>
            </a:r>
            <a:endParaRPr lang="ja-JP" altLang="en-US" sz="1100" dirty="0">
              <a:solidFill>
                <a:schemeClr val="bg1"/>
              </a:solidFill>
            </a:endParaRPr>
          </a:p>
        </p:txBody>
      </p:sp>
      <p:cxnSp>
        <p:nvCxnSpPr>
          <p:cNvPr id="21" name="直線矢印コネクタ 20">
            <a:extLst>
              <a:ext uri="{FF2B5EF4-FFF2-40B4-BE49-F238E27FC236}">
                <a16:creationId xmlns:a16="http://schemas.microsoft.com/office/drawing/2014/main" id="{B560AF07-5729-4C9F-A760-CA9204AAE887}"/>
              </a:ext>
            </a:extLst>
          </p:cNvPr>
          <p:cNvCxnSpPr>
            <a:cxnSpLocks/>
          </p:cNvCxnSpPr>
          <p:nvPr/>
        </p:nvCxnSpPr>
        <p:spPr>
          <a:xfrm flipH="1">
            <a:off x="426201" y="1929038"/>
            <a:ext cx="4779821" cy="0"/>
          </a:xfrm>
          <a:prstGeom prst="straightConnector1">
            <a:avLst/>
          </a:prstGeom>
          <a:ln w="38100">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3931AC06-FF21-4E23-A0A0-C473445FAE06}"/>
              </a:ext>
            </a:extLst>
          </p:cNvPr>
          <p:cNvCxnSpPr>
            <a:cxnSpLocks/>
          </p:cNvCxnSpPr>
          <p:nvPr/>
        </p:nvCxnSpPr>
        <p:spPr>
          <a:xfrm flipH="1">
            <a:off x="766072" y="2944177"/>
            <a:ext cx="4779821"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F3EDFF8E-B3BD-4410-B448-8F65203047CB}"/>
              </a:ext>
            </a:extLst>
          </p:cNvPr>
          <p:cNvCxnSpPr>
            <a:cxnSpLocks/>
          </p:cNvCxnSpPr>
          <p:nvPr/>
        </p:nvCxnSpPr>
        <p:spPr>
          <a:xfrm flipH="1">
            <a:off x="612183" y="1833464"/>
            <a:ext cx="4779821"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71AE6430-2B5A-46D5-A3F9-42812A28E5A1}"/>
              </a:ext>
            </a:extLst>
          </p:cNvPr>
          <p:cNvSpPr txBox="1"/>
          <p:nvPr/>
        </p:nvSpPr>
        <p:spPr>
          <a:xfrm>
            <a:off x="5898763" y="2828059"/>
            <a:ext cx="2130590" cy="338554"/>
          </a:xfrm>
          <a:prstGeom prst="rect">
            <a:avLst/>
          </a:prstGeom>
          <a:noFill/>
        </p:spPr>
        <p:txBody>
          <a:bodyPr wrap="square" rtlCol="0">
            <a:spAutoFit/>
          </a:bodyPr>
          <a:lstStyle/>
          <a:p>
            <a:r>
              <a:rPr kumimoji="1" lang="en-GB" sz="1600" dirty="0"/>
              <a:t>500-1,000 km</a:t>
            </a:r>
            <a:r>
              <a:rPr kumimoji="1" lang="ja-JP" altLang="en-US" sz="1600" dirty="0"/>
              <a:t>程度</a:t>
            </a:r>
            <a:endParaRPr kumimoji="1" lang="en-GB" sz="1600" dirty="0"/>
          </a:p>
        </p:txBody>
      </p:sp>
      <p:sp>
        <p:nvSpPr>
          <p:cNvPr id="25" name="テキスト ボックス 24">
            <a:extLst>
              <a:ext uri="{FF2B5EF4-FFF2-40B4-BE49-F238E27FC236}">
                <a16:creationId xmlns:a16="http://schemas.microsoft.com/office/drawing/2014/main" id="{179766EB-476A-4878-891B-572F1E945048}"/>
              </a:ext>
            </a:extLst>
          </p:cNvPr>
          <p:cNvSpPr txBox="1"/>
          <p:nvPr/>
        </p:nvSpPr>
        <p:spPr>
          <a:xfrm>
            <a:off x="5881735" y="1916457"/>
            <a:ext cx="3137981" cy="338554"/>
          </a:xfrm>
          <a:prstGeom prst="rect">
            <a:avLst/>
          </a:prstGeom>
          <a:noFill/>
        </p:spPr>
        <p:txBody>
          <a:bodyPr wrap="square" rtlCol="0">
            <a:spAutoFit/>
          </a:bodyPr>
          <a:lstStyle/>
          <a:p>
            <a:r>
              <a:rPr kumimoji="1" lang="ja-JP" altLang="en-US" sz="1600" dirty="0"/>
              <a:t>時間差</a:t>
            </a:r>
            <a:r>
              <a:rPr kumimoji="1" lang="en-US" altLang="ja-JP" sz="1600" dirty="0"/>
              <a:t>(</a:t>
            </a:r>
            <a:r>
              <a:rPr kumimoji="1" lang="ja-JP" altLang="en-US" sz="1600" dirty="0"/>
              <a:t>数分</a:t>
            </a:r>
            <a:r>
              <a:rPr kumimoji="1" lang="en-US" altLang="ja-JP" sz="1600" dirty="0"/>
              <a:t>)</a:t>
            </a:r>
            <a:r>
              <a:rPr kumimoji="1" lang="ja-JP" altLang="en-US" sz="1600" dirty="0"/>
              <a:t>をつけて２機以上</a:t>
            </a:r>
            <a:endParaRPr kumimoji="1" lang="en-GB" sz="1600" dirty="0"/>
          </a:p>
        </p:txBody>
      </p:sp>
      <p:sp>
        <p:nvSpPr>
          <p:cNvPr id="26" name="テキスト ボックス 25">
            <a:extLst>
              <a:ext uri="{FF2B5EF4-FFF2-40B4-BE49-F238E27FC236}">
                <a16:creationId xmlns:a16="http://schemas.microsoft.com/office/drawing/2014/main" id="{CA3623DD-0317-46B3-99B5-9E32A57FA80D}"/>
              </a:ext>
            </a:extLst>
          </p:cNvPr>
          <p:cNvSpPr txBox="1"/>
          <p:nvPr/>
        </p:nvSpPr>
        <p:spPr>
          <a:xfrm>
            <a:off x="5898762" y="1654070"/>
            <a:ext cx="2718295" cy="338554"/>
          </a:xfrm>
          <a:prstGeom prst="rect">
            <a:avLst/>
          </a:prstGeom>
          <a:noFill/>
        </p:spPr>
        <p:txBody>
          <a:bodyPr wrap="square" rtlCol="0">
            <a:spAutoFit/>
          </a:bodyPr>
          <a:lstStyle/>
          <a:p>
            <a:r>
              <a:rPr kumimoji="1" lang="en-GB" sz="1600" dirty="0"/>
              <a:t>7,000-10,000 km</a:t>
            </a:r>
            <a:r>
              <a:rPr kumimoji="1" lang="ja-JP" altLang="en-US" sz="1600" dirty="0"/>
              <a:t>程度</a:t>
            </a:r>
            <a:endParaRPr kumimoji="1" lang="en-GB" sz="1600" dirty="0"/>
          </a:p>
        </p:txBody>
      </p:sp>
    </p:spTree>
    <p:extLst>
      <p:ext uri="{BB962C8B-B14F-4D97-AF65-F5344CB8AC3E}">
        <p14:creationId xmlns:p14="http://schemas.microsoft.com/office/powerpoint/2010/main" val="1872964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夜に光っている電子&#10;&#10;中程度の精度で自動的に生成された説明">
            <a:extLst>
              <a:ext uri="{FF2B5EF4-FFF2-40B4-BE49-F238E27FC236}">
                <a16:creationId xmlns:a16="http://schemas.microsoft.com/office/drawing/2014/main" id="{1A551EEE-3A7E-45DA-BDF1-0895587FCB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1662"/>
            <a:ext cx="9144000" cy="5410353"/>
          </a:xfrm>
          <a:prstGeom prst="rect">
            <a:avLst/>
          </a:prstGeom>
        </p:spPr>
      </p:pic>
      <p:sp>
        <p:nvSpPr>
          <p:cNvPr id="2" name="タイトル 1">
            <a:extLst>
              <a:ext uri="{FF2B5EF4-FFF2-40B4-BE49-F238E27FC236}">
                <a16:creationId xmlns:a16="http://schemas.microsoft.com/office/drawing/2014/main" id="{E330D1AB-C10D-492C-918B-D058DA1A8FF2}"/>
              </a:ext>
            </a:extLst>
          </p:cNvPr>
          <p:cNvSpPr>
            <a:spLocks noGrp="1"/>
          </p:cNvSpPr>
          <p:nvPr>
            <p:ph type="title"/>
          </p:nvPr>
        </p:nvSpPr>
        <p:spPr>
          <a:xfrm>
            <a:off x="238393" y="372590"/>
            <a:ext cx="7886700" cy="421527"/>
          </a:xfrm>
        </p:spPr>
        <p:txBody>
          <a:bodyPr/>
          <a:lstStyle/>
          <a:p>
            <a:r>
              <a:rPr kumimoji="1" lang="ja-JP" altLang="en-US" dirty="0"/>
              <a:t>ミッションアーキテクチャ</a:t>
            </a:r>
            <a:endParaRPr kumimoji="1" lang="en-GB" dirty="0"/>
          </a:p>
        </p:txBody>
      </p:sp>
      <p:sp>
        <p:nvSpPr>
          <p:cNvPr id="6" name="台形 5">
            <a:extLst>
              <a:ext uri="{FF2B5EF4-FFF2-40B4-BE49-F238E27FC236}">
                <a16:creationId xmlns:a16="http://schemas.microsoft.com/office/drawing/2014/main" id="{C409D6B9-19E6-40FB-B923-24DC95D0A83C}"/>
              </a:ext>
            </a:extLst>
          </p:cNvPr>
          <p:cNvSpPr/>
          <p:nvPr/>
        </p:nvSpPr>
        <p:spPr>
          <a:xfrm rot="12632739">
            <a:off x="5460668" y="983895"/>
            <a:ext cx="681975" cy="2317005"/>
          </a:xfrm>
          <a:prstGeom prst="trapezoid">
            <a:avLst/>
          </a:prstGeom>
          <a:solidFill>
            <a:srgbClr val="FF00FF">
              <a:alpha val="49804"/>
            </a:srgbClr>
          </a:solidFill>
          <a:ln>
            <a:noFill/>
          </a:ln>
          <a:scene3d>
            <a:camera prst="orthographicFront">
              <a:rot lat="120000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GB" dirty="0"/>
          </a:p>
        </p:txBody>
      </p:sp>
      <p:sp>
        <p:nvSpPr>
          <p:cNvPr id="7" name="テキスト ボックス 6">
            <a:extLst>
              <a:ext uri="{FF2B5EF4-FFF2-40B4-BE49-F238E27FC236}">
                <a16:creationId xmlns:a16="http://schemas.microsoft.com/office/drawing/2014/main" id="{829CDA8A-7D12-4DCB-A9B8-47B18266650D}"/>
              </a:ext>
            </a:extLst>
          </p:cNvPr>
          <p:cNvSpPr txBox="1"/>
          <p:nvPr/>
        </p:nvSpPr>
        <p:spPr>
          <a:xfrm>
            <a:off x="477079" y="1272209"/>
            <a:ext cx="4817922" cy="461665"/>
          </a:xfrm>
          <a:prstGeom prst="rect">
            <a:avLst/>
          </a:prstGeom>
          <a:noFill/>
        </p:spPr>
        <p:txBody>
          <a:bodyPr wrap="none" rtlCol="0">
            <a:spAutoFit/>
          </a:bodyPr>
          <a:lstStyle/>
          <a:p>
            <a:r>
              <a:rPr kumimoji="1" lang="en-GB" sz="2400" dirty="0">
                <a:solidFill>
                  <a:srgbClr val="FF00FF"/>
                </a:solidFill>
                <a:effectLst>
                  <a:glow rad="228600">
                    <a:srgbClr val="FF00FF">
                      <a:alpha val="40000"/>
                    </a:srgbClr>
                  </a:glow>
                </a:effectLst>
              </a:rPr>
              <a:t>Auroral acceleration region</a:t>
            </a:r>
          </a:p>
        </p:txBody>
      </p:sp>
      <p:cxnSp>
        <p:nvCxnSpPr>
          <p:cNvPr id="9" name="直線コネクタ 8">
            <a:extLst>
              <a:ext uri="{FF2B5EF4-FFF2-40B4-BE49-F238E27FC236}">
                <a16:creationId xmlns:a16="http://schemas.microsoft.com/office/drawing/2014/main" id="{A395EC68-EC24-4611-8555-3CC6E6CD2F4E}"/>
              </a:ext>
            </a:extLst>
          </p:cNvPr>
          <p:cNvCxnSpPr/>
          <p:nvPr/>
        </p:nvCxnSpPr>
        <p:spPr>
          <a:xfrm>
            <a:off x="500931" y="1709530"/>
            <a:ext cx="4792946" cy="0"/>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68C9CC9B-8FAC-41B9-9B26-8EE7C9DA770C}"/>
              </a:ext>
            </a:extLst>
          </p:cNvPr>
          <p:cNvCxnSpPr>
            <a:cxnSpLocks/>
          </p:cNvCxnSpPr>
          <p:nvPr/>
        </p:nvCxnSpPr>
        <p:spPr>
          <a:xfrm>
            <a:off x="5295000" y="1701579"/>
            <a:ext cx="398134" cy="389614"/>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sp>
        <p:nvSpPr>
          <p:cNvPr id="3" name="楕円 2">
            <a:extLst>
              <a:ext uri="{FF2B5EF4-FFF2-40B4-BE49-F238E27FC236}">
                <a16:creationId xmlns:a16="http://schemas.microsoft.com/office/drawing/2014/main" id="{EA0CB9C8-AB48-458B-BF39-7AA6FAEE23E4}"/>
              </a:ext>
            </a:extLst>
          </p:cNvPr>
          <p:cNvSpPr/>
          <p:nvPr/>
        </p:nvSpPr>
        <p:spPr>
          <a:xfrm rot="19800000">
            <a:off x="4706073" y="3204875"/>
            <a:ext cx="755009" cy="217106"/>
          </a:xfrm>
          <a:prstGeom prst="ellipse">
            <a:avLst/>
          </a:prstGeom>
          <a:solidFill>
            <a:srgbClr val="00B05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GB"/>
          </a:p>
        </p:txBody>
      </p:sp>
      <p:sp>
        <p:nvSpPr>
          <p:cNvPr id="11" name="テキスト ボックス 10">
            <a:extLst>
              <a:ext uri="{FF2B5EF4-FFF2-40B4-BE49-F238E27FC236}">
                <a16:creationId xmlns:a16="http://schemas.microsoft.com/office/drawing/2014/main" id="{A72940B8-FCD0-4151-B5A6-F6499981D554}"/>
              </a:ext>
            </a:extLst>
          </p:cNvPr>
          <p:cNvSpPr txBox="1"/>
          <p:nvPr/>
        </p:nvSpPr>
        <p:spPr>
          <a:xfrm>
            <a:off x="492542" y="2442512"/>
            <a:ext cx="2075825" cy="461665"/>
          </a:xfrm>
          <a:prstGeom prst="rect">
            <a:avLst/>
          </a:prstGeom>
          <a:noFill/>
        </p:spPr>
        <p:txBody>
          <a:bodyPr wrap="none" rtlCol="0">
            <a:spAutoFit/>
          </a:bodyPr>
          <a:lstStyle/>
          <a:p>
            <a:r>
              <a:rPr kumimoji="1" lang="en-GB" sz="2400" dirty="0">
                <a:solidFill>
                  <a:srgbClr val="00B050"/>
                </a:solidFill>
                <a:effectLst>
                  <a:glow rad="228600">
                    <a:schemeClr val="accent6">
                      <a:satMod val="175000"/>
                      <a:alpha val="40000"/>
                    </a:schemeClr>
                  </a:glow>
                </a:effectLst>
              </a:rPr>
              <a:t>Auroral arc</a:t>
            </a:r>
          </a:p>
        </p:txBody>
      </p:sp>
      <p:cxnSp>
        <p:nvCxnSpPr>
          <p:cNvPr id="12" name="直線コネクタ 11">
            <a:extLst>
              <a:ext uri="{FF2B5EF4-FFF2-40B4-BE49-F238E27FC236}">
                <a16:creationId xmlns:a16="http://schemas.microsoft.com/office/drawing/2014/main" id="{F1AE8FE0-652E-4C76-9118-8E503CE179E4}"/>
              </a:ext>
            </a:extLst>
          </p:cNvPr>
          <p:cNvCxnSpPr>
            <a:cxnSpLocks/>
          </p:cNvCxnSpPr>
          <p:nvPr/>
        </p:nvCxnSpPr>
        <p:spPr>
          <a:xfrm>
            <a:off x="492542" y="2854666"/>
            <a:ext cx="419031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949A90DB-D334-4741-8E92-33A3D98BB5E5}"/>
              </a:ext>
            </a:extLst>
          </p:cNvPr>
          <p:cNvCxnSpPr>
            <a:cxnSpLocks/>
          </p:cNvCxnSpPr>
          <p:nvPr/>
        </p:nvCxnSpPr>
        <p:spPr>
          <a:xfrm>
            <a:off x="4683975" y="2846715"/>
            <a:ext cx="398134" cy="389614"/>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451F4112-B054-40F1-AD2F-2AA50A41070E}"/>
              </a:ext>
            </a:extLst>
          </p:cNvPr>
          <p:cNvSpPr txBox="1"/>
          <p:nvPr/>
        </p:nvSpPr>
        <p:spPr>
          <a:xfrm>
            <a:off x="127759" y="5347158"/>
            <a:ext cx="8731015" cy="1107996"/>
          </a:xfrm>
          <a:prstGeom prst="rect">
            <a:avLst/>
          </a:prstGeom>
          <a:noFill/>
        </p:spPr>
        <p:txBody>
          <a:bodyPr wrap="square" rtlCol="0">
            <a:spAutoFit/>
          </a:bodyPr>
          <a:lstStyle/>
          <a:p>
            <a:r>
              <a:rPr kumimoji="1" lang="ja-JP" altLang="en-US" sz="2200" dirty="0">
                <a:solidFill>
                  <a:schemeClr val="bg1"/>
                </a:solidFill>
              </a:rPr>
              <a:t>超小型衛星の機動性を活かし</a:t>
            </a:r>
            <a:endParaRPr kumimoji="1" lang="en-US" altLang="ja-JP" sz="2200" dirty="0">
              <a:solidFill>
                <a:schemeClr val="bg1"/>
              </a:solidFill>
            </a:endParaRPr>
          </a:p>
          <a:p>
            <a:r>
              <a:rPr kumimoji="1" lang="ja-JP" altLang="en-US" sz="2200" dirty="0">
                <a:solidFill>
                  <a:schemeClr val="bg1"/>
                </a:solidFill>
              </a:rPr>
              <a:t>同時多点観測によってオーロラ電子加速領域の時空間発展を捉え</a:t>
            </a:r>
            <a:endParaRPr kumimoji="1" lang="en-US" altLang="ja-JP" sz="2200" dirty="0">
              <a:solidFill>
                <a:schemeClr val="bg1"/>
              </a:solidFill>
            </a:endParaRPr>
          </a:p>
          <a:p>
            <a:r>
              <a:rPr kumimoji="1" lang="ja-JP" altLang="en-US" sz="2200" dirty="0">
                <a:solidFill>
                  <a:schemeClr val="bg1"/>
                </a:solidFill>
              </a:rPr>
              <a:t>その形成物理機構を明らかにする</a:t>
            </a:r>
            <a:endParaRPr kumimoji="1" lang="en-GB" sz="2200" dirty="0">
              <a:solidFill>
                <a:schemeClr val="bg1"/>
              </a:solidFill>
            </a:endParaRPr>
          </a:p>
        </p:txBody>
      </p:sp>
      <p:sp>
        <p:nvSpPr>
          <p:cNvPr id="4" name="テキスト ボックス 3">
            <a:extLst>
              <a:ext uri="{FF2B5EF4-FFF2-40B4-BE49-F238E27FC236}">
                <a16:creationId xmlns:a16="http://schemas.microsoft.com/office/drawing/2014/main" id="{82F2D67D-4EC2-4B44-9FFB-0449C56BFD0D}"/>
              </a:ext>
            </a:extLst>
          </p:cNvPr>
          <p:cNvSpPr txBox="1"/>
          <p:nvPr/>
        </p:nvSpPr>
        <p:spPr>
          <a:xfrm>
            <a:off x="201735" y="3246676"/>
            <a:ext cx="3182603" cy="830997"/>
          </a:xfrm>
          <a:prstGeom prst="rect">
            <a:avLst/>
          </a:prstGeom>
          <a:noFill/>
        </p:spPr>
        <p:txBody>
          <a:bodyPr wrap="none" rtlCol="0">
            <a:spAutoFit/>
          </a:bodyPr>
          <a:lstStyle/>
          <a:p>
            <a:r>
              <a:rPr kumimoji="1" lang="en-GB" sz="1600" dirty="0">
                <a:solidFill>
                  <a:schemeClr val="bg1"/>
                </a:solidFill>
              </a:rPr>
              <a:t>Apogee: 7,000 – 10,000 km</a:t>
            </a:r>
          </a:p>
          <a:p>
            <a:r>
              <a:rPr kumimoji="1" lang="en-GB" sz="1600" dirty="0">
                <a:solidFill>
                  <a:schemeClr val="bg1"/>
                </a:solidFill>
              </a:rPr>
              <a:t>Perigee: 500-1,000 km</a:t>
            </a:r>
          </a:p>
          <a:p>
            <a:r>
              <a:rPr kumimoji="1" lang="en-GB" sz="1600" dirty="0">
                <a:solidFill>
                  <a:schemeClr val="bg1"/>
                </a:solidFill>
              </a:rPr>
              <a:t>Inclination: ~90</a:t>
            </a:r>
            <a:r>
              <a:rPr kumimoji="1" lang="en-GB" sz="1600" baseline="30000" dirty="0">
                <a:solidFill>
                  <a:schemeClr val="bg1"/>
                </a:solidFill>
              </a:rPr>
              <a:t>o</a:t>
            </a:r>
          </a:p>
        </p:txBody>
      </p:sp>
      <p:sp>
        <p:nvSpPr>
          <p:cNvPr id="14" name="テキスト ボックス 13">
            <a:extLst>
              <a:ext uri="{FF2B5EF4-FFF2-40B4-BE49-F238E27FC236}">
                <a16:creationId xmlns:a16="http://schemas.microsoft.com/office/drawing/2014/main" id="{0897786B-F361-47D4-8A2F-83FADD69F68B}"/>
              </a:ext>
            </a:extLst>
          </p:cNvPr>
          <p:cNvSpPr txBox="1"/>
          <p:nvPr/>
        </p:nvSpPr>
        <p:spPr>
          <a:xfrm>
            <a:off x="4919209" y="3596190"/>
            <a:ext cx="4023056" cy="1815882"/>
          </a:xfrm>
          <a:prstGeom prst="rect">
            <a:avLst/>
          </a:prstGeom>
          <a:noFill/>
        </p:spPr>
        <p:txBody>
          <a:bodyPr wrap="square" rtlCol="0">
            <a:spAutoFit/>
          </a:bodyPr>
          <a:lstStyle/>
          <a:p>
            <a:pPr marL="342900" indent="-342900">
              <a:buFont typeface="+mj-lt"/>
              <a:buAutoNum type="arabicPeriod"/>
            </a:pPr>
            <a:r>
              <a:rPr kumimoji="1" lang="ja-JP" altLang="en-US" sz="1600" dirty="0">
                <a:solidFill>
                  <a:schemeClr val="bg1"/>
                </a:solidFill>
              </a:rPr>
              <a:t>複数</a:t>
            </a:r>
            <a:r>
              <a:rPr kumimoji="1" lang="en-US" altLang="ja-JP" sz="1600" dirty="0">
                <a:solidFill>
                  <a:schemeClr val="bg1"/>
                </a:solidFill>
              </a:rPr>
              <a:t>(&gt;3)</a:t>
            </a:r>
            <a:r>
              <a:rPr kumimoji="1" lang="ja-JP" altLang="en-US" sz="1600" dirty="0">
                <a:solidFill>
                  <a:schemeClr val="bg1"/>
                </a:solidFill>
              </a:rPr>
              <a:t>機を円軌道に投入</a:t>
            </a:r>
            <a:endParaRPr kumimoji="1" lang="en-GB" sz="1600" dirty="0">
              <a:solidFill>
                <a:schemeClr val="bg1"/>
              </a:solidFill>
            </a:endParaRPr>
          </a:p>
          <a:p>
            <a:pPr marL="342900" indent="-342900">
              <a:buFont typeface="+mj-lt"/>
              <a:buAutoNum type="arabicPeriod"/>
            </a:pPr>
            <a:r>
              <a:rPr kumimoji="1" lang="ja-JP" altLang="en-US" sz="1600" dirty="0">
                <a:solidFill>
                  <a:schemeClr val="bg1"/>
                </a:solidFill>
              </a:rPr>
              <a:t>キックモータで遠地点上昇（</a:t>
            </a:r>
            <a:r>
              <a:rPr kumimoji="1" lang="el-GR" altLang="ja-JP" sz="1600" dirty="0">
                <a:solidFill>
                  <a:schemeClr val="bg1"/>
                </a:solidFill>
                <a:latin typeface="Times New Roman" panose="02020603050405020304" pitchFamily="18" charset="0"/>
                <a:cs typeface="Times New Roman" panose="02020603050405020304" pitchFamily="18" charset="0"/>
              </a:rPr>
              <a:t>Δ</a:t>
            </a:r>
            <a:r>
              <a:rPr kumimoji="1" lang="en-US" altLang="ja-JP" sz="1600" dirty="0">
                <a:solidFill>
                  <a:schemeClr val="bg1"/>
                </a:solidFill>
              </a:rPr>
              <a:t>V~1km</a:t>
            </a:r>
            <a:r>
              <a:rPr kumimoji="1" lang="ja-JP" altLang="en-US" sz="1600" dirty="0">
                <a:solidFill>
                  <a:schemeClr val="bg1"/>
                </a:solidFill>
              </a:rPr>
              <a:t>）</a:t>
            </a:r>
            <a:endParaRPr kumimoji="1" lang="en-US" altLang="ja-JP" sz="1600" dirty="0">
              <a:solidFill>
                <a:schemeClr val="bg1"/>
              </a:solidFill>
            </a:endParaRPr>
          </a:p>
          <a:p>
            <a:pPr marL="342900" indent="-342900">
              <a:buFont typeface="+mj-lt"/>
              <a:buAutoNum type="arabicPeriod"/>
            </a:pPr>
            <a:r>
              <a:rPr kumimoji="1" lang="en-US" altLang="ja-JP" sz="1600" dirty="0">
                <a:solidFill>
                  <a:schemeClr val="bg1"/>
                </a:solidFill>
                <a:sym typeface="Wingdings" panose="05000000000000000000" pitchFamily="2" charset="2"/>
              </a:rPr>
              <a:t></a:t>
            </a:r>
            <a:r>
              <a:rPr kumimoji="1" lang="ja-JP" altLang="en-US" sz="1600" dirty="0">
                <a:solidFill>
                  <a:schemeClr val="bg1"/>
                </a:solidFill>
              </a:rPr>
              <a:t>加速領域を上下から観測し</a:t>
            </a:r>
            <a:r>
              <a:rPr kumimoji="1" lang="ja-JP" altLang="en-US" sz="1600" dirty="0">
                <a:solidFill>
                  <a:srgbClr val="FFFF00"/>
                </a:solidFill>
              </a:rPr>
              <a:t>空間構造を把握</a:t>
            </a:r>
            <a:endParaRPr kumimoji="1" lang="en-US" altLang="ja-JP" sz="1600" dirty="0">
              <a:solidFill>
                <a:srgbClr val="FFFF00"/>
              </a:solidFill>
            </a:endParaRPr>
          </a:p>
          <a:p>
            <a:pPr marL="342900" indent="-342900">
              <a:buFont typeface="+mj-lt"/>
              <a:buAutoNum type="arabicPeriod"/>
            </a:pPr>
            <a:r>
              <a:rPr kumimoji="1" lang="ja-JP" altLang="en-US" sz="1600" dirty="0">
                <a:solidFill>
                  <a:schemeClr val="bg1"/>
                </a:solidFill>
              </a:rPr>
              <a:t>各軌道には２機以上の衛星を投入し</a:t>
            </a:r>
            <a:r>
              <a:rPr kumimoji="1" lang="en-US" altLang="ja-JP" sz="1600" dirty="0">
                <a:solidFill>
                  <a:schemeClr val="bg1"/>
                </a:solidFill>
              </a:rPr>
              <a:t>1-3</a:t>
            </a:r>
            <a:r>
              <a:rPr kumimoji="1" lang="ja-JP" altLang="en-US" sz="1600" dirty="0">
                <a:solidFill>
                  <a:schemeClr val="bg1"/>
                </a:solidFill>
              </a:rPr>
              <a:t>分程度の時間差で</a:t>
            </a:r>
            <a:r>
              <a:rPr kumimoji="1" lang="ja-JP" altLang="en-US" sz="1600" dirty="0">
                <a:solidFill>
                  <a:srgbClr val="FFFF00"/>
                </a:solidFill>
              </a:rPr>
              <a:t>時間変化を検出</a:t>
            </a:r>
            <a:endParaRPr kumimoji="1" lang="en-GB" sz="1600" baseline="30000" dirty="0">
              <a:solidFill>
                <a:srgbClr val="FFFF00"/>
              </a:solidFill>
            </a:endParaRPr>
          </a:p>
        </p:txBody>
      </p:sp>
    </p:spTree>
    <p:extLst>
      <p:ext uri="{BB962C8B-B14F-4D97-AF65-F5344CB8AC3E}">
        <p14:creationId xmlns:p14="http://schemas.microsoft.com/office/powerpoint/2010/main" val="207651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53FFC4-A3A8-4266-8DF2-AA1CA449B436}"/>
              </a:ext>
            </a:extLst>
          </p:cNvPr>
          <p:cNvSpPr>
            <a:spLocks noGrp="1"/>
          </p:cNvSpPr>
          <p:nvPr>
            <p:ph type="title"/>
          </p:nvPr>
        </p:nvSpPr>
        <p:spPr/>
        <p:txBody>
          <a:bodyPr/>
          <a:lstStyle/>
          <a:p>
            <a:r>
              <a:rPr kumimoji="1" lang="ja-JP" altLang="en-US" dirty="0"/>
              <a:t>理学ミッション機器</a:t>
            </a:r>
            <a:endParaRPr kumimoji="1" lang="en-GB" dirty="0"/>
          </a:p>
        </p:txBody>
      </p:sp>
      <p:sp>
        <p:nvSpPr>
          <p:cNvPr id="3" name="コンテンツ プレースホルダー 2">
            <a:extLst>
              <a:ext uri="{FF2B5EF4-FFF2-40B4-BE49-F238E27FC236}">
                <a16:creationId xmlns:a16="http://schemas.microsoft.com/office/drawing/2014/main" id="{BAD5ADA4-E0B5-4880-BD7E-B42DC6C39406}"/>
              </a:ext>
            </a:extLst>
          </p:cNvPr>
          <p:cNvSpPr>
            <a:spLocks noGrp="1"/>
          </p:cNvSpPr>
          <p:nvPr>
            <p:ph idx="1"/>
          </p:nvPr>
        </p:nvSpPr>
        <p:spPr>
          <a:xfrm>
            <a:off x="392859" y="987840"/>
            <a:ext cx="8417584" cy="5828563"/>
          </a:xfrm>
        </p:spPr>
        <p:txBody>
          <a:bodyPr>
            <a:normAutofit lnSpcReduction="10000"/>
          </a:bodyPr>
          <a:lstStyle/>
          <a:p>
            <a:r>
              <a:rPr kumimoji="1" lang="ja-JP" altLang="en-US" dirty="0"/>
              <a:t>必須機器：電子計測器</a:t>
            </a:r>
            <a:endParaRPr kumimoji="1" lang="en-US" altLang="ja-JP" dirty="0"/>
          </a:p>
          <a:p>
            <a:pPr lvl="1"/>
            <a:r>
              <a:rPr kumimoji="1" lang="ja-JP" altLang="en-US" dirty="0"/>
              <a:t>電子の加速状況（エネルギー）から</a:t>
            </a:r>
            <a:r>
              <a:rPr kumimoji="1" lang="ja-JP" altLang="en-US" dirty="0">
                <a:solidFill>
                  <a:srgbClr val="FF0000"/>
                </a:solidFill>
              </a:rPr>
              <a:t>加速電場</a:t>
            </a:r>
            <a:r>
              <a:rPr kumimoji="1" lang="ja-JP" altLang="en-US" dirty="0"/>
              <a:t>を推定</a:t>
            </a:r>
            <a:endParaRPr kumimoji="1" lang="en-US" altLang="ja-JP" dirty="0"/>
          </a:p>
          <a:p>
            <a:pPr lvl="1"/>
            <a:r>
              <a:rPr kumimoji="1" lang="ja-JP" altLang="en-US" dirty="0"/>
              <a:t>実績：</a:t>
            </a:r>
            <a:r>
              <a:rPr kumimoji="1" lang="en-US" altLang="ja-JP" dirty="0" err="1"/>
              <a:t>Geotail</a:t>
            </a:r>
            <a:r>
              <a:rPr kumimoji="1" lang="en-US" altLang="ja-JP" dirty="0"/>
              <a:t>, </a:t>
            </a:r>
            <a:r>
              <a:rPr kumimoji="1" lang="ja-JP" altLang="en-US" dirty="0"/>
              <a:t>れいめい，かぐや，あらせ，</a:t>
            </a:r>
            <a:r>
              <a:rPr kumimoji="1" lang="en-US" altLang="ja-JP" dirty="0"/>
              <a:t>…</a:t>
            </a:r>
          </a:p>
          <a:p>
            <a:pPr lvl="1"/>
            <a:r>
              <a:rPr kumimoji="1" lang="ja-JP" altLang="en-US" dirty="0"/>
              <a:t>サイズ：</a:t>
            </a:r>
            <a:r>
              <a:rPr kumimoji="1" lang="en-US" altLang="ja-JP" dirty="0"/>
              <a:t>1-2U</a:t>
            </a:r>
            <a:r>
              <a:rPr kumimoji="1" lang="ja-JP" altLang="en-US" dirty="0"/>
              <a:t>程度</a:t>
            </a:r>
            <a:endParaRPr kumimoji="1" lang="en-US" altLang="ja-JP" dirty="0"/>
          </a:p>
          <a:p>
            <a:pPr lvl="1"/>
            <a:endParaRPr kumimoji="1" lang="en-US" dirty="0"/>
          </a:p>
          <a:p>
            <a:pPr lvl="1"/>
            <a:endParaRPr kumimoji="1" lang="en-US" dirty="0"/>
          </a:p>
          <a:p>
            <a:pPr lvl="1"/>
            <a:endParaRPr kumimoji="1" lang="en-US" dirty="0"/>
          </a:p>
          <a:p>
            <a:pPr lvl="1"/>
            <a:endParaRPr kumimoji="1" lang="en-US" dirty="0"/>
          </a:p>
          <a:p>
            <a:endParaRPr kumimoji="1" lang="en-US" altLang="ja-JP" dirty="0"/>
          </a:p>
          <a:p>
            <a:r>
              <a:rPr kumimoji="1" lang="ja-JP" altLang="en-US" dirty="0"/>
              <a:t>準必須機器：磁力計</a:t>
            </a:r>
            <a:endParaRPr kumimoji="1" lang="en-US" altLang="ja-JP" dirty="0"/>
          </a:p>
          <a:p>
            <a:pPr lvl="1"/>
            <a:r>
              <a:rPr kumimoji="1" lang="ja-JP" altLang="en-US" dirty="0"/>
              <a:t>磁場の擾乱から電場に伴う</a:t>
            </a:r>
            <a:r>
              <a:rPr kumimoji="1" lang="ja-JP" altLang="en-US" dirty="0">
                <a:solidFill>
                  <a:srgbClr val="FF0000"/>
                </a:solidFill>
              </a:rPr>
              <a:t>沿磁力線電流</a:t>
            </a:r>
            <a:r>
              <a:rPr kumimoji="1" lang="ja-JP" altLang="en-US" dirty="0"/>
              <a:t>を推定</a:t>
            </a:r>
            <a:endParaRPr kumimoji="1" lang="en-US" altLang="ja-JP" dirty="0"/>
          </a:p>
          <a:p>
            <a:pPr lvl="1"/>
            <a:r>
              <a:rPr kumimoji="1" lang="ja-JP" altLang="en-US" dirty="0"/>
              <a:t>実績：</a:t>
            </a:r>
            <a:r>
              <a:rPr kumimoji="1" lang="en-US" altLang="ja-JP" dirty="0" err="1"/>
              <a:t>Geotail</a:t>
            </a:r>
            <a:r>
              <a:rPr kumimoji="1" lang="en-US" altLang="ja-JP" dirty="0"/>
              <a:t>, </a:t>
            </a:r>
            <a:r>
              <a:rPr kumimoji="1" lang="ja-JP" altLang="en-US" dirty="0"/>
              <a:t>かぐや，あらせ，</a:t>
            </a:r>
            <a:r>
              <a:rPr kumimoji="1" lang="en-US" altLang="ja-JP" dirty="0" err="1"/>
              <a:t>BepiColombo</a:t>
            </a:r>
            <a:r>
              <a:rPr kumimoji="1" lang="en-US" altLang="ja-JP" dirty="0"/>
              <a:t>, …</a:t>
            </a:r>
          </a:p>
          <a:p>
            <a:pPr lvl="1"/>
            <a:r>
              <a:rPr kumimoji="1" lang="ja-JP" altLang="en-US" dirty="0"/>
              <a:t>サイズ：</a:t>
            </a:r>
            <a:r>
              <a:rPr kumimoji="1" lang="en-US" altLang="ja-JP" dirty="0"/>
              <a:t>1U</a:t>
            </a:r>
            <a:r>
              <a:rPr kumimoji="1" lang="ja-JP" altLang="en-US" dirty="0"/>
              <a:t>程度</a:t>
            </a:r>
            <a:endParaRPr kumimoji="1" lang="en-US" altLang="ja-JP" dirty="0"/>
          </a:p>
          <a:p>
            <a:pPr lvl="1"/>
            <a:endParaRPr kumimoji="1" lang="en-US" dirty="0"/>
          </a:p>
          <a:p>
            <a:r>
              <a:rPr kumimoji="1" lang="ja-JP" altLang="en-US" dirty="0"/>
              <a:t>オプション：電界センサ，カメラ，イオン計測器</a:t>
            </a:r>
            <a:endParaRPr kumimoji="1" lang="en-GB" dirty="0"/>
          </a:p>
        </p:txBody>
      </p:sp>
      <p:pic>
        <p:nvPicPr>
          <p:cNvPr id="5" name="図 4">
            <a:extLst>
              <a:ext uri="{FF2B5EF4-FFF2-40B4-BE49-F238E27FC236}">
                <a16:creationId xmlns:a16="http://schemas.microsoft.com/office/drawing/2014/main" id="{8ACEA6EA-FC87-4DF9-8040-033D1198BC2F}"/>
              </a:ext>
            </a:extLst>
          </p:cNvPr>
          <p:cNvPicPr>
            <a:picLocks noChangeAspect="1"/>
          </p:cNvPicPr>
          <p:nvPr/>
        </p:nvPicPr>
        <p:blipFill>
          <a:blip r:embed="rId2"/>
          <a:stretch>
            <a:fillRect/>
          </a:stretch>
        </p:blipFill>
        <p:spPr>
          <a:xfrm>
            <a:off x="5477229" y="2180133"/>
            <a:ext cx="1558649" cy="1875002"/>
          </a:xfrm>
          <a:prstGeom prst="rect">
            <a:avLst/>
          </a:prstGeom>
        </p:spPr>
      </p:pic>
      <p:pic>
        <p:nvPicPr>
          <p:cNvPr id="3074" name="Picture 2" descr="Index_Auto7">
            <a:extLst>
              <a:ext uri="{FF2B5EF4-FFF2-40B4-BE49-F238E27FC236}">
                <a16:creationId xmlns:a16="http://schemas.microsoft.com/office/drawing/2014/main" id="{F585894C-47FF-4A95-83E2-FC57AB8B6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844" y="2535025"/>
            <a:ext cx="2049315" cy="1511963"/>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descr="屋内, 食品, 座る, ミキサー が含まれている画像&#10;&#10;自動的に生成された説明">
            <a:extLst>
              <a:ext uri="{FF2B5EF4-FFF2-40B4-BE49-F238E27FC236}">
                <a16:creationId xmlns:a16="http://schemas.microsoft.com/office/drawing/2014/main" id="{73460F2E-18C7-4216-B915-84FDFDC885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7539" y="2178117"/>
            <a:ext cx="1336023" cy="1877017"/>
          </a:xfrm>
          <a:prstGeom prst="rect">
            <a:avLst/>
          </a:prstGeom>
        </p:spPr>
      </p:pic>
      <p:pic>
        <p:nvPicPr>
          <p:cNvPr id="9" name="図 8">
            <a:extLst>
              <a:ext uri="{FF2B5EF4-FFF2-40B4-BE49-F238E27FC236}">
                <a16:creationId xmlns:a16="http://schemas.microsoft.com/office/drawing/2014/main" id="{C84BFADD-AFFD-4E07-8BE1-F4C3ADED3ACA}"/>
              </a:ext>
            </a:extLst>
          </p:cNvPr>
          <p:cNvPicPr>
            <a:picLocks noChangeAspect="1"/>
          </p:cNvPicPr>
          <p:nvPr/>
        </p:nvPicPr>
        <p:blipFill>
          <a:blip r:embed="rId5"/>
          <a:stretch>
            <a:fillRect/>
          </a:stretch>
        </p:blipFill>
        <p:spPr>
          <a:xfrm>
            <a:off x="7152369" y="2177973"/>
            <a:ext cx="1336024" cy="1880431"/>
          </a:xfrm>
          <a:prstGeom prst="rect">
            <a:avLst/>
          </a:prstGeom>
        </p:spPr>
      </p:pic>
      <p:sp>
        <p:nvSpPr>
          <p:cNvPr id="12" name="テキスト ボックス 11">
            <a:extLst>
              <a:ext uri="{FF2B5EF4-FFF2-40B4-BE49-F238E27FC236}">
                <a16:creationId xmlns:a16="http://schemas.microsoft.com/office/drawing/2014/main" id="{07E6A3DF-922F-4E1F-BD5A-B669803BB094}"/>
              </a:ext>
            </a:extLst>
          </p:cNvPr>
          <p:cNvSpPr txBox="1"/>
          <p:nvPr/>
        </p:nvSpPr>
        <p:spPr>
          <a:xfrm>
            <a:off x="3924344" y="3827795"/>
            <a:ext cx="129305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chemeClr val="bg1"/>
                </a:solidFill>
                <a:effectLst/>
                <a:uLnTx/>
                <a:uFillTx/>
                <a:latin typeface="Arial Black" panose="020B0A04020102020204" pitchFamily="34" charset="0"/>
                <a:ea typeface="HGSｺﾞｼｯｸE" panose="020B0900000000000000" pitchFamily="50" charset="-128"/>
                <a:cs typeface="+mn-cs"/>
              </a:rPr>
              <a:t>[Saito+2008]</a:t>
            </a:r>
            <a:endParaRPr kumimoji="1" lang="en-GB" sz="1100" b="0" i="0" u="none" strike="noStrike" kern="1200" cap="none" spc="0" normalizeH="0" baseline="0" noProof="0" dirty="0">
              <a:ln>
                <a:noFill/>
              </a:ln>
              <a:solidFill>
                <a:schemeClr val="bg1"/>
              </a:solidFill>
              <a:effectLst/>
              <a:uLnTx/>
              <a:uFillTx/>
              <a:latin typeface="Arial Black" panose="020B0A04020102020204" pitchFamily="34" charset="0"/>
              <a:ea typeface="HGSｺﾞｼｯｸE" panose="020B0900000000000000" pitchFamily="50" charset="-128"/>
              <a:cs typeface="+mn-cs"/>
            </a:endParaRPr>
          </a:p>
        </p:txBody>
      </p:sp>
      <p:sp>
        <p:nvSpPr>
          <p:cNvPr id="13" name="テキスト ボックス 12">
            <a:extLst>
              <a:ext uri="{FF2B5EF4-FFF2-40B4-BE49-F238E27FC236}">
                <a16:creationId xmlns:a16="http://schemas.microsoft.com/office/drawing/2014/main" id="{3A9F312D-2510-405A-A889-32515F5F86F8}"/>
              </a:ext>
            </a:extLst>
          </p:cNvPr>
          <p:cNvSpPr txBox="1"/>
          <p:nvPr/>
        </p:nvSpPr>
        <p:spPr>
          <a:xfrm>
            <a:off x="1771846" y="3829976"/>
            <a:ext cx="151194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chemeClr val="bg1"/>
                </a:solidFill>
                <a:effectLst/>
                <a:uLnTx/>
                <a:uFillTx/>
                <a:latin typeface="Arial Black" panose="020B0A04020102020204" pitchFamily="34" charset="0"/>
                <a:ea typeface="HGSｺﾞｼｯｸE" panose="020B0900000000000000" pitchFamily="50" charset="-128"/>
                <a:cs typeface="+mn-cs"/>
              </a:rPr>
              <a:t>[Asamura+2003]</a:t>
            </a:r>
            <a:endParaRPr kumimoji="1" lang="en-GB" sz="1100" b="0" i="0" u="none" strike="noStrike" kern="1200" cap="none" spc="0" normalizeH="0" baseline="0" noProof="0" dirty="0">
              <a:ln>
                <a:noFill/>
              </a:ln>
              <a:solidFill>
                <a:schemeClr val="bg1"/>
              </a:solidFill>
              <a:effectLst/>
              <a:uLnTx/>
              <a:uFillTx/>
              <a:latin typeface="Arial Black" panose="020B0A04020102020204" pitchFamily="34" charset="0"/>
              <a:ea typeface="HGSｺﾞｼｯｸE" panose="020B0900000000000000" pitchFamily="50" charset="-128"/>
              <a:cs typeface="+mn-cs"/>
            </a:endParaRPr>
          </a:p>
        </p:txBody>
      </p:sp>
      <p:sp>
        <p:nvSpPr>
          <p:cNvPr id="14" name="テキスト ボックス 13">
            <a:extLst>
              <a:ext uri="{FF2B5EF4-FFF2-40B4-BE49-F238E27FC236}">
                <a16:creationId xmlns:a16="http://schemas.microsoft.com/office/drawing/2014/main" id="{48A801C5-09DD-4650-A18A-DA0BF0651C5D}"/>
              </a:ext>
            </a:extLst>
          </p:cNvPr>
          <p:cNvSpPr txBox="1"/>
          <p:nvPr/>
        </p:nvSpPr>
        <p:spPr>
          <a:xfrm>
            <a:off x="5434212" y="3827795"/>
            <a:ext cx="153583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chemeClr val="bg1"/>
                </a:solidFill>
                <a:effectLst/>
                <a:uLnTx/>
                <a:uFillTx/>
                <a:latin typeface="Arial Black" panose="020B0A04020102020204" pitchFamily="34" charset="0"/>
                <a:ea typeface="HGSｺﾞｼｯｸE" panose="020B0900000000000000" pitchFamily="50" charset="-128"/>
                <a:cs typeface="+mn-cs"/>
              </a:rPr>
              <a:t>[Kazama+2017]</a:t>
            </a:r>
            <a:endParaRPr kumimoji="1" lang="en-GB" sz="1100" b="0" i="0" u="none" strike="noStrike" kern="1200" cap="none" spc="0" normalizeH="0" baseline="0" noProof="0" dirty="0">
              <a:ln>
                <a:noFill/>
              </a:ln>
              <a:solidFill>
                <a:schemeClr val="bg1"/>
              </a:solidFill>
              <a:effectLst/>
              <a:uLnTx/>
              <a:uFillTx/>
              <a:latin typeface="Arial Black" panose="020B0A04020102020204" pitchFamily="34" charset="0"/>
              <a:ea typeface="HGSｺﾞｼｯｸE" panose="020B0900000000000000" pitchFamily="50" charset="-128"/>
              <a:cs typeface="+mn-cs"/>
            </a:endParaRPr>
          </a:p>
        </p:txBody>
      </p:sp>
      <p:sp>
        <p:nvSpPr>
          <p:cNvPr id="15" name="テキスト ボックス 14">
            <a:extLst>
              <a:ext uri="{FF2B5EF4-FFF2-40B4-BE49-F238E27FC236}">
                <a16:creationId xmlns:a16="http://schemas.microsoft.com/office/drawing/2014/main" id="{7AEDD5B0-CC8D-4CAC-B540-409A45B9DF3F}"/>
              </a:ext>
            </a:extLst>
          </p:cNvPr>
          <p:cNvSpPr txBox="1"/>
          <p:nvPr/>
        </p:nvSpPr>
        <p:spPr>
          <a:xfrm>
            <a:off x="7070187" y="3829976"/>
            <a:ext cx="168733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chemeClr val="bg1"/>
                </a:solidFill>
                <a:effectLst/>
                <a:uLnTx/>
                <a:uFillTx/>
                <a:latin typeface="Arial Black" panose="020B0A04020102020204" pitchFamily="34" charset="0"/>
                <a:ea typeface="HGSｺﾞｼｯｸE" panose="020B0900000000000000" pitchFamily="50" charset="-128"/>
                <a:cs typeface="+mn-cs"/>
              </a:rPr>
              <a:t>[Kasahara+2018]</a:t>
            </a:r>
            <a:endParaRPr kumimoji="1" lang="en-GB" sz="1100" b="0" i="0" u="none" strike="noStrike" kern="1200" cap="none" spc="0" normalizeH="0" baseline="0" noProof="0" dirty="0">
              <a:ln>
                <a:noFill/>
              </a:ln>
              <a:solidFill>
                <a:schemeClr val="bg1"/>
              </a:solidFill>
              <a:effectLst/>
              <a:uLnTx/>
              <a:uFillTx/>
              <a:latin typeface="Arial Black" panose="020B0A04020102020204" pitchFamily="34" charset="0"/>
              <a:ea typeface="HGSｺﾞｼｯｸE" panose="020B0900000000000000" pitchFamily="50" charset="-128"/>
              <a:cs typeface="+mn-cs"/>
            </a:endParaRPr>
          </a:p>
        </p:txBody>
      </p:sp>
    </p:spTree>
    <p:extLst>
      <p:ext uri="{BB962C8B-B14F-4D97-AF65-F5344CB8AC3E}">
        <p14:creationId xmlns:p14="http://schemas.microsoft.com/office/powerpoint/2010/main" val="3417852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01A66C-D7BD-4121-80B4-320D5CA39C36}"/>
              </a:ext>
            </a:extLst>
          </p:cNvPr>
          <p:cNvSpPr>
            <a:spLocks noGrp="1"/>
          </p:cNvSpPr>
          <p:nvPr>
            <p:ph type="title"/>
          </p:nvPr>
        </p:nvSpPr>
        <p:spPr/>
        <p:txBody>
          <a:bodyPr/>
          <a:lstStyle/>
          <a:p>
            <a:r>
              <a:rPr kumimoji="1" lang="ja-JP" altLang="en-US" dirty="0"/>
              <a:t>国際的周辺状況</a:t>
            </a:r>
            <a:endParaRPr kumimoji="1" lang="en-GB" dirty="0"/>
          </a:p>
        </p:txBody>
      </p:sp>
      <p:sp>
        <p:nvSpPr>
          <p:cNvPr id="3" name="コンテンツ プレースホルダー 2">
            <a:extLst>
              <a:ext uri="{FF2B5EF4-FFF2-40B4-BE49-F238E27FC236}">
                <a16:creationId xmlns:a16="http://schemas.microsoft.com/office/drawing/2014/main" id="{7C064C87-83F5-450A-8150-E077595F6DF3}"/>
              </a:ext>
            </a:extLst>
          </p:cNvPr>
          <p:cNvSpPr>
            <a:spLocks noGrp="1"/>
          </p:cNvSpPr>
          <p:nvPr>
            <p:ph idx="1"/>
          </p:nvPr>
        </p:nvSpPr>
        <p:spPr>
          <a:xfrm>
            <a:off x="495735" y="5506366"/>
            <a:ext cx="8074827" cy="1114050"/>
          </a:xfrm>
        </p:spPr>
        <p:txBody>
          <a:bodyPr>
            <a:normAutofit fontScale="70000" lnSpcReduction="20000"/>
          </a:bodyPr>
          <a:lstStyle/>
          <a:p>
            <a:pPr>
              <a:lnSpc>
                <a:spcPct val="110000"/>
              </a:lnSpc>
            </a:pPr>
            <a:r>
              <a:rPr kumimoji="1" lang="ja-JP" altLang="en-US" dirty="0"/>
              <a:t>大学主導の</a:t>
            </a:r>
            <a:r>
              <a:rPr kumimoji="1" lang="en-US" altLang="ja-JP" dirty="0"/>
              <a:t>CubeSat</a:t>
            </a:r>
            <a:r>
              <a:rPr kumimoji="1" lang="ja-JP" altLang="en-US" dirty="0"/>
              <a:t>によるジオスペースのサイエンスミッションが国内外（特に米国）で隆盛</a:t>
            </a:r>
            <a:endParaRPr kumimoji="1" lang="en-US" altLang="ja-JP" dirty="0"/>
          </a:p>
          <a:p>
            <a:pPr>
              <a:lnSpc>
                <a:spcPct val="110000"/>
              </a:lnSpc>
            </a:pPr>
            <a:r>
              <a:rPr kumimoji="1" lang="ja-JP" altLang="en-US" dirty="0"/>
              <a:t>同時多点観測という視点で本ミッションが次の潮流をリードする</a:t>
            </a:r>
            <a:endParaRPr kumimoji="1" lang="en-GB" dirty="0"/>
          </a:p>
        </p:txBody>
      </p:sp>
      <p:pic>
        <p:nvPicPr>
          <p:cNvPr id="1026" name="Picture 2" descr="ELFIN_Auto7">
            <a:extLst>
              <a:ext uri="{FF2B5EF4-FFF2-40B4-BE49-F238E27FC236}">
                <a16:creationId xmlns:a16="http://schemas.microsoft.com/office/drawing/2014/main" id="{14ACD239-D272-4B32-98AD-4AFF7CD5F9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5" y="1012166"/>
            <a:ext cx="4667699" cy="3024669"/>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descr="グラフィカル ユーザー インターフェイス&#10;&#10;自動的に生成された説明">
            <a:extLst>
              <a:ext uri="{FF2B5EF4-FFF2-40B4-BE49-F238E27FC236}">
                <a16:creationId xmlns:a16="http://schemas.microsoft.com/office/drawing/2014/main" id="{7C18DB00-3146-4A20-9DA7-08D8B328E0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46407"/>
            <a:ext cx="4528718" cy="3382593"/>
          </a:xfrm>
          <a:prstGeom prst="rect">
            <a:avLst/>
          </a:prstGeom>
        </p:spPr>
      </p:pic>
      <p:pic>
        <p:nvPicPr>
          <p:cNvPr id="9" name="図 8">
            <a:extLst>
              <a:ext uri="{FF2B5EF4-FFF2-40B4-BE49-F238E27FC236}">
                <a16:creationId xmlns:a16="http://schemas.microsoft.com/office/drawing/2014/main" id="{85D14C2F-362E-40F4-AA3C-7372CD031205}"/>
              </a:ext>
            </a:extLst>
          </p:cNvPr>
          <p:cNvPicPr>
            <a:picLocks noChangeAspect="1"/>
          </p:cNvPicPr>
          <p:nvPr/>
        </p:nvPicPr>
        <p:blipFill>
          <a:blip r:embed="rId4"/>
          <a:stretch>
            <a:fillRect/>
          </a:stretch>
        </p:blipFill>
        <p:spPr>
          <a:xfrm>
            <a:off x="5434011" y="3429000"/>
            <a:ext cx="3675462" cy="1999217"/>
          </a:xfrm>
          <a:prstGeom prst="rect">
            <a:avLst/>
          </a:prstGeom>
        </p:spPr>
      </p:pic>
      <p:pic>
        <p:nvPicPr>
          <p:cNvPr id="1028" name="Picture 4">
            <a:extLst>
              <a:ext uri="{FF2B5EF4-FFF2-40B4-BE49-F238E27FC236}">
                <a16:creationId xmlns:a16="http://schemas.microsoft.com/office/drawing/2014/main" id="{5C8A2860-BB5C-4924-86F1-FEDDB535D0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04" y="4114984"/>
            <a:ext cx="5584166" cy="1152629"/>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1EC81960-3BFB-456A-9692-8A2FF6220B40}"/>
              </a:ext>
            </a:extLst>
          </p:cNvPr>
          <p:cNvSpPr txBox="1"/>
          <p:nvPr/>
        </p:nvSpPr>
        <p:spPr>
          <a:xfrm>
            <a:off x="3370124" y="3079495"/>
            <a:ext cx="1124026" cy="461665"/>
          </a:xfrm>
          <a:prstGeom prst="rect">
            <a:avLst/>
          </a:prstGeom>
          <a:solidFill>
            <a:srgbClr val="FFFF00"/>
          </a:solidFill>
        </p:spPr>
        <p:txBody>
          <a:bodyPr wrap="none" rtlCol="0">
            <a:spAutoFit/>
          </a:bodyPr>
          <a:lstStyle/>
          <a:p>
            <a:r>
              <a:rPr kumimoji="1" lang="en-US" altLang="ja-JP" sz="2400" dirty="0"/>
              <a:t>UCLA</a:t>
            </a:r>
            <a:endParaRPr kumimoji="1" lang="en-GB" sz="2400" dirty="0"/>
          </a:p>
        </p:txBody>
      </p:sp>
      <p:sp>
        <p:nvSpPr>
          <p:cNvPr id="14" name="テキスト ボックス 13">
            <a:extLst>
              <a:ext uri="{FF2B5EF4-FFF2-40B4-BE49-F238E27FC236}">
                <a16:creationId xmlns:a16="http://schemas.microsoft.com/office/drawing/2014/main" id="{5B7CA73F-B9E0-4799-8BAD-FA42AE8DDC91}"/>
              </a:ext>
            </a:extLst>
          </p:cNvPr>
          <p:cNvSpPr txBox="1"/>
          <p:nvPr/>
        </p:nvSpPr>
        <p:spPr>
          <a:xfrm>
            <a:off x="4618907" y="2435162"/>
            <a:ext cx="2144690" cy="461665"/>
          </a:xfrm>
          <a:prstGeom prst="rect">
            <a:avLst/>
          </a:prstGeom>
          <a:solidFill>
            <a:srgbClr val="FFFF00"/>
          </a:solidFill>
        </p:spPr>
        <p:txBody>
          <a:bodyPr wrap="none" rtlCol="0">
            <a:spAutoFit/>
          </a:bodyPr>
          <a:lstStyle/>
          <a:p>
            <a:r>
              <a:rPr kumimoji="1" lang="en-US" altLang="ja-JP" sz="2400" dirty="0"/>
              <a:t>U. Colorado</a:t>
            </a:r>
            <a:endParaRPr kumimoji="1" lang="en-GB" sz="2400" dirty="0"/>
          </a:p>
        </p:txBody>
      </p:sp>
      <p:sp>
        <p:nvSpPr>
          <p:cNvPr id="15" name="テキスト ボックス 14">
            <a:extLst>
              <a:ext uri="{FF2B5EF4-FFF2-40B4-BE49-F238E27FC236}">
                <a16:creationId xmlns:a16="http://schemas.microsoft.com/office/drawing/2014/main" id="{61FBF407-BE2B-4825-9944-12B03139C543}"/>
              </a:ext>
            </a:extLst>
          </p:cNvPr>
          <p:cNvSpPr txBox="1"/>
          <p:nvPr/>
        </p:nvSpPr>
        <p:spPr>
          <a:xfrm>
            <a:off x="4162097" y="4774794"/>
            <a:ext cx="1166648" cy="461665"/>
          </a:xfrm>
          <a:prstGeom prst="rect">
            <a:avLst/>
          </a:prstGeom>
          <a:solidFill>
            <a:srgbClr val="FFFF00"/>
          </a:solidFill>
        </p:spPr>
        <p:txBody>
          <a:bodyPr wrap="square" rtlCol="0">
            <a:spAutoFit/>
          </a:bodyPr>
          <a:lstStyle/>
          <a:p>
            <a:r>
              <a:rPr kumimoji="1" lang="en-US" altLang="ja-JP" sz="2400" dirty="0"/>
              <a:t>U. NH</a:t>
            </a:r>
            <a:endParaRPr kumimoji="1" lang="en-GB" sz="2400" dirty="0"/>
          </a:p>
        </p:txBody>
      </p:sp>
      <p:sp>
        <p:nvSpPr>
          <p:cNvPr id="16" name="テキスト ボックス 15">
            <a:extLst>
              <a:ext uri="{FF2B5EF4-FFF2-40B4-BE49-F238E27FC236}">
                <a16:creationId xmlns:a16="http://schemas.microsoft.com/office/drawing/2014/main" id="{72045A83-C27C-4384-8663-983E57BB43BE}"/>
              </a:ext>
            </a:extLst>
          </p:cNvPr>
          <p:cNvSpPr txBox="1"/>
          <p:nvPr/>
        </p:nvSpPr>
        <p:spPr>
          <a:xfrm>
            <a:off x="6744547" y="4805948"/>
            <a:ext cx="2217682" cy="461665"/>
          </a:xfrm>
          <a:prstGeom prst="rect">
            <a:avLst/>
          </a:prstGeom>
          <a:solidFill>
            <a:srgbClr val="FFFF00"/>
          </a:solidFill>
        </p:spPr>
        <p:txBody>
          <a:bodyPr wrap="square" rtlCol="0">
            <a:spAutoFit/>
          </a:bodyPr>
          <a:lstStyle/>
          <a:p>
            <a:r>
              <a:rPr kumimoji="1" lang="ja-JP" altLang="en-US" sz="2400" dirty="0"/>
              <a:t>九工大・</a:t>
            </a:r>
            <a:r>
              <a:rPr kumimoji="1" lang="en-US" altLang="ja-JP" sz="2400" dirty="0"/>
              <a:t>ISAS</a:t>
            </a:r>
          </a:p>
        </p:txBody>
      </p:sp>
    </p:spTree>
    <p:extLst>
      <p:ext uri="{BB962C8B-B14F-4D97-AF65-F5344CB8AC3E}">
        <p14:creationId xmlns:p14="http://schemas.microsoft.com/office/powerpoint/2010/main" val="1595756957"/>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1">
      <a:majorFont>
        <a:latin typeface="Arial Black"/>
        <a:ea typeface="HGｺﾞｼｯｸE"/>
        <a:cs typeface=""/>
      </a:majorFont>
      <a:minorFont>
        <a:latin typeface="Arial Black"/>
        <a:ea typeface="HGｺﾞｼｯｸ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023774F2162240468EE0D240EBB0A99F" ma:contentTypeVersion="7" ma:contentTypeDescription="新しいドキュメントを作成します。" ma:contentTypeScope="" ma:versionID="c0e6d7958ebfb1afdf66de3c81f612aa">
  <xsd:schema xmlns:xsd="http://www.w3.org/2001/XMLSchema" xmlns:xs="http://www.w3.org/2001/XMLSchema" xmlns:p="http://schemas.microsoft.com/office/2006/metadata/properties" xmlns:ns2="0ee932dc-2e11-4cde-b3a6-272f30dce50d" targetNamespace="http://schemas.microsoft.com/office/2006/metadata/properties" ma:root="true" ma:fieldsID="1cfad4c921093cfdd107b8fb3ae2ad8c" ns2:_="">
    <xsd:import namespace="0ee932dc-2e11-4cde-b3a6-272f30dce50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e932dc-2e11-4cde-b3a6-272f30dce5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5DF9219-455D-437C-9A80-2E907CBFFA6F}"/>
</file>

<file path=customXml/itemProps2.xml><?xml version="1.0" encoding="utf-8"?>
<ds:datastoreItem xmlns:ds="http://schemas.openxmlformats.org/officeDocument/2006/customXml" ds:itemID="{49B99F8C-914F-4C90-A967-3D1EC179657B}"/>
</file>

<file path=customXml/itemProps3.xml><?xml version="1.0" encoding="utf-8"?>
<ds:datastoreItem xmlns:ds="http://schemas.openxmlformats.org/officeDocument/2006/customXml" ds:itemID="{3C29F5B7-494A-4C14-BFD4-EBE0F0AFE1E4}"/>
</file>

<file path=docProps/app.xml><?xml version="1.0" encoding="utf-8"?>
<Properties xmlns="http://schemas.openxmlformats.org/officeDocument/2006/extended-properties" xmlns:vt="http://schemas.openxmlformats.org/officeDocument/2006/docPropsVTypes">
  <Template>Office Theme</Template>
  <TotalTime>4821</TotalTime>
  <Words>806</Words>
  <Application>Microsoft Office PowerPoint</Application>
  <PresentationFormat>画面に合わせる (4:3)</PresentationFormat>
  <Paragraphs>119</Paragraphs>
  <Slides>12</Slides>
  <Notes>0</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12</vt:i4>
      </vt:variant>
    </vt:vector>
  </HeadingPairs>
  <TitlesOfParts>
    <vt:vector size="16" baseType="lpstr">
      <vt:lpstr>Arial</vt:lpstr>
      <vt:lpstr>Arial Black</vt:lpstr>
      <vt:lpstr>Times New Roman</vt:lpstr>
      <vt:lpstr>Office テーマ</vt:lpstr>
      <vt:lpstr>複数の超小型衛星を利用したオーロラ電子加速領域の 同時多点観測</vt:lpstr>
      <vt:lpstr>２種類のオーロラ</vt:lpstr>
      <vt:lpstr>Pulsating auroraの降り込み機構を解明</vt:lpstr>
      <vt:lpstr>２種類のオーロラ</vt:lpstr>
      <vt:lpstr>Arc auroraのエンジン：電子加速領域</vt:lpstr>
      <vt:lpstr>ミッションアーキテクチャ</vt:lpstr>
      <vt:lpstr>ミッションアーキテクチャ</vt:lpstr>
      <vt:lpstr>理学ミッション機器</vt:lpstr>
      <vt:lpstr>国際的周辺状況</vt:lpstr>
      <vt:lpstr>波及効果</vt:lpstr>
      <vt:lpstr>波及効果</vt:lpstr>
      <vt:lpstr>まとめ</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笠原　慧</dc:creator>
  <cp:lastModifiedBy>笠原　慧</cp:lastModifiedBy>
  <cp:revision>163</cp:revision>
  <dcterms:created xsi:type="dcterms:W3CDTF">2021-03-17T17:43:50Z</dcterms:created>
  <dcterms:modified xsi:type="dcterms:W3CDTF">2022-01-31T16:02:18Z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0x010100023774F2162240468EE0D240EBB0A99F</vt:lpwstr>
  </property>
</Properties>
</file>