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65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5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98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65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83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78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89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64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52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22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46A5-B9FE-4764-8FAB-881743483260}" type="datetimeFigureOut">
              <a:rPr kumimoji="1" lang="ja-JP" altLang="en-US" smtClean="0"/>
              <a:t>2022/1/16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B662-43E0-4D15-A5AD-4FBD2054F5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0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2235222-3D71-8240-93F9-6AA8C5647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超小型衛星による</a:t>
            </a:r>
            <a:br>
              <a:rPr lang="en-US" altLang="ja-JP" dirty="0"/>
            </a:br>
            <a:r>
              <a:rPr lang="ja-JP" altLang="en-US"/>
              <a:t>恒星間天体探査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EA74CE1A-F788-9043-8234-D6839FFCE7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ja-JP" altLang="en-US"/>
              <a:t>○</a:t>
            </a:r>
            <a:r>
              <a:rPr lang="ja-JP" altLang="en-US" b="1"/>
              <a:t>河北秀世（京産大）</a:t>
            </a:r>
            <a:endParaRPr lang="en-US" altLang="ja-JP" b="1" dirty="0"/>
          </a:p>
          <a:p>
            <a:r>
              <a:rPr lang="ja-JP" altLang="en-US"/>
              <a:t>船瀬 龍，中島晋太郎，尾崎直哉</a:t>
            </a:r>
            <a:r>
              <a:rPr lang="en-US" altLang="ja-JP" dirty="0"/>
              <a:t> </a:t>
            </a:r>
            <a:r>
              <a:rPr lang="ja-JP" altLang="en-US"/>
              <a:t>（</a:t>
            </a:r>
            <a:r>
              <a:rPr lang="en-US" altLang="ja-JP" dirty="0"/>
              <a:t>JAXA</a:t>
            </a:r>
            <a:r>
              <a:rPr lang="ja-JP" altLang="en-US"/>
              <a:t>）</a:t>
            </a:r>
            <a:endParaRPr lang="en-US" altLang="ja-JP" dirty="0"/>
          </a:p>
          <a:p>
            <a:r>
              <a:rPr lang="ja-JP" altLang="en-US"/>
              <a:t>笠原 慧，吉岡和夫（東大），</a:t>
            </a:r>
            <a:endParaRPr lang="en-US" altLang="ja-JP" dirty="0"/>
          </a:p>
          <a:p>
            <a:r>
              <a:rPr lang="ja-JP" altLang="en-US"/>
              <a:t>坂谷尚哉，亀田真吾（立教大），</a:t>
            </a:r>
            <a:endParaRPr lang="en-US" altLang="ja-JP" dirty="0"/>
          </a:p>
          <a:p>
            <a:r>
              <a:rPr lang="ja-JP" altLang="en-US"/>
              <a:t>＋</a:t>
            </a:r>
            <a:r>
              <a:rPr lang="en-US" altLang="ja-JP" dirty="0"/>
              <a:t> Comet Interceptor - Japan </a:t>
            </a:r>
            <a:r>
              <a:rPr lang="ja-JP" altLang="en-US"/>
              <a:t>チーム</a:t>
            </a:r>
          </a:p>
        </p:txBody>
      </p:sp>
    </p:spTree>
    <p:extLst>
      <p:ext uri="{BB962C8B-B14F-4D97-AF65-F5344CB8AC3E}">
        <p14:creationId xmlns:p14="http://schemas.microsoft.com/office/powerpoint/2010/main" val="58526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FD7EF46F-C782-1241-BCA5-2EE6723617B0}"/>
              </a:ext>
            </a:extLst>
          </p:cNvPr>
          <p:cNvSpPr txBox="1">
            <a:spLocks/>
          </p:cNvSpPr>
          <p:nvPr/>
        </p:nvSpPr>
        <p:spPr>
          <a:xfrm>
            <a:off x="143826" y="181195"/>
            <a:ext cx="6404126" cy="7281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恒星間天体とは</a:t>
            </a:r>
            <a:endParaRPr lang="en-GB" dirty="0"/>
          </a:p>
        </p:txBody>
      </p:sp>
      <p:pic>
        <p:nvPicPr>
          <p:cNvPr id="6" name="Picture 2" descr="2019年10月のボリソフ彗星[注 1]">
            <a:extLst>
              <a:ext uri="{FF2B5EF4-FFF2-40B4-BE49-F238E27FC236}">
                <a16:creationId xmlns:a16="http://schemas.microsoft.com/office/drawing/2014/main" id="{8D533ECE-C75F-2C44-B261-327F87945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5508" y="909328"/>
            <a:ext cx="2424270" cy="16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2017年10月28日に観測されたオウムアムア">
            <a:extLst>
              <a:ext uri="{FF2B5EF4-FFF2-40B4-BE49-F238E27FC236}">
                <a16:creationId xmlns:a16="http://schemas.microsoft.com/office/drawing/2014/main" id="{122D5DF1-3F64-DA4E-B2A3-3CD39C124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677" y="896813"/>
            <a:ext cx="2424270" cy="16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F1E58CE-16C6-F941-AA00-8B19404036AC}"/>
              </a:ext>
            </a:extLst>
          </p:cNvPr>
          <p:cNvCxnSpPr/>
          <p:nvPr/>
        </p:nvCxnSpPr>
        <p:spPr>
          <a:xfrm flipH="1" flipV="1">
            <a:off x="1419991" y="1982446"/>
            <a:ext cx="96188" cy="5189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3F62B8-E6FC-FD41-9204-C68E73CD334D}"/>
              </a:ext>
            </a:extLst>
          </p:cNvPr>
          <p:cNvSpPr txBox="1"/>
          <p:nvPr/>
        </p:nvSpPr>
        <p:spPr>
          <a:xfrm>
            <a:off x="4289393" y="2270974"/>
            <a:ext cx="1206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SｺﾞｼｯｸE" panose="020B0900000000000000" pitchFamily="50" charset="-128"/>
                <a:cs typeface="+mn-cs"/>
              </a:rPr>
              <a:t>©Wikipedia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9043A4-FDFA-FE41-B3BB-8946B0E534B3}"/>
              </a:ext>
            </a:extLst>
          </p:cNvPr>
          <p:cNvSpPr txBox="1"/>
          <p:nvPr/>
        </p:nvSpPr>
        <p:spPr>
          <a:xfrm>
            <a:off x="1681350" y="2239825"/>
            <a:ext cx="1160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SｺﾞｼｯｸE" panose="020B0900000000000000" pitchFamily="50" charset="-128"/>
                <a:cs typeface="+mn-cs"/>
              </a:rPr>
              <a:t>©Wikipedia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7749F5C-AAC9-AB43-A840-63123FFEBC86}"/>
              </a:ext>
            </a:extLst>
          </p:cNvPr>
          <p:cNvSpPr txBox="1"/>
          <p:nvPr/>
        </p:nvSpPr>
        <p:spPr>
          <a:xfrm>
            <a:off x="287677" y="927962"/>
            <a:ext cx="194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SｺﾞｼｯｸE" panose="020B0900000000000000" pitchFamily="50" charset="-128"/>
                <a:cs typeface="+mn-cs"/>
              </a:rPr>
              <a:t>1I/`Oumuamua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SｺﾞｼｯｸE" panose="020B0900000000000000" pitchFamily="50" charset="-128"/>
                <a:cs typeface="+mn-cs"/>
              </a:rPr>
              <a:t>(Meech+2017)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1C1E2A8-DE56-BA4A-ABA5-6D34769182A6}"/>
              </a:ext>
            </a:extLst>
          </p:cNvPr>
          <p:cNvSpPr txBox="1"/>
          <p:nvPr/>
        </p:nvSpPr>
        <p:spPr>
          <a:xfrm>
            <a:off x="2923910" y="927962"/>
            <a:ext cx="1658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SｺﾞｼｯｸE" panose="020B0900000000000000" pitchFamily="50" charset="-128"/>
                <a:cs typeface="+mn-cs"/>
              </a:rPr>
              <a:t>2I/Borisov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SｺﾞｼｯｸE" panose="020B0900000000000000" pitchFamily="50" charset="-128"/>
                <a:cs typeface="+mn-cs"/>
              </a:rPr>
              <a:t>(Guzik+2020)</a:t>
            </a:r>
          </a:p>
        </p:txBody>
      </p:sp>
      <p:pic>
        <p:nvPicPr>
          <p:cNvPr id="1028" name="Picture 4" descr="Interstellar objects like comet 2I/Borisov are common: 調査 | セレックス">
            <a:extLst>
              <a:ext uri="{FF2B5EF4-FFF2-40B4-BE49-F238E27FC236}">
                <a16:creationId xmlns:a16="http://schemas.microsoft.com/office/drawing/2014/main" id="{1DA368AC-462D-8D4A-954D-80F606B65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677" y="2566212"/>
            <a:ext cx="4982100" cy="42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Second Interstellar Object Has Been Officially Detected in Our Solar  System">
            <a:extLst>
              <a:ext uri="{FF2B5EF4-FFF2-40B4-BE49-F238E27FC236}">
                <a16:creationId xmlns:a16="http://schemas.microsoft.com/office/drawing/2014/main" id="{7A37F480-D8E8-EB4C-ABAE-E702E0E24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4872" y="0"/>
            <a:ext cx="3564121" cy="25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206A329-F7B1-9945-AD63-26BF161F5FD3}"/>
              </a:ext>
            </a:extLst>
          </p:cNvPr>
          <p:cNvSpPr/>
          <p:nvPr/>
        </p:nvSpPr>
        <p:spPr>
          <a:xfrm>
            <a:off x="390417" y="4191856"/>
            <a:ext cx="3462391" cy="2578814"/>
          </a:xfrm>
          <a:custGeom>
            <a:avLst/>
            <a:gdLst>
              <a:gd name="connsiteX0" fmla="*/ 0 w 3389754"/>
              <a:gd name="connsiteY0" fmla="*/ 0 h 2578814"/>
              <a:gd name="connsiteX1" fmla="*/ 3349375 w 3389754"/>
              <a:gd name="connsiteY1" fmla="*/ 1047964 h 2578814"/>
              <a:gd name="connsiteX2" fmla="*/ 1551398 w 3389754"/>
              <a:gd name="connsiteY2" fmla="*/ 2578814 h 257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9754" h="2578814">
                <a:moveTo>
                  <a:pt x="0" y="0"/>
                </a:moveTo>
                <a:cubicBezTo>
                  <a:pt x="1545404" y="309081"/>
                  <a:pt x="3090809" y="618162"/>
                  <a:pt x="3349375" y="1047964"/>
                </a:cubicBezTo>
                <a:cubicBezTo>
                  <a:pt x="3607941" y="1477766"/>
                  <a:pt x="2579669" y="2028290"/>
                  <a:pt x="1551398" y="2578814"/>
                </a:cubicBez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DD28D3A-699D-704C-A9D5-D95D51796CD2}"/>
              </a:ext>
            </a:extLst>
          </p:cNvPr>
          <p:cNvCxnSpPr>
            <a:cxnSpLocks/>
          </p:cNvCxnSpPr>
          <p:nvPr/>
        </p:nvCxnSpPr>
        <p:spPr>
          <a:xfrm>
            <a:off x="390417" y="4191856"/>
            <a:ext cx="719192" cy="143838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898B728-B0CE-D145-A191-F9CD124C7B93}"/>
              </a:ext>
            </a:extLst>
          </p:cNvPr>
          <p:cNvSpPr txBox="1"/>
          <p:nvPr/>
        </p:nvSpPr>
        <p:spPr>
          <a:xfrm>
            <a:off x="288912" y="452744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FF00"/>
                </a:solidFill>
              </a:rPr>
              <a:t>太陽系外から飛来！</a:t>
            </a:r>
            <a:endParaRPr kumimoji="1" lang="en-US" altLang="ja-JP" dirty="0">
              <a:solidFill>
                <a:srgbClr val="FFFF00"/>
              </a:solidFill>
            </a:endParaRPr>
          </a:p>
          <a:p>
            <a:r>
              <a:rPr kumimoji="1" lang="ja-JP" altLang="en-US">
                <a:solidFill>
                  <a:srgbClr val="FFFF00"/>
                </a:solidFill>
              </a:rPr>
              <a:t>双曲線軌道（</a:t>
            </a:r>
            <a:r>
              <a:rPr kumimoji="1" lang="en-US" altLang="ja-JP" i="1" dirty="0">
                <a:solidFill>
                  <a:srgbClr val="FFFF00"/>
                </a:solidFill>
                <a:latin typeface="Georgia" panose="02040502050405020303" pitchFamily="18" charset="0"/>
              </a:rPr>
              <a:t>e </a:t>
            </a:r>
            <a:r>
              <a:rPr kumimoji="1" lang="en-US" altLang="ja-JP" dirty="0">
                <a:solidFill>
                  <a:srgbClr val="FFFF00"/>
                </a:solidFill>
              </a:rPr>
              <a:t>&gt; 1</a:t>
            </a:r>
            <a:r>
              <a:rPr kumimoji="1" lang="ja-JP" altLang="en-US">
                <a:solidFill>
                  <a:srgbClr val="FFFF00"/>
                </a:solidFill>
              </a:rPr>
              <a:t>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390A52F-9698-2F4A-8707-687C256E4BCA}"/>
              </a:ext>
            </a:extLst>
          </p:cNvPr>
          <p:cNvSpPr txBox="1"/>
          <p:nvPr/>
        </p:nvSpPr>
        <p:spPr>
          <a:xfrm>
            <a:off x="5303502" y="2567075"/>
            <a:ext cx="384049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恒星間天体：</a:t>
            </a:r>
            <a:endParaRPr kumimoji="1" lang="en-US" altLang="ja-JP" sz="2000" dirty="0"/>
          </a:p>
          <a:p>
            <a:r>
              <a:rPr kumimoji="1" lang="ja-JP" altLang="en-US" sz="2000"/>
              <a:t>　太陽系外から飛来する小天体</a:t>
            </a:r>
            <a:endParaRPr kumimoji="1" lang="en-US" altLang="ja-JP" sz="2000" dirty="0"/>
          </a:p>
          <a:p>
            <a:r>
              <a:rPr kumimoji="1" lang="ja-JP" altLang="en-US"/>
              <a:t>　</a:t>
            </a:r>
            <a:r>
              <a:rPr kumimoji="1" lang="en-US" altLang="ja-JP" dirty="0"/>
              <a:t>2017</a:t>
            </a:r>
            <a:r>
              <a:rPr kumimoji="1" lang="ja-JP" altLang="en-US"/>
              <a:t>年以来，</a:t>
            </a:r>
            <a:r>
              <a:rPr kumimoji="1" lang="en-US" altLang="ja-JP" dirty="0"/>
              <a:t>2</a:t>
            </a:r>
            <a:r>
              <a:rPr kumimoji="1" lang="ja-JP" altLang="en-US"/>
              <a:t>天体が確認される</a:t>
            </a:r>
            <a:endParaRPr kumimoji="1" lang="en-US" altLang="ja-JP" sz="2000" dirty="0"/>
          </a:p>
          <a:p>
            <a:r>
              <a:rPr kumimoji="1" lang="ja-JP" altLang="en-US" sz="600"/>
              <a:t>　</a:t>
            </a:r>
            <a:endParaRPr kumimoji="1" lang="en-US" altLang="ja-JP" sz="1100" dirty="0"/>
          </a:p>
          <a:p>
            <a:r>
              <a:rPr kumimoji="1" lang="ja-JP" altLang="en-US" sz="2000"/>
              <a:t>例</a:t>
            </a:r>
            <a:r>
              <a:rPr kumimoji="1" lang="en-US" altLang="ja-JP" sz="2000" dirty="0"/>
              <a:t>1</a:t>
            </a:r>
            <a:r>
              <a:rPr kumimoji="1" lang="ja-JP" altLang="en-US" sz="2000"/>
              <a:t>）</a:t>
            </a:r>
            <a:r>
              <a:rPr kumimoji="1" lang="en-US" altLang="ja-JP" sz="2000" dirty="0"/>
              <a:t>1</a:t>
            </a:r>
            <a:r>
              <a:rPr kumimoji="1" lang="en-US" altLang="ja-JP" sz="2000" dirty="0">
                <a:latin typeface="Georgia" panose="02040502050405020303" pitchFamily="18" charset="0"/>
              </a:rPr>
              <a:t>I</a:t>
            </a:r>
            <a:r>
              <a:rPr kumimoji="1" lang="en-US" altLang="ja-JP" sz="2000" dirty="0"/>
              <a:t>/`Oumuamua </a:t>
            </a:r>
          </a:p>
          <a:p>
            <a:pPr lvl="1"/>
            <a:r>
              <a:rPr kumimoji="1" lang="ja-JP" altLang="en-US"/>
              <a:t>リモート観測では小惑星的だが，質量放出の痕跡（軌道変化）有</a:t>
            </a:r>
            <a:r>
              <a:rPr kumimoji="1" lang="en-US" altLang="ja-JP" dirty="0"/>
              <a:t>.</a:t>
            </a:r>
          </a:p>
          <a:p>
            <a:pPr lvl="1"/>
            <a:r>
              <a:rPr kumimoji="1" lang="ja-JP" altLang="en-US"/>
              <a:t>超揮発性分子含む</a:t>
            </a:r>
            <a:r>
              <a:rPr kumimoji="1" lang="en-US" altLang="ja-JP" dirty="0"/>
              <a:t>?</a:t>
            </a:r>
            <a:r>
              <a:rPr kumimoji="1" lang="ja-JP" altLang="en-US"/>
              <a:t>（</a:t>
            </a:r>
            <a:r>
              <a:rPr kumimoji="1" lang="en-US" altLang="ja-JP" dirty="0"/>
              <a:t>N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, H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??</a:t>
            </a:r>
            <a:r>
              <a:rPr kumimoji="1" lang="ja-JP" altLang="en-US"/>
              <a:t>）</a:t>
            </a:r>
            <a:endParaRPr kumimoji="1" lang="en-US" altLang="ja-JP" dirty="0"/>
          </a:p>
          <a:p>
            <a:r>
              <a:rPr kumimoji="1" lang="ja-JP" altLang="en-US" sz="2000"/>
              <a:t>例</a:t>
            </a:r>
            <a:r>
              <a:rPr kumimoji="1" lang="en-US" altLang="ja-JP" sz="2000" dirty="0"/>
              <a:t>2</a:t>
            </a:r>
            <a:r>
              <a:rPr kumimoji="1" lang="ja-JP" altLang="en-US" sz="2000"/>
              <a:t>）</a:t>
            </a:r>
            <a:r>
              <a:rPr kumimoji="1" lang="en-US" altLang="ja-JP" sz="2000" dirty="0"/>
              <a:t>2</a:t>
            </a:r>
            <a:r>
              <a:rPr kumimoji="1" lang="en-US" altLang="ja-JP" sz="2000" dirty="0">
                <a:latin typeface="Georgia" panose="02040502050405020303" pitchFamily="18" charset="0"/>
              </a:rPr>
              <a:t>I</a:t>
            </a:r>
            <a:r>
              <a:rPr kumimoji="1" lang="en-US" altLang="ja-JP" sz="2000" dirty="0"/>
              <a:t>/Borisov</a:t>
            </a:r>
          </a:p>
          <a:p>
            <a:pPr lvl="1"/>
            <a:r>
              <a:rPr kumimoji="1" lang="ja-JP" altLang="en-US"/>
              <a:t>彗星的な活動（ダスト＋ガス）</a:t>
            </a:r>
            <a:r>
              <a:rPr kumimoji="1" lang="en-US" altLang="ja-JP" dirty="0"/>
              <a:t>. </a:t>
            </a:r>
            <a:r>
              <a:rPr kumimoji="1" lang="ja-JP" altLang="en-US"/>
              <a:t>成分比は太陽系よりも超揮発性物質（</a:t>
            </a:r>
            <a:r>
              <a:rPr kumimoji="1" lang="en-US" altLang="ja-JP" dirty="0"/>
              <a:t>CO</a:t>
            </a:r>
            <a:r>
              <a:rPr kumimoji="1" lang="ja-JP" altLang="en-US"/>
              <a:t>など）に富む</a:t>
            </a:r>
            <a:r>
              <a:rPr kumimoji="1" lang="en-US" altLang="ja-JP" dirty="0"/>
              <a:t>. </a:t>
            </a:r>
          </a:p>
          <a:p>
            <a:pPr lvl="1"/>
            <a:r>
              <a:rPr kumimoji="1" lang="ja-JP" altLang="en-US" sz="600"/>
              <a:t>　</a:t>
            </a:r>
            <a:endParaRPr kumimoji="1" lang="en-US" altLang="ja-JP" sz="600" dirty="0"/>
          </a:p>
          <a:p>
            <a:pPr marL="285750" indent="-285750">
              <a:buFont typeface="Wingdings" pitchFamily="2" charset="2"/>
              <a:buChar char="à"/>
            </a:pPr>
            <a:r>
              <a:rPr kumimoji="1" lang="ja-JP" altLang="en-US">
                <a:sym typeface="Wingdings" pitchFamily="2" charset="2"/>
              </a:rPr>
              <a:t>太陽系外惑星系の始原環境の手がかり，太陽系における惑星系形成の相対化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549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41E91B-2C5B-7547-8DF9-F239E17FD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094" y="8520"/>
            <a:ext cx="5611906" cy="31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setta's Comet From 177 Miles ">
            <a:extLst>
              <a:ext uri="{FF2B5EF4-FFF2-40B4-BE49-F238E27FC236}">
                <a16:creationId xmlns:a16="http://schemas.microsoft.com/office/drawing/2014/main" id="{DBC340E0-183A-5546-A84F-7A8D3D3BC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882133" y="3594600"/>
            <a:ext cx="3729600" cy="27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0DC2DEDA-F04E-3D43-BB91-B83E8518A04A}"/>
              </a:ext>
            </a:extLst>
          </p:cNvPr>
          <p:cNvCxnSpPr>
            <a:cxnSpLocks/>
          </p:cNvCxnSpPr>
          <p:nvPr/>
        </p:nvCxnSpPr>
        <p:spPr>
          <a:xfrm>
            <a:off x="8904157" y="2300990"/>
            <a:ext cx="0" cy="89521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New Horizons Team Publishes First Kuiper Belt Flyby Science Results | NASA">
            <a:extLst>
              <a:ext uri="{FF2B5EF4-FFF2-40B4-BE49-F238E27FC236}">
                <a16:creationId xmlns:a16="http://schemas.microsoft.com/office/drawing/2014/main" id="{60DD5B48-5799-9247-9F78-07C8B315E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61319"/>
            <a:ext cx="2587677" cy="36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13BC4E-691A-3246-8663-199CCA66F3FB}"/>
              </a:ext>
            </a:extLst>
          </p:cNvPr>
          <p:cNvSpPr txBox="1"/>
          <p:nvPr/>
        </p:nvSpPr>
        <p:spPr>
          <a:xfrm>
            <a:off x="3463404" y="3161319"/>
            <a:ext cx="2993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67P/</a:t>
            </a:r>
            <a:r>
              <a:rPr kumimoji="1" lang="en-US" altLang="ja-JP" dirty="0" err="1"/>
              <a:t>Churyumov-Gerasimenko</a:t>
            </a:r>
            <a:endParaRPr kumimoji="1" lang="en-US" altLang="ja-JP" dirty="0"/>
          </a:p>
          <a:p>
            <a:r>
              <a:rPr kumimoji="1" lang="ja-JP" altLang="en-US"/>
              <a:t>短周期彗星</a:t>
            </a:r>
            <a:endParaRPr kumimoji="1"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F8BF7BF-20B0-2042-B462-696859F39962}"/>
              </a:ext>
            </a:extLst>
          </p:cNvPr>
          <p:cNvSpPr/>
          <p:nvPr/>
        </p:nvSpPr>
        <p:spPr>
          <a:xfrm>
            <a:off x="-52466" y="6211668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err="1">
                <a:solidFill>
                  <a:schemeClr val="bg1"/>
                </a:solidFill>
                <a:latin typeface="Arial" panose="020B0604020202020204" pitchFamily="34" charset="0"/>
              </a:rPr>
              <a:t>Arrokoth</a:t>
            </a:r>
            <a:endParaRPr lang="en-US" altLang="ja-JP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</a:rPr>
              <a:t>(Kuiper-Belt Object)</a:t>
            </a:r>
            <a:endParaRPr lang="ja-JP" altLang="en-US">
              <a:solidFill>
                <a:schemeClr val="bg1"/>
              </a:solidFill>
            </a:endParaRPr>
          </a:p>
        </p:txBody>
      </p:sp>
      <p:pic>
        <p:nvPicPr>
          <p:cNvPr id="10" name="Picture 2" descr="2019年10月のボリソフ彗星[注 1]">
            <a:extLst>
              <a:ext uri="{FF2B5EF4-FFF2-40B4-BE49-F238E27FC236}">
                <a16:creationId xmlns:a16="http://schemas.microsoft.com/office/drawing/2014/main" id="{D80FB26C-E0B8-B344-BA38-A06A76951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0761" y="4489554"/>
            <a:ext cx="1735624" cy="11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F0C25D-1D03-4348-AE27-795D0484C42C}"/>
              </a:ext>
            </a:extLst>
          </p:cNvPr>
          <p:cNvSpPr txBox="1"/>
          <p:nvPr/>
        </p:nvSpPr>
        <p:spPr>
          <a:xfrm>
            <a:off x="0" y="236038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恒星間天体の核は未探査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E780FEF-81F7-1542-A5AC-F3150238DEBA}"/>
              </a:ext>
            </a:extLst>
          </p:cNvPr>
          <p:cNvCxnSpPr>
            <a:cxnSpLocks/>
          </p:cNvCxnSpPr>
          <p:nvPr/>
        </p:nvCxnSpPr>
        <p:spPr>
          <a:xfrm>
            <a:off x="8386997" y="2308485"/>
            <a:ext cx="51716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2C4419-B00A-5D48-B8A5-80FA8B3016AD}"/>
              </a:ext>
            </a:extLst>
          </p:cNvPr>
          <p:cNvSpPr txBox="1"/>
          <p:nvPr/>
        </p:nvSpPr>
        <p:spPr>
          <a:xfrm>
            <a:off x="21913" y="925221"/>
            <a:ext cx="3570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太陽系外惑星系の形成過程・環境について，さらに踏み込んだ議論が可能に</a:t>
            </a:r>
            <a:r>
              <a:rPr kumimoji="1" lang="en-US" altLang="ja-JP" dirty="0"/>
              <a:t>.</a:t>
            </a:r>
          </a:p>
          <a:p>
            <a:pPr marL="223838" indent="-217488"/>
            <a:r>
              <a:rPr kumimoji="1" lang="en-US" altLang="ja-JP" dirty="0">
                <a:sym typeface="Wingdings" pitchFamily="2" charset="2"/>
              </a:rPr>
              <a:t></a:t>
            </a:r>
            <a:r>
              <a:rPr kumimoji="1" lang="ja-JP" altLang="en-US">
                <a:sym typeface="Wingdings" pitchFamily="2" charset="2"/>
              </a:rPr>
              <a:t>太陽系外惑星の形成現場（原始惑星系円盤の円盤赤道面付近）は直接探査はもちろん，リモート観測も困難</a:t>
            </a:r>
            <a:r>
              <a:rPr kumimoji="1" lang="en-US" altLang="ja-JP" dirty="0">
                <a:sym typeface="Wingdings" pitchFamily="2" charset="2"/>
              </a:rPr>
              <a:t>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00DAF85-CFC3-774A-939C-2CDA39DB509A}"/>
              </a:ext>
            </a:extLst>
          </p:cNvPr>
          <p:cNvSpPr txBox="1"/>
          <p:nvPr/>
        </p:nvSpPr>
        <p:spPr>
          <a:xfrm>
            <a:off x="3336926" y="563836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恒星間天体の核は？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B19198-3DD6-3440-8BA3-E34808B1CC18}"/>
              </a:ext>
            </a:extLst>
          </p:cNvPr>
          <p:cNvSpPr txBox="1"/>
          <p:nvPr/>
        </p:nvSpPr>
        <p:spPr>
          <a:xfrm>
            <a:off x="4044240" y="481422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solidFill>
                  <a:srgbClr val="FFFF00"/>
                </a:solidFill>
              </a:rPr>
              <a:t>？</a:t>
            </a:r>
            <a:endParaRPr kumimoji="1" lang="ja-JP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4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ra C. Rubin Observatory | NOIRLab Science">
            <a:extLst>
              <a:ext uri="{FF2B5EF4-FFF2-40B4-BE49-F238E27FC236}">
                <a16:creationId xmlns:a16="http://schemas.microsoft.com/office/drawing/2014/main" id="{997B90AB-4B0F-9D40-BE4A-75553AED8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9705"/>
            <a:ext cx="6390526" cy="359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rge Synoptic Survey Telescope deemed top priority ground-based  astronomical facility | Lawrence Livermore National Laboratory">
            <a:extLst>
              <a:ext uri="{FF2B5EF4-FFF2-40B4-BE49-F238E27FC236}">
                <a16:creationId xmlns:a16="http://schemas.microsoft.com/office/drawing/2014/main" id="{5D428E32-E910-D449-A6DD-DBAC0705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863" y="2219699"/>
            <a:ext cx="3638479" cy="31280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D2E6F6-ED18-624D-A06E-BA0ADCF93A98}"/>
              </a:ext>
            </a:extLst>
          </p:cNvPr>
          <p:cNvSpPr txBox="1"/>
          <p:nvPr/>
        </p:nvSpPr>
        <p:spPr>
          <a:xfrm>
            <a:off x="154112" y="43009"/>
            <a:ext cx="8989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地上大型望遠鏡によるサーベイが開始されれば，さらに恒星間天体の発見率は向上すると見込まれている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24735AC-E2CB-6945-A8A0-864B49438A64}"/>
              </a:ext>
            </a:extLst>
          </p:cNvPr>
          <p:cNvSpPr/>
          <p:nvPr/>
        </p:nvSpPr>
        <p:spPr>
          <a:xfrm>
            <a:off x="5279493" y="2127233"/>
            <a:ext cx="258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Simonyi Survey Telescope</a:t>
            </a: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77C6222-0711-D84E-8056-58CAEC9EDB52}"/>
              </a:ext>
            </a:extLst>
          </p:cNvPr>
          <p:cNvSpPr/>
          <p:nvPr/>
        </p:nvSpPr>
        <p:spPr>
          <a:xfrm>
            <a:off x="0" y="4540153"/>
            <a:ext cx="417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Vera C. Rubin Observatory</a:t>
            </a:r>
            <a:r>
              <a:rPr lang="ja-JP" altLang="en-US"/>
              <a:t> </a:t>
            </a:r>
            <a:r>
              <a:rPr lang="en-US" altLang="ja-JP" dirty="0"/>
              <a:t>(VRO)</a:t>
            </a:r>
            <a:r>
              <a:rPr lang="ja-JP" altLang="en-US"/>
              <a:t>：</a:t>
            </a:r>
            <a:r>
              <a:rPr lang="en-US" altLang="ja-JP" dirty="0"/>
              <a:t>2022〜</a:t>
            </a: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3CA129B-EE08-EC4A-A263-E1AE00774D3B}"/>
              </a:ext>
            </a:extLst>
          </p:cNvPr>
          <p:cNvSpPr/>
          <p:nvPr/>
        </p:nvSpPr>
        <p:spPr>
          <a:xfrm>
            <a:off x="46196" y="5362440"/>
            <a:ext cx="8923146" cy="738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>
                <a:sym typeface="Wingdings" panose="05000000000000000000" pitchFamily="2" charset="2"/>
              </a:rPr>
              <a:t>恒星間天体については，現状では地上（</a:t>
            </a:r>
            <a:r>
              <a:rPr lang="en-US" altLang="ja-JP" dirty="0">
                <a:sym typeface="Wingdings" panose="05000000000000000000" pitchFamily="2" charset="2"/>
              </a:rPr>
              <a:t>or </a:t>
            </a:r>
            <a:r>
              <a:rPr lang="ja-JP" altLang="en-US">
                <a:sym typeface="Wingdings" panose="05000000000000000000" pitchFamily="2" charset="2"/>
              </a:rPr>
              <a:t>地球軌道付近）からのリモート観測のみ．天体表面の様子や成分の詳細（同位体比など）は不明．</a:t>
            </a:r>
            <a:r>
              <a:rPr lang="ja-JP" altLang="en-US">
                <a:solidFill>
                  <a:srgbClr val="FF0000"/>
                </a:solidFill>
                <a:sym typeface="Wingdings" panose="05000000000000000000" pitchFamily="2" charset="2"/>
              </a:rPr>
              <a:t>宇宙機による探査が必須</a:t>
            </a:r>
            <a:r>
              <a:rPr lang="ja-JP" altLang="en-US">
                <a:sym typeface="Wingdings" panose="05000000000000000000" pitchFamily="2" charset="2"/>
              </a:rPr>
              <a:t>．</a:t>
            </a:r>
            <a:endParaRPr lang="en-US" altLang="ja-JP" dirty="0">
              <a:sym typeface="Wingdings" panose="05000000000000000000" pitchFamily="2" charset="2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477DD2-6303-1B4E-AC7B-F8880C3E86C1}"/>
              </a:ext>
            </a:extLst>
          </p:cNvPr>
          <p:cNvSpPr txBox="1"/>
          <p:nvPr/>
        </p:nvSpPr>
        <p:spPr>
          <a:xfrm>
            <a:off x="3267856" y="6069705"/>
            <a:ext cx="582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/>
            <a:r>
              <a:rPr kumimoji="1" lang="en-US" altLang="ja-JP" dirty="0">
                <a:solidFill>
                  <a:srgbClr val="0432FF"/>
                </a:solidFill>
                <a:sym typeface="Wingdings" pitchFamily="2" charset="2"/>
              </a:rPr>
              <a:t> </a:t>
            </a:r>
            <a:r>
              <a:rPr kumimoji="1" lang="ja-JP" altLang="en-US">
                <a:solidFill>
                  <a:srgbClr val="0432FF"/>
                </a:solidFill>
              </a:rPr>
              <a:t>しかし、発見されてから地球軌道付近を通過するまでの期間が短く，従来型のミッション立案は困難</a:t>
            </a:r>
          </a:p>
        </p:txBody>
      </p:sp>
    </p:spTree>
    <p:extLst>
      <p:ext uri="{BB962C8B-B14F-4D97-AF65-F5344CB8AC3E}">
        <p14:creationId xmlns:p14="http://schemas.microsoft.com/office/powerpoint/2010/main" val="254790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C8B9CEB6-F4D9-1942-A0BD-C046B0C33858}"/>
              </a:ext>
            </a:extLst>
          </p:cNvPr>
          <p:cNvSpPr txBox="1">
            <a:spLocks/>
          </p:cNvSpPr>
          <p:nvPr/>
        </p:nvSpPr>
        <p:spPr>
          <a:xfrm>
            <a:off x="0" y="65316"/>
            <a:ext cx="7104580" cy="6747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/>
              <a:t>恒星間天体フライバイ探査</a:t>
            </a:r>
            <a:endParaRPr lang="en-GB" sz="40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A54A65D-B4EA-5544-9126-E9FDA734F5FE}"/>
              </a:ext>
            </a:extLst>
          </p:cNvPr>
          <p:cNvSpPr txBox="1">
            <a:spLocks/>
          </p:cNvSpPr>
          <p:nvPr/>
        </p:nvSpPr>
        <p:spPr>
          <a:xfrm>
            <a:off x="82193" y="719894"/>
            <a:ext cx="8989888" cy="2201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/>
              <a:t>太陽系外の天体を直接探査</a:t>
            </a:r>
            <a:r>
              <a:rPr lang="ja-JP" altLang="en-US" sz="2000"/>
              <a:t>（探査機の恒星間空間飛行は不要）</a:t>
            </a:r>
            <a:endParaRPr lang="en-US" altLang="ja-JP" sz="2000" dirty="0"/>
          </a:p>
          <a:p>
            <a:r>
              <a:rPr lang="en-US" sz="2000" dirty="0"/>
              <a:t>Comet Interceptor </a:t>
            </a:r>
            <a:r>
              <a:rPr lang="en-US" sz="2000" dirty="0" err="1"/>
              <a:t>計画</a:t>
            </a:r>
            <a:r>
              <a:rPr lang="en-US" sz="2000" dirty="0"/>
              <a:t>(ESA/JAXA)</a:t>
            </a:r>
            <a:r>
              <a:rPr lang="ja-JP" altLang="en-US" sz="2000"/>
              <a:t>は，あわよくば恒星間天体を狙うことになっているが，あくまでも長周期彗星がメインターゲット</a:t>
            </a:r>
            <a:endParaRPr lang="en-US" altLang="ja-JP" sz="2000" dirty="0"/>
          </a:p>
          <a:p>
            <a:r>
              <a:rPr lang="en-US" altLang="ja-JP" sz="2000" dirty="0"/>
              <a:t>Comet Interceptor</a:t>
            </a:r>
            <a:r>
              <a:rPr lang="ja-JP" altLang="en-US" sz="2000"/>
              <a:t>と同様，あるいは類似のスキームで恒星間天体のフライバイ探査は原理上可能（課題は，どれだけ期待値をあげられるか）</a:t>
            </a:r>
            <a:endParaRPr lang="en-GB" sz="2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4EB1E84-6252-B042-A2CE-C6AAF651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4" y="2822592"/>
            <a:ext cx="9095571" cy="380489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A78D44-6E9B-9F45-8C2F-58222BDC1CB1}"/>
              </a:ext>
            </a:extLst>
          </p:cNvPr>
          <p:cNvSpPr/>
          <p:nvPr/>
        </p:nvSpPr>
        <p:spPr>
          <a:xfrm>
            <a:off x="82193" y="2802682"/>
            <a:ext cx="3962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Snodgrass &amp; Jones (</a:t>
            </a:r>
            <a:r>
              <a:rPr lang="en-GB" altLang="ja-JP" b="1" dirty="0">
                <a:solidFill>
                  <a:schemeClr val="bg1"/>
                </a:solidFill>
              </a:rPr>
              <a:t>2019)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5BA5584-2359-B94A-9FD0-1A01C75F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8069"/>
            <a:ext cx="6101077" cy="33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ABE81C-72FE-DB42-A437-A277D7825F11}"/>
              </a:ext>
            </a:extLst>
          </p:cNvPr>
          <p:cNvSpPr txBox="1"/>
          <p:nvPr/>
        </p:nvSpPr>
        <p:spPr>
          <a:xfrm>
            <a:off x="147385" y="801938"/>
            <a:ext cx="1947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親機</a:t>
            </a:r>
            <a:r>
              <a:rPr kumimoji="1" lang="en-US" altLang="ja-JP" dirty="0">
                <a:solidFill>
                  <a:schemeClr val="bg1"/>
                </a:solidFill>
              </a:rPr>
              <a:t>A</a:t>
            </a:r>
            <a:r>
              <a:rPr kumimoji="1" lang="ja-JP" altLang="en-US">
                <a:solidFill>
                  <a:schemeClr val="bg1"/>
                </a:solidFill>
              </a:rPr>
              <a:t>（</a:t>
            </a:r>
            <a:r>
              <a:rPr kumimoji="1" lang="en-US" altLang="ja-JP" dirty="0">
                <a:solidFill>
                  <a:schemeClr val="bg1"/>
                </a:solidFill>
              </a:rPr>
              <a:t>ESA)</a:t>
            </a:r>
          </a:p>
          <a:p>
            <a:r>
              <a:rPr kumimoji="1" lang="en-US" altLang="ja-JP" dirty="0">
                <a:solidFill>
                  <a:schemeClr val="bg1"/>
                </a:solidFill>
              </a:rPr>
              <a:t>+</a:t>
            </a:r>
            <a:r>
              <a:rPr kumimoji="1" lang="ja-JP" altLang="en-US" b="1">
                <a:solidFill>
                  <a:srgbClr val="FFFF00"/>
                </a:solidFill>
              </a:rPr>
              <a:t>子機</a:t>
            </a:r>
            <a:r>
              <a:rPr kumimoji="1" lang="en-US" altLang="ja-JP" b="1" dirty="0">
                <a:solidFill>
                  <a:srgbClr val="FFFF00"/>
                </a:solidFill>
              </a:rPr>
              <a:t>B1</a:t>
            </a:r>
            <a:r>
              <a:rPr kumimoji="1" lang="ja-JP" altLang="en-US" b="1">
                <a:solidFill>
                  <a:srgbClr val="FFFF00"/>
                </a:solidFill>
              </a:rPr>
              <a:t>（</a:t>
            </a:r>
            <a:r>
              <a:rPr kumimoji="1" lang="en-US" altLang="ja-JP" b="1" dirty="0">
                <a:solidFill>
                  <a:srgbClr val="FFFF00"/>
                </a:solidFill>
              </a:rPr>
              <a:t>JAXA</a:t>
            </a:r>
            <a:r>
              <a:rPr kumimoji="1" lang="ja-JP" altLang="en-US" b="1">
                <a:solidFill>
                  <a:srgbClr val="FFFF00"/>
                </a:solidFill>
              </a:rPr>
              <a:t>）</a:t>
            </a:r>
            <a:endParaRPr kumimoji="1" lang="en-US" altLang="ja-JP" b="1" dirty="0">
              <a:solidFill>
                <a:srgbClr val="FFFF00"/>
              </a:solidFill>
            </a:endParaRPr>
          </a:p>
          <a:p>
            <a:r>
              <a:rPr kumimoji="1" lang="en-US" altLang="ja-JP" dirty="0">
                <a:solidFill>
                  <a:schemeClr val="bg1"/>
                </a:solidFill>
              </a:rPr>
              <a:t>+</a:t>
            </a:r>
            <a:r>
              <a:rPr kumimoji="1" lang="ja-JP" altLang="en-US">
                <a:solidFill>
                  <a:schemeClr val="bg1"/>
                </a:solidFill>
              </a:rPr>
              <a:t>子機</a:t>
            </a:r>
            <a:r>
              <a:rPr kumimoji="1" lang="en-US" altLang="ja-JP" dirty="0">
                <a:solidFill>
                  <a:schemeClr val="bg1"/>
                </a:solidFill>
              </a:rPr>
              <a:t>B2</a:t>
            </a:r>
            <a:r>
              <a:rPr kumimoji="1" lang="ja-JP" altLang="en-US">
                <a:solidFill>
                  <a:schemeClr val="bg1"/>
                </a:solidFill>
              </a:rPr>
              <a:t>（</a:t>
            </a:r>
            <a:r>
              <a:rPr kumimoji="1" lang="en-US" altLang="ja-JP" dirty="0">
                <a:solidFill>
                  <a:schemeClr val="bg1"/>
                </a:solidFill>
              </a:rPr>
              <a:t>ESA</a:t>
            </a:r>
            <a:r>
              <a:rPr kumimoji="1" lang="ja-JP" altLang="en-US">
                <a:solidFill>
                  <a:schemeClr val="bg1"/>
                </a:solidFill>
              </a:rPr>
              <a:t>）</a:t>
            </a:r>
          </a:p>
        </p:txBody>
      </p:sp>
      <p:pic>
        <p:nvPicPr>
          <p:cNvPr id="4" name="Picture 1" descr="page1image3480">
            <a:extLst>
              <a:ext uri="{FF2B5EF4-FFF2-40B4-BE49-F238E27FC236}">
                <a16:creationId xmlns:a16="http://schemas.microsoft.com/office/drawing/2014/main" id="{9A6E1065-11F6-FD4A-ABBB-DD11C2C0F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586" y="0"/>
            <a:ext cx="3203414" cy="24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4DEBACC-A7AB-0B40-B5E9-805541AE8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451" y="3961000"/>
            <a:ext cx="5354549" cy="2897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C59AF7-E4CF-2E41-AFEC-0EF2D7A2C905}"/>
              </a:ext>
            </a:extLst>
          </p:cNvPr>
          <p:cNvSpPr txBox="1"/>
          <p:nvPr/>
        </p:nvSpPr>
        <p:spPr>
          <a:xfrm>
            <a:off x="-10274" y="32562"/>
            <a:ext cx="5182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Comet Interceptor (ESA/JAXA)</a:t>
            </a:r>
            <a:endParaRPr kumimoji="1" lang="ja-JP" altLang="en-US" sz="3200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F9F8C73E-7364-D747-83D7-9647FCA646BC}"/>
              </a:ext>
            </a:extLst>
          </p:cNvPr>
          <p:cNvSpPr/>
          <p:nvPr/>
        </p:nvSpPr>
        <p:spPr>
          <a:xfrm>
            <a:off x="2813406" y="1530853"/>
            <a:ext cx="976045" cy="791110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230F746-5B1E-4D46-90C4-7CFA7AD0222E}"/>
              </a:ext>
            </a:extLst>
          </p:cNvPr>
          <p:cNvSpPr/>
          <p:nvPr/>
        </p:nvSpPr>
        <p:spPr>
          <a:xfrm>
            <a:off x="1900719" y="1231914"/>
            <a:ext cx="965771" cy="401680"/>
          </a:xfrm>
          <a:custGeom>
            <a:avLst/>
            <a:gdLst>
              <a:gd name="connsiteX0" fmla="*/ 0 w 965771"/>
              <a:gd name="connsiteY0" fmla="*/ 988 h 401680"/>
              <a:gd name="connsiteX1" fmla="*/ 513708 w 965771"/>
              <a:gd name="connsiteY1" fmla="*/ 62633 h 401680"/>
              <a:gd name="connsiteX2" fmla="*/ 965771 w 965771"/>
              <a:gd name="connsiteY2" fmla="*/ 401680 h 40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5771" h="401680">
                <a:moveTo>
                  <a:pt x="0" y="988"/>
                </a:moveTo>
                <a:cubicBezTo>
                  <a:pt x="176373" y="-1581"/>
                  <a:pt x="352746" y="-4149"/>
                  <a:pt x="513708" y="62633"/>
                </a:cubicBezTo>
                <a:cubicBezTo>
                  <a:pt x="674670" y="129415"/>
                  <a:pt x="820220" y="265547"/>
                  <a:pt x="965771" y="401680"/>
                </a:cubicBez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01F944-070F-AC41-B982-25F3D71BEFAA}"/>
              </a:ext>
            </a:extLst>
          </p:cNvPr>
          <p:cNvSpPr txBox="1"/>
          <p:nvPr/>
        </p:nvSpPr>
        <p:spPr>
          <a:xfrm>
            <a:off x="3710747" y="1161652"/>
            <a:ext cx="253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FFFF00"/>
                </a:solidFill>
              </a:rPr>
              <a:t>日本の超小型衛星技術を活かして参加予定</a:t>
            </a:r>
            <a:r>
              <a:rPr kumimoji="1" lang="en-US" altLang="ja-JP" dirty="0">
                <a:solidFill>
                  <a:srgbClr val="FFFF00"/>
                </a:solidFill>
              </a:rPr>
              <a:t>.</a:t>
            </a:r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2BB7819-2AD0-3E4E-BB5C-D1376D200CF8}"/>
              </a:ext>
            </a:extLst>
          </p:cNvPr>
          <p:cNvSpPr txBox="1"/>
          <p:nvPr/>
        </p:nvSpPr>
        <p:spPr>
          <a:xfrm>
            <a:off x="-10274" y="3967877"/>
            <a:ext cx="41814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ESA</a:t>
            </a:r>
            <a:r>
              <a:rPr kumimoji="1" lang="en-US" altLang="ja-JP" sz="2400" dirty="0"/>
              <a:t> </a:t>
            </a:r>
            <a:r>
              <a:rPr kumimoji="1" lang="ja-JP" altLang="en-US"/>
              <a:t>Ｆ</a:t>
            </a:r>
            <a:r>
              <a:rPr kumimoji="1" lang="en-US" altLang="ja-JP" dirty="0"/>
              <a:t>-</a:t>
            </a:r>
            <a:r>
              <a:rPr kumimoji="1" lang="ja-JP" altLang="en-US"/>
              <a:t>クラス・ミッションに選定済み</a:t>
            </a:r>
          </a:p>
          <a:p>
            <a:r>
              <a:rPr kumimoji="1" lang="en-US" altLang="ja-JP" dirty="0">
                <a:sym typeface="Wingdings" pitchFamily="2" charset="2"/>
              </a:rPr>
              <a:t> </a:t>
            </a:r>
            <a:r>
              <a:rPr kumimoji="1" lang="en-US" altLang="ja-JP" dirty="0"/>
              <a:t> 2029</a:t>
            </a:r>
            <a:r>
              <a:rPr kumimoji="1" lang="ja-JP" altLang="en-US"/>
              <a:t>年に打ち上げ予定</a:t>
            </a:r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7B9DD9-7588-CF45-8084-68C098DA25A9}"/>
              </a:ext>
            </a:extLst>
          </p:cNvPr>
          <p:cNvSpPr txBox="1"/>
          <p:nvPr/>
        </p:nvSpPr>
        <p:spPr>
          <a:xfrm>
            <a:off x="0" y="5116530"/>
            <a:ext cx="3883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メイン・ターゲット：長周期彗星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/>
              <a:t>　　彗星探査の歴史で初めて！</a:t>
            </a:r>
            <a:endParaRPr kumimoji="1" lang="en-US" altLang="ja-JP" dirty="0"/>
          </a:p>
          <a:p>
            <a:r>
              <a:rPr kumimoji="1" lang="ja-JP" altLang="en-US"/>
              <a:t>親機</a:t>
            </a:r>
            <a:r>
              <a:rPr kumimoji="1" lang="en-US" altLang="ja-JP" dirty="0"/>
              <a:t>A</a:t>
            </a:r>
            <a:r>
              <a:rPr kumimoji="1" lang="ja-JP" altLang="en-US"/>
              <a:t>＋子機</a:t>
            </a:r>
            <a:r>
              <a:rPr kumimoji="1" lang="en-US" altLang="ja-JP" dirty="0"/>
              <a:t>x</a:t>
            </a:r>
            <a:r>
              <a:rPr kumimoji="1" lang="ja-JP" altLang="en-US"/>
              <a:t>２</a:t>
            </a:r>
            <a:r>
              <a:rPr kumimoji="1" lang="en-US" altLang="ja-JP" dirty="0"/>
              <a:t>(B1+B2)</a:t>
            </a:r>
            <a:r>
              <a:rPr kumimoji="1" lang="ja-JP" altLang="en-US"/>
              <a:t>からの高速フライバイ・探査</a:t>
            </a:r>
            <a:endParaRPr kumimoji="1" lang="en-US" altLang="ja-JP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93E5F7AC-5896-B040-BC4E-5AA202B30B3F}"/>
              </a:ext>
            </a:extLst>
          </p:cNvPr>
          <p:cNvGrpSpPr/>
          <p:nvPr/>
        </p:nvGrpSpPr>
        <p:grpSpPr>
          <a:xfrm>
            <a:off x="1218275" y="1540328"/>
            <a:ext cx="6053090" cy="3695618"/>
            <a:chOff x="1218275" y="1540328"/>
            <a:chExt cx="6053090" cy="3695618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20AD1848-7788-0640-9C2E-AC4971B6C8C5}"/>
                </a:ext>
              </a:extLst>
            </p:cNvPr>
            <p:cNvGrpSpPr/>
            <p:nvPr/>
          </p:nvGrpSpPr>
          <p:grpSpPr>
            <a:xfrm>
              <a:off x="1218275" y="2404153"/>
              <a:ext cx="6053090" cy="2831793"/>
              <a:chOff x="1429332" y="2914980"/>
              <a:chExt cx="6053090" cy="2831793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67CAEEC1-2244-492D-BB60-5F771DB50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9332" y="2914980"/>
                <a:ext cx="6053090" cy="283179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A71FEB6-CE45-9446-9C12-4520F039F9A5}"/>
                  </a:ext>
                </a:extLst>
              </p:cNvPr>
              <p:cNvSpPr txBox="1"/>
              <p:nvPr/>
            </p:nvSpPr>
            <p:spPr>
              <a:xfrm>
                <a:off x="1429332" y="2927645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/>
                  <a:t>子機</a:t>
                </a:r>
                <a:r>
                  <a:rPr kumimoji="1" lang="en-US" altLang="ja-JP" dirty="0"/>
                  <a:t>B1</a:t>
                </a:r>
                <a:endParaRPr kumimoji="1" lang="ja-JP" altLang="en-US"/>
              </a:p>
            </p:txBody>
          </p:sp>
        </p:grp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15EB4315-4AB3-1A43-961E-517292299EEC}"/>
                </a:ext>
              </a:extLst>
            </p:cNvPr>
            <p:cNvCxnSpPr/>
            <p:nvPr/>
          </p:nvCxnSpPr>
          <p:spPr>
            <a:xfrm>
              <a:off x="3503488" y="2321963"/>
              <a:ext cx="472611" cy="606172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92E4D4AB-4833-A744-A79B-1731A625923C}"/>
                </a:ext>
              </a:extLst>
            </p:cNvPr>
            <p:cNvSpPr/>
            <p:nvPr/>
          </p:nvSpPr>
          <p:spPr>
            <a:xfrm>
              <a:off x="2800596" y="1540328"/>
              <a:ext cx="976045" cy="79111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48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7189D4-91D2-784F-AC6B-70C469388C51}"/>
              </a:ext>
            </a:extLst>
          </p:cNvPr>
          <p:cNvSpPr txBox="1">
            <a:spLocks/>
          </p:cNvSpPr>
          <p:nvPr/>
        </p:nvSpPr>
        <p:spPr>
          <a:xfrm>
            <a:off x="158663" y="152183"/>
            <a:ext cx="8887147" cy="50798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アーキテクチャや観測項目など</a:t>
            </a:r>
            <a:endParaRPr lang="en-GB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907DE1-DF95-5F42-9A6C-ABD02B948B3D}"/>
              </a:ext>
            </a:extLst>
          </p:cNvPr>
          <p:cNvSpPr txBox="1">
            <a:spLocks/>
          </p:cNvSpPr>
          <p:nvPr/>
        </p:nvSpPr>
        <p:spPr>
          <a:xfrm>
            <a:off x="256853" y="660162"/>
            <a:ext cx="8887147" cy="61978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/>
              <a:t>アーキテクチャ</a:t>
            </a:r>
            <a:endParaRPr lang="en-US" altLang="ja-JP" sz="2000" dirty="0"/>
          </a:p>
          <a:p>
            <a:pPr lvl="1"/>
            <a:r>
              <a:rPr lang="en-US" sz="2000" dirty="0"/>
              <a:t>SEL2</a:t>
            </a:r>
            <a:r>
              <a:rPr lang="ja-JP" altLang="en-US" sz="2000"/>
              <a:t>で待ち受け（</a:t>
            </a:r>
            <a:r>
              <a:rPr lang="en-US" altLang="ja-JP" sz="2000" dirty="0"/>
              <a:t>Comet Interceptor</a:t>
            </a:r>
            <a:r>
              <a:rPr lang="ja-JP" altLang="en-US" sz="2000"/>
              <a:t>方式）あるいは</a:t>
            </a:r>
            <a:r>
              <a:rPr lang="en-US" altLang="ja-JP" sz="2000" dirty="0"/>
              <a:t>EML2</a:t>
            </a:r>
            <a:r>
              <a:rPr lang="ja-JP" altLang="en-US" sz="2000"/>
              <a:t>で待ち受け</a:t>
            </a:r>
            <a:endParaRPr lang="en-US" altLang="ja-JP" sz="2000" dirty="0"/>
          </a:p>
          <a:p>
            <a:pPr lvl="1"/>
            <a:r>
              <a:rPr lang="ja-JP" altLang="en-US" sz="2000"/>
              <a:t>小惑星フライバイ・サイクラー軌道で待ち受け</a:t>
            </a:r>
            <a:endParaRPr lang="en-US" altLang="ja-JP" sz="2000" dirty="0"/>
          </a:p>
          <a:p>
            <a:pPr lvl="1"/>
            <a:r>
              <a:rPr lang="ja-JP" altLang="en-US" sz="2000"/>
              <a:t>月</a:t>
            </a:r>
            <a:r>
              <a:rPr lang="en-US" altLang="ja-JP" sz="2000" dirty="0"/>
              <a:t>GW</a:t>
            </a:r>
            <a:r>
              <a:rPr lang="ja-JP" altLang="en-US" sz="2000"/>
              <a:t>で待ち受け</a:t>
            </a:r>
            <a:endParaRPr lang="en-US" altLang="ja-JP" sz="2000" dirty="0"/>
          </a:p>
          <a:p>
            <a:pPr lvl="1"/>
            <a:r>
              <a:rPr lang="ja-JP" altLang="en-US" sz="2000"/>
              <a:t>地上で待ち受け</a:t>
            </a:r>
            <a:endParaRPr lang="en-US" altLang="ja-JP" sz="2000" dirty="0"/>
          </a:p>
          <a:p>
            <a:pPr marL="457200" lvl="1" indent="0">
              <a:buNone/>
            </a:pPr>
            <a:r>
              <a:rPr lang="en-US" altLang="ja-JP" sz="2000" dirty="0"/>
              <a:t>※ </a:t>
            </a:r>
            <a:r>
              <a:rPr lang="ja-JP" altLang="en-US" sz="2000" u="sng"/>
              <a:t>複数機の同時運用</a:t>
            </a:r>
            <a:r>
              <a:rPr lang="ja-JP" altLang="en-US" sz="2000"/>
              <a:t>による，高確率なフライバイ機会の獲得がベスト</a:t>
            </a:r>
            <a:endParaRPr lang="en-US" altLang="ja-JP" sz="2000" dirty="0"/>
          </a:p>
          <a:p>
            <a:pPr marL="457200" lvl="1" indent="0">
              <a:buNone/>
            </a:pPr>
            <a:endParaRPr lang="en-US" altLang="ja-JP" sz="2000" dirty="0"/>
          </a:p>
          <a:p>
            <a:pPr marL="457200" lvl="1" indent="0">
              <a:buNone/>
            </a:pPr>
            <a:endParaRPr lang="en-US" altLang="ja-JP" sz="2000" dirty="0"/>
          </a:p>
          <a:p>
            <a:pPr marL="457200" lvl="1" indent="0">
              <a:buNone/>
            </a:pPr>
            <a:endParaRPr lang="en-US" altLang="ja-JP" sz="2000" dirty="0"/>
          </a:p>
          <a:p>
            <a:pPr marL="457200" lvl="1" indent="0">
              <a:buNone/>
            </a:pPr>
            <a:endParaRPr lang="en-US" altLang="ja-JP" sz="2000" dirty="0"/>
          </a:p>
          <a:p>
            <a:pPr marL="457200" lvl="1" indent="0">
              <a:buNone/>
            </a:pPr>
            <a:endParaRPr lang="en-US" altLang="ja-JP" sz="2000" dirty="0"/>
          </a:p>
          <a:p>
            <a:pPr marL="457200" lvl="1" indent="0">
              <a:buNone/>
            </a:pPr>
            <a:endParaRPr lang="en-US" altLang="ja-JP" sz="2000" dirty="0"/>
          </a:p>
          <a:p>
            <a:pPr marL="457200" lvl="1" indent="0">
              <a:buNone/>
            </a:pPr>
            <a:r>
              <a:rPr lang="ja-JP" altLang="en-US" sz="1200"/>
              <a:t>　</a:t>
            </a:r>
            <a:endParaRPr lang="en-US" altLang="ja-JP" sz="1200" dirty="0"/>
          </a:p>
          <a:p>
            <a:r>
              <a:rPr lang="ja-JP" altLang="en-US" sz="2000"/>
              <a:t>観測項目（</a:t>
            </a:r>
            <a:r>
              <a:rPr lang="ja-JP" altLang="en-US" sz="2000">
                <a:solidFill>
                  <a:srgbClr val="0432FF"/>
                </a:solidFill>
              </a:rPr>
              <a:t>青字は</a:t>
            </a:r>
            <a:r>
              <a:rPr lang="en-US" altLang="ja-JP" sz="2000" dirty="0">
                <a:solidFill>
                  <a:srgbClr val="0432FF"/>
                </a:solidFill>
              </a:rPr>
              <a:t>Comet-I</a:t>
            </a:r>
            <a:r>
              <a:rPr lang="ja-JP" altLang="en-US" sz="2000">
                <a:solidFill>
                  <a:srgbClr val="0432FF"/>
                </a:solidFill>
              </a:rPr>
              <a:t>の</a:t>
            </a:r>
            <a:r>
              <a:rPr lang="en-US" altLang="ja-JP" sz="2000" dirty="0">
                <a:solidFill>
                  <a:srgbClr val="0432FF"/>
                </a:solidFill>
              </a:rPr>
              <a:t>heritage</a:t>
            </a:r>
            <a:r>
              <a:rPr lang="ja-JP" altLang="en-US" sz="2000"/>
              <a:t>、</a:t>
            </a:r>
            <a:r>
              <a:rPr lang="ja-JP" altLang="en-US" sz="2000">
                <a:solidFill>
                  <a:srgbClr val="FF0000"/>
                </a:solidFill>
              </a:rPr>
              <a:t>赤字は独自技術開発項目</a:t>
            </a:r>
            <a:r>
              <a:rPr lang="ja-JP" altLang="en-US" sz="2000"/>
              <a:t>）</a:t>
            </a:r>
            <a:endParaRPr lang="en-US" altLang="ja-JP" sz="2000" dirty="0"/>
          </a:p>
          <a:p>
            <a:pPr lvl="1"/>
            <a:r>
              <a:rPr lang="ja-JP" altLang="en-US" sz="2000">
                <a:solidFill>
                  <a:srgbClr val="0432FF"/>
                </a:solidFill>
              </a:rPr>
              <a:t>紫外撮像</a:t>
            </a:r>
            <a:r>
              <a:rPr lang="en-US" altLang="ja-JP" sz="2000" dirty="0">
                <a:solidFill>
                  <a:srgbClr val="0432FF"/>
                </a:solidFill>
              </a:rPr>
              <a:t> </a:t>
            </a:r>
            <a:r>
              <a:rPr lang="en-US" altLang="ja-JP" sz="2000" dirty="0">
                <a:solidFill>
                  <a:srgbClr val="0432FF"/>
                </a:solidFill>
                <a:sym typeface="Wingdings" pitchFamily="2" charset="2"/>
              </a:rPr>
              <a:t> </a:t>
            </a:r>
            <a:r>
              <a:rPr lang="en-US" altLang="ja-JP" sz="2000" u="sng" dirty="0">
                <a:solidFill>
                  <a:srgbClr val="0432FF"/>
                </a:solidFill>
                <a:sym typeface="Wingdings" pitchFamily="2" charset="2"/>
              </a:rPr>
              <a:t>Lyα</a:t>
            </a:r>
            <a:r>
              <a:rPr lang="ja-JP" altLang="en-US" sz="2000" u="sng">
                <a:solidFill>
                  <a:srgbClr val="0432FF"/>
                </a:solidFill>
                <a:sym typeface="Wingdings" pitchFamily="2" charset="2"/>
              </a:rPr>
              <a:t>撮像</a:t>
            </a:r>
            <a:r>
              <a:rPr lang="ja-JP" altLang="en-US" sz="2000">
                <a:solidFill>
                  <a:srgbClr val="0432FF"/>
                </a:solidFill>
                <a:sym typeface="Wingdings" pitchFamily="2" charset="2"/>
              </a:rPr>
              <a:t>：</a:t>
            </a:r>
            <a:r>
              <a:rPr lang="en-US" altLang="ja-JP" sz="2000" dirty="0">
                <a:solidFill>
                  <a:srgbClr val="0432FF"/>
                </a:solidFill>
                <a:sym typeface="Wingdings" pitchFamily="2" charset="2"/>
              </a:rPr>
              <a:t>H</a:t>
            </a:r>
            <a:r>
              <a:rPr lang="en-US" altLang="ja-JP" sz="2000" baseline="-25000" dirty="0">
                <a:solidFill>
                  <a:srgbClr val="0432FF"/>
                </a:solidFill>
                <a:sym typeface="Wingdings" pitchFamily="2" charset="2"/>
              </a:rPr>
              <a:t>2</a:t>
            </a:r>
            <a:r>
              <a:rPr lang="en-US" altLang="ja-JP" sz="2000" dirty="0">
                <a:solidFill>
                  <a:srgbClr val="0432FF"/>
                </a:solidFill>
                <a:sym typeface="Wingdings" pitchFamily="2" charset="2"/>
              </a:rPr>
              <a:t>O </a:t>
            </a:r>
            <a:r>
              <a:rPr lang="ja-JP" altLang="en-US" sz="2000">
                <a:solidFill>
                  <a:srgbClr val="0432FF"/>
                </a:solidFill>
                <a:sym typeface="Wingdings" pitchFamily="2" charset="2"/>
              </a:rPr>
              <a:t>ガス放出量，</a:t>
            </a:r>
            <a:r>
              <a:rPr lang="en-US" altLang="ja-JP" sz="2000" dirty="0">
                <a:solidFill>
                  <a:srgbClr val="0432FF"/>
                </a:solidFill>
                <a:sym typeface="Wingdings" pitchFamily="2" charset="2"/>
              </a:rPr>
              <a:t>D/H</a:t>
            </a:r>
            <a:r>
              <a:rPr lang="ja-JP" altLang="en-US" sz="2000">
                <a:solidFill>
                  <a:srgbClr val="0432FF"/>
                </a:solidFill>
                <a:sym typeface="Wingdings" pitchFamily="2" charset="2"/>
              </a:rPr>
              <a:t>比</a:t>
            </a:r>
            <a:endParaRPr lang="en-US" altLang="ja-JP" sz="2000" dirty="0">
              <a:solidFill>
                <a:srgbClr val="0432FF"/>
              </a:solidFill>
              <a:sym typeface="Wingdings" pitchFamily="2" charset="2"/>
            </a:endParaRPr>
          </a:p>
          <a:p>
            <a:pPr lvl="1"/>
            <a:r>
              <a:rPr lang="ja-JP" altLang="en-US" sz="2000">
                <a:solidFill>
                  <a:srgbClr val="0432FF"/>
                </a:solidFill>
              </a:rPr>
              <a:t>可視撮像</a:t>
            </a:r>
            <a:r>
              <a:rPr lang="en-US" altLang="ja-JP" sz="2000" dirty="0">
                <a:solidFill>
                  <a:srgbClr val="0432FF"/>
                </a:solidFill>
              </a:rPr>
              <a:t> </a:t>
            </a:r>
            <a:r>
              <a:rPr lang="en-US" altLang="ja-JP" sz="2000" dirty="0">
                <a:solidFill>
                  <a:srgbClr val="0432FF"/>
                </a:solidFill>
                <a:sym typeface="Wingdings" pitchFamily="2" charset="2"/>
              </a:rPr>
              <a:t> </a:t>
            </a:r>
            <a:r>
              <a:rPr lang="ja-JP" altLang="en-US" sz="2000" u="sng">
                <a:solidFill>
                  <a:srgbClr val="0432FF"/>
                </a:solidFill>
                <a:sym typeface="Wingdings" pitchFamily="2" charset="2"/>
              </a:rPr>
              <a:t>高解像度撮像</a:t>
            </a:r>
            <a:r>
              <a:rPr lang="ja-JP" altLang="en-US" sz="2000">
                <a:solidFill>
                  <a:srgbClr val="0432FF"/>
                </a:solidFill>
                <a:sym typeface="Wingdings" pitchFamily="2" charset="2"/>
              </a:rPr>
              <a:t>：表面地形，</a:t>
            </a:r>
            <a:r>
              <a:rPr lang="ja-JP" altLang="en-US" sz="2000" u="sng">
                <a:solidFill>
                  <a:srgbClr val="0432FF"/>
                </a:solidFill>
                <a:sym typeface="Wingdings" pitchFamily="2" charset="2"/>
              </a:rPr>
              <a:t>高視野撮像</a:t>
            </a:r>
            <a:r>
              <a:rPr lang="ja-JP" altLang="en-US" sz="2000">
                <a:solidFill>
                  <a:srgbClr val="0432FF"/>
                </a:solidFill>
                <a:sym typeface="Wingdings" pitchFamily="2" charset="2"/>
              </a:rPr>
              <a:t>：ダスト放出量</a:t>
            </a:r>
            <a:endParaRPr lang="en-US" altLang="ja-JP" sz="2000" dirty="0">
              <a:solidFill>
                <a:srgbClr val="0432FF"/>
              </a:solidFill>
            </a:endParaRPr>
          </a:p>
          <a:p>
            <a:pPr lvl="1"/>
            <a:r>
              <a:rPr lang="ja-JP" altLang="en-US" sz="2000" u="sng">
                <a:solidFill>
                  <a:srgbClr val="0432FF"/>
                </a:solidFill>
                <a:sym typeface="Wingdings" pitchFamily="2" charset="2"/>
              </a:rPr>
              <a:t>イオン質量分析・磁力計</a:t>
            </a:r>
            <a:r>
              <a:rPr lang="en-US" altLang="ja-JP" sz="2000" dirty="0">
                <a:solidFill>
                  <a:srgbClr val="0432FF"/>
                </a:solidFill>
                <a:sym typeface="Wingdings" pitchFamily="2" charset="2"/>
              </a:rPr>
              <a:t> </a:t>
            </a:r>
            <a:r>
              <a:rPr lang="ja-JP" altLang="en-US" sz="2000">
                <a:solidFill>
                  <a:srgbClr val="0432FF"/>
                </a:solidFill>
                <a:sym typeface="Wingdings" pitchFamily="2" charset="2"/>
              </a:rPr>
              <a:t>ガス組成・同位体比、プラズマ環境</a:t>
            </a:r>
            <a:endParaRPr lang="en-US" altLang="ja-JP" sz="2000" dirty="0">
              <a:solidFill>
                <a:srgbClr val="0432FF"/>
              </a:solidFill>
            </a:endParaRPr>
          </a:p>
          <a:p>
            <a:pPr lvl="1"/>
            <a:r>
              <a:rPr lang="ja-JP" altLang="en-US" sz="2000">
                <a:solidFill>
                  <a:srgbClr val="FF0000"/>
                </a:solidFill>
              </a:rPr>
              <a:t>赤外高分散分光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ja-JP" altLang="en-US" sz="2000">
                <a:solidFill>
                  <a:srgbClr val="FF0000"/>
                </a:solidFill>
                <a:sym typeface="Wingdings" pitchFamily="2" charset="2"/>
              </a:rPr>
              <a:t>ガス組成・同位体比、ガス温度</a:t>
            </a:r>
            <a:endParaRPr lang="en-US" altLang="ja-JP" sz="2000" dirty="0"/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1CFC2F50-2549-3F4C-9972-A8A621460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034" y="2660428"/>
            <a:ext cx="4982966" cy="21241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B5F84D3-486D-724B-ACF4-8524B5A83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0" t="12403" r="19140" b="1562"/>
          <a:stretch/>
        </p:blipFill>
        <p:spPr>
          <a:xfrm>
            <a:off x="19848" y="2694069"/>
            <a:ext cx="4210700" cy="208020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9EBBB02-8B7B-C041-8DF0-522CE0629705}"/>
              </a:ext>
            </a:extLst>
          </p:cNvPr>
          <p:cNvSpPr/>
          <p:nvPr/>
        </p:nvSpPr>
        <p:spPr>
          <a:xfrm>
            <a:off x="4948811" y="1599995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（</a:t>
            </a:r>
            <a:r>
              <a:rPr lang="en-US" altLang="ja-JP" dirty="0">
                <a:sym typeface="Wingdings" pitchFamily="2" charset="2"/>
              </a:rPr>
              <a:t> </a:t>
            </a:r>
            <a:r>
              <a:rPr lang="ja-JP" altLang="en-US"/>
              <a:t>他天体を連続フライバイしながら）</a:t>
            </a:r>
          </a:p>
        </p:txBody>
      </p:sp>
    </p:spTree>
    <p:extLst>
      <p:ext uri="{BB962C8B-B14F-4D97-AF65-F5344CB8AC3E}">
        <p14:creationId xmlns:p14="http://schemas.microsoft.com/office/powerpoint/2010/main" val="125633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323BF924-C935-404E-AA8E-6EEFC27A9A95}"/>
              </a:ext>
            </a:extLst>
          </p:cNvPr>
          <p:cNvSpPr txBox="1">
            <a:spLocks/>
          </p:cNvSpPr>
          <p:nvPr/>
        </p:nvSpPr>
        <p:spPr>
          <a:xfrm>
            <a:off x="0" y="133074"/>
            <a:ext cx="11966531" cy="100729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衛星搭載用</a:t>
            </a:r>
            <a:r>
              <a:rPr lang="en-US" altLang="ja-JP" dirty="0"/>
              <a:t> </a:t>
            </a:r>
          </a:p>
          <a:p>
            <a:r>
              <a:rPr lang="en-US" altLang="ja-JP" dirty="0"/>
              <a:t>   </a:t>
            </a:r>
            <a:r>
              <a:rPr lang="ja-JP" altLang="en-US"/>
              <a:t>近赤外線</a:t>
            </a:r>
            <a:r>
              <a:rPr lang="en-US" altLang="ja-JP" dirty="0"/>
              <a:t> </a:t>
            </a:r>
            <a:r>
              <a:rPr lang="ja-JP" altLang="en-US"/>
              <a:t>高分散分光器</a:t>
            </a:r>
            <a:r>
              <a:rPr lang="en-US" altLang="ja-JP" dirty="0"/>
              <a:t>(</a:t>
            </a:r>
            <a:r>
              <a:rPr lang="en-US" altLang="ja-JP" dirty="0" err="1"/>
              <a:t>λ</a:t>
            </a:r>
            <a:r>
              <a:rPr lang="en-US" altLang="ja-JP" dirty="0"/>
              <a:t>/Δλ~30,000)</a:t>
            </a:r>
            <a:endParaRPr lang="ja-JP" altLang="en-US"/>
          </a:p>
        </p:txBody>
      </p:sp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7FCBFA35-56E6-0943-AF39-4FC0D5BB5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56358"/>
            <a:ext cx="8049998" cy="4104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F7D88A3-C6BE-744B-A1B6-0FA59E549C5A}"/>
                  </a:ext>
                </a:extLst>
              </p:cNvPr>
              <p:cNvSpPr txBox="1"/>
              <p:nvPr/>
            </p:nvSpPr>
            <p:spPr>
              <a:xfrm>
                <a:off x="2189817" y="1285417"/>
                <a:ext cx="382188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>
                    <a:solidFill>
                      <a:srgbClr val="0432FF"/>
                    </a:solidFill>
                  </a:rPr>
                  <a:t>波長範囲：</a:t>
                </a:r>
                <a:r>
                  <a:rPr lang="en-US" altLang="ja-JP" sz="2400" dirty="0">
                    <a:solidFill>
                      <a:srgbClr val="0432FF"/>
                    </a:solidFill>
                  </a:rPr>
                  <a:t>2.3 – 4.3μm</a:t>
                </a:r>
                <a:r>
                  <a:rPr lang="ja-JP" altLang="en-US" sz="2400">
                    <a:solidFill>
                      <a:srgbClr val="0432FF"/>
                    </a:solidFill>
                  </a:rPr>
                  <a:t>を，</a:t>
                </a:r>
                <a:endParaRPr lang="en-US" altLang="ja-JP" sz="2400" dirty="0">
                  <a:solidFill>
                    <a:srgbClr val="0432FF"/>
                  </a:solidFill>
                </a:endParaRPr>
              </a:p>
              <a:p>
                <a:r>
                  <a:rPr lang="ja-JP" altLang="en-US" sz="2400">
                    <a:solidFill>
                      <a:srgbClr val="0432FF"/>
                    </a:solidFill>
                  </a:rPr>
                  <a:t>分解能：</a:t>
                </a:r>
                <a:r>
                  <a:rPr lang="en-US" altLang="ja-JP" sz="2400" dirty="0" err="1">
                    <a:solidFill>
                      <a:srgbClr val="0432FF"/>
                    </a:solidFill>
                  </a:rPr>
                  <a:t>λ</a:t>
                </a:r>
                <a:r>
                  <a:rPr lang="en-US" altLang="ja-JP" sz="2400" dirty="0">
                    <a:solidFill>
                      <a:srgbClr val="0432FF"/>
                    </a:solidFill>
                  </a:rPr>
                  <a:t>/Δλ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ja-JP" sz="2400" dirty="0">
                    <a:solidFill>
                      <a:srgbClr val="0432FF"/>
                    </a:solidFill>
                  </a:rPr>
                  <a:t>30,000</a:t>
                </a:r>
                <a:r>
                  <a:rPr lang="ja-JP" altLang="en-US" sz="2400">
                    <a:solidFill>
                      <a:srgbClr val="0432FF"/>
                    </a:solidFill>
                  </a:rPr>
                  <a:t>で，</a:t>
                </a:r>
                <a:endParaRPr lang="en-US" altLang="ja-JP" sz="2400" dirty="0">
                  <a:solidFill>
                    <a:srgbClr val="0432FF"/>
                  </a:solidFill>
                </a:endParaRPr>
              </a:p>
              <a:p>
                <a:r>
                  <a:rPr lang="ja-JP" altLang="en-US" sz="2400">
                    <a:solidFill>
                      <a:srgbClr val="0432FF"/>
                    </a:solidFill>
                  </a:rPr>
                  <a:t>同時に観測可能</a:t>
                </a:r>
                <a:endParaRPr kumimoji="1" lang="ja-JP" altLang="en-US" sz="240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F7D88A3-C6BE-744B-A1B6-0FA59E549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817" y="1285417"/>
                <a:ext cx="3821880" cy="1200329"/>
              </a:xfrm>
              <a:prstGeom prst="rect">
                <a:avLst/>
              </a:prstGeom>
              <a:blipFill>
                <a:blip r:embed="rId3"/>
                <a:stretch>
                  <a:fillRect l="-2318" t="-4211" r="-1656" b="-1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31DC66-55B1-4F43-B392-2694A1B30BDF}"/>
              </a:ext>
            </a:extLst>
          </p:cNvPr>
          <p:cNvSpPr txBox="1"/>
          <p:nvPr/>
        </p:nvSpPr>
        <p:spPr>
          <a:xfrm>
            <a:off x="355817" y="972641"/>
            <a:ext cx="510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/>
              <a:t>Sarugaku</a:t>
            </a:r>
            <a:r>
              <a:rPr kumimoji="1" lang="en-US" altLang="ja-JP" b="1" dirty="0"/>
              <a:t>, Ikeda, </a:t>
            </a:r>
            <a:r>
              <a:rPr kumimoji="1" lang="en-US" altLang="ja-JP" b="1" dirty="0" err="1"/>
              <a:t>Ootsubo</a:t>
            </a:r>
            <a:r>
              <a:rPr kumimoji="1" lang="en-US" altLang="ja-JP" b="1" dirty="0"/>
              <a:t>, et al. (2020)</a:t>
            </a:r>
            <a:endParaRPr kumimoji="1" lang="ja-JP" altLang="en-US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F39BEF-B7F0-A44F-BF4F-9C4986C68935}"/>
              </a:ext>
            </a:extLst>
          </p:cNvPr>
          <p:cNvSpPr txBox="1"/>
          <p:nvPr/>
        </p:nvSpPr>
        <p:spPr>
          <a:xfrm>
            <a:off x="4821494" y="6391195"/>
            <a:ext cx="2100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100 x 90 x 50 mm</a:t>
            </a:r>
            <a:r>
              <a:rPr kumimoji="1" lang="en-US" altLang="ja-JP" sz="2000" baseline="30000" dirty="0">
                <a:solidFill>
                  <a:srgbClr val="FF0000"/>
                </a:solidFill>
              </a:rPr>
              <a:t>3</a:t>
            </a:r>
            <a:endParaRPr kumimoji="1" lang="ja-JP" altLang="en-US" sz="2000" baseline="3000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E01BAF-F9F8-1F4C-BD8F-6A0BE1032A3F}"/>
              </a:ext>
            </a:extLst>
          </p:cNvPr>
          <p:cNvSpPr txBox="1"/>
          <p:nvPr/>
        </p:nvSpPr>
        <p:spPr>
          <a:xfrm>
            <a:off x="3337648" y="66695"/>
            <a:ext cx="4510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>
                <a:solidFill>
                  <a:srgbClr val="FF0000"/>
                </a:solidFill>
              </a:rPr>
              <a:t>小型・広波長域・高波長分解能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pic>
        <p:nvPicPr>
          <p:cNvPr id="2" name="図 1" descr="パソコンの画面&#10;&#10;自動的に生成された説明">
            <a:extLst>
              <a:ext uri="{FF2B5EF4-FFF2-40B4-BE49-F238E27FC236}">
                <a16:creationId xmlns:a16="http://schemas.microsoft.com/office/drawing/2014/main" id="{CBDC8E4A-C0F4-574C-8121-2E79910A5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238" y="972695"/>
            <a:ext cx="3513762" cy="311492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B8BB1C-D81F-8E49-8119-E092E20AE36A}"/>
              </a:ext>
            </a:extLst>
          </p:cNvPr>
          <p:cNvSpPr txBox="1"/>
          <p:nvPr/>
        </p:nvSpPr>
        <p:spPr>
          <a:xfrm>
            <a:off x="355817" y="2573671"/>
            <a:ext cx="416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次年度、京産大にて実証機の製作予定</a:t>
            </a:r>
            <a:r>
              <a:rPr kumimoji="1" lang="en-US" altLang="ja-JP" dirty="0"/>
              <a:t>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50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23774F2162240468EE0D240EBB0A99F" ma:contentTypeVersion="7" ma:contentTypeDescription="新しいドキュメントを作成します。" ma:contentTypeScope="" ma:versionID="c0e6d7958ebfb1afdf66de3c81f612aa">
  <xsd:schema xmlns:xsd="http://www.w3.org/2001/XMLSchema" xmlns:xs="http://www.w3.org/2001/XMLSchema" xmlns:p="http://schemas.microsoft.com/office/2006/metadata/properties" xmlns:ns2="0ee932dc-2e11-4cde-b3a6-272f30dce50d" targetNamespace="http://schemas.microsoft.com/office/2006/metadata/properties" ma:root="true" ma:fieldsID="1cfad4c921093cfdd107b8fb3ae2ad8c" ns2:_="">
    <xsd:import namespace="0ee932dc-2e11-4cde-b3a6-272f30dce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932dc-2e11-4cde-b3a6-272f30dce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F9BFC0-8A94-473D-A5A3-BA180A2D705E}"/>
</file>

<file path=customXml/itemProps2.xml><?xml version="1.0" encoding="utf-8"?>
<ds:datastoreItem xmlns:ds="http://schemas.openxmlformats.org/officeDocument/2006/customXml" ds:itemID="{3F415C24-12D6-4B9C-A33F-C9521E841041}"/>
</file>

<file path=customXml/itemProps3.xml><?xml version="1.0" encoding="utf-8"?>
<ds:datastoreItem xmlns:ds="http://schemas.openxmlformats.org/officeDocument/2006/customXml" ds:itemID="{8F619C4A-2E28-4249-AEAF-2A116E922D3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727</Words>
  <Application>Microsoft Macintosh PowerPoint</Application>
  <PresentationFormat>画面に合わせる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Cambria Math</vt:lpstr>
      <vt:lpstr>Georgia</vt:lpstr>
      <vt:lpstr>Wingdings</vt:lpstr>
      <vt:lpstr>Office テーマ</vt:lpstr>
      <vt:lpstr>超小型衛星による 恒星間天体探査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渋谷　洋介</dc:creator>
  <cp:lastModifiedBy>KAWAKITA HIDEYO</cp:lastModifiedBy>
  <cp:revision>20</cp:revision>
  <dcterms:created xsi:type="dcterms:W3CDTF">2022-01-05T08:03:41Z</dcterms:created>
  <dcterms:modified xsi:type="dcterms:W3CDTF">2022-01-16T14:20:31Z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0x010100023774F2162240468EE0D240EBB0A99F</vt:lpwstr>
  </property>
</Properties>
</file>