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819" r:id="rId3"/>
    <p:sldId id="709" r:id="rId4"/>
    <p:sldId id="781" r:id="rId5"/>
    <p:sldId id="793" r:id="rId6"/>
    <p:sldId id="802" r:id="rId7"/>
    <p:sldId id="803" r:id="rId8"/>
    <p:sldId id="804" r:id="rId9"/>
    <p:sldId id="805" r:id="rId10"/>
    <p:sldId id="794" r:id="rId11"/>
    <p:sldId id="798" r:id="rId12"/>
    <p:sldId id="807" r:id="rId13"/>
    <p:sldId id="808" r:id="rId14"/>
    <p:sldId id="809" r:id="rId15"/>
    <p:sldId id="816" r:id="rId16"/>
    <p:sldId id="729" r:id="rId17"/>
    <p:sldId id="731" r:id="rId18"/>
    <p:sldId id="820" r:id="rId19"/>
    <p:sldId id="817" r:id="rId20"/>
    <p:sldId id="810" r:id="rId21"/>
    <p:sldId id="814" r:id="rId22"/>
    <p:sldId id="815" r:id="rId23"/>
    <p:sldId id="811" r:id="rId24"/>
    <p:sldId id="81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069B7-1785-4AA5-9AF2-C05750166E6F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BE09-6EA4-45B1-A0A0-122CAA407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43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D7E78-CDD8-4BA4-A877-3BDEFDCE975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97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65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5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98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6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83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78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9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64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52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22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46A5-B9FE-4764-8FAB-881743483260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0198" y="1278466"/>
            <a:ext cx="8644467" cy="153058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4000" b="1" dirty="0">
                <a:latin typeface="+mn-ea"/>
                <a:ea typeface="+mn-ea"/>
                <a:cs typeface="メイリオ" panose="020B0604030504040204" pitchFamily="50" charset="-128"/>
              </a:rPr>
              <a:t>超々小型衛星</a:t>
            </a:r>
            <a:br>
              <a:rPr lang="en-US" altLang="ja-JP" sz="4000" b="1" dirty="0">
                <a:latin typeface="+mn-ea"/>
                <a:ea typeface="+mn-ea"/>
                <a:cs typeface="メイリオ" panose="020B0604030504040204" pitchFamily="50" charset="-128"/>
              </a:rPr>
            </a:br>
            <a:r>
              <a:rPr lang="ja-JP" altLang="en-US" sz="4000" b="1" dirty="0">
                <a:latin typeface="+mn-ea"/>
                <a:ea typeface="+mn-ea"/>
                <a:cs typeface="メイリオ" panose="020B0604030504040204" pitchFamily="50" charset="-128"/>
              </a:rPr>
              <a:t>フォーメーションフライト</a:t>
            </a:r>
            <a:br>
              <a:rPr lang="en-US" altLang="ja-JP" sz="4000" b="1" dirty="0">
                <a:latin typeface="+mn-ea"/>
                <a:ea typeface="+mn-ea"/>
                <a:cs typeface="メイリオ" panose="020B0604030504040204" pitchFamily="50" charset="-128"/>
              </a:rPr>
            </a:br>
            <a:r>
              <a:rPr lang="ja-JP" altLang="en-US" sz="4000" b="1" dirty="0">
                <a:latin typeface="+mn-ea"/>
                <a:ea typeface="+mn-ea"/>
                <a:cs typeface="メイリオ" panose="020B0604030504040204" pitchFamily="50" charset="-128"/>
              </a:rPr>
              <a:t>　アーキテクチャ</a:t>
            </a:r>
            <a:endParaRPr kumimoji="1" lang="ja-JP" altLang="en-US" sz="4000" dirty="0"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5295" y="3820005"/>
            <a:ext cx="8934275" cy="12876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dirty="0">
                <a:latin typeface="+mn-ea"/>
                <a:ea typeface="+mn-ea"/>
                <a:cs typeface="メイリオ" panose="020B0604030504040204" pitchFamily="50" charset="-128"/>
              </a:rPr>
              <a:t>2022</a:t>
            </a:r>
            <a:r>
              <a:rPr lang="ja-JP" altLang="en-US" dirty="0">
                <a:latin typeface="+mn-ea"/>
                <a:ea typeface="+mn-ea"/>
                <a:cs typeface="メイリオ" panose="020B0604030504040204" pitchFamily="50" charset="-128"/>
              </a:rPr>
              <a:t>年</a:t>
            </a:r>
            <a:r>
              <a:rPr lang="en-US" altLang="ja-JP" dirty="0">
                <a:latin typeface="+mn-ea"/>
                <a:ea typeface="+mn-ea"/>
                <a:cs typeface="メイリオ" panose="020B0604030504040204" pitchFamily="50" charset="-128"/>
              </a:rPr>
              <a:t> 1</a:t>
            </a:r>
            <a:r>
              <a:rPr lang="ja-JP" altLang="en-US" dirty="0">
                <a:latin typeface="+mn-ea"/>
                <a:ea typeface="+mn-ea"/>
                <a:cs typeface="メイリオ" panose="020B0604030504040204" pitchFamily="50" charset="-128"/>
              </a:rPr>
              <a:t>月</a:t>
            </a:r>
            <a:r>
              <a:rPr lang="en-US" altLang="ja-JP" dirty="0">
                <a:latin typeface="+mn-ea"/>
                <a:ea typeface="+mn-ea"/>
                <a:cs typeface="メイリオ" panose="020B0604030504040204" pitchFamily="50" charset="-128"/>
              </a:rPr>
              <a:t>18</a:t>
            </a:r>
            <a:r>
              <a:rPr lang="ja-JP" altLang="en-US" dirty="0">
                <a:latin typeface="+mn-ea"/>
                <a:ea typeface="+mn-ea"/>
                <a:cs typeface="メイリオ" panose="020B0604030504040204" pitchFamily="50" charset="-128"/>
              </a:rPr>
              <a:t>日</a:t>
            </a:r>
            <a:endParaRPr lang="en-US" altLang="ja-JP" dirty="0">
              <a:latin typeface="+mn-ea"/>
              <a:ea typeface="+mn-ea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+mn-ea"/>
                <a:ea typeface="+mn-ea"/>
                <a:cs typeface="メイリオ" panose="020B0604030504040204" pitchFamily="50" charset="-128"/>
              </a:rPr>
              <a:t>野田篤司 （</a:t>
            </a:r>
            <a:r>
              <a:rPr lang="en-US" altLang="ja-JP" dirty="0">
                <a:latin typeface="+mn-ea"/>
                <a:ea typeface="+mn-ea"/>
                <a:cs typeface="メイリオ" panose="020B0604030504040204" pitchFamily="50" charset="-128"/>
              </a:rPr>
              <a:t>JAXA / </a:t>
            </a:r>
            <a:r>
              <a:rPr lang="en-US" altLang="ja-JP" dirty="0" err="1">
                <a:latin typeface="+mn-ea"/>
                <a:ea typeface="+mn-ea"/>
                <a:cs typeface="メイリオ" panose="020B0604030504040204" pitchFamily="50" charset="-128"/>
              </a:rPr>
              <a:t>OurStars</a:t>
            </a:r>
            <a:r>
              <a:rPr lang="ja-JP" altLang="en-US" dirty="0">
                <a:latin typeface="+mn-ea"/>
                <a:ea typeface="+mn-ea"/>
                <a:cs typeface="メイリオ" panose="020B0604030504040204" pitchFamily="50" charset="-128"/>
              </a:rPr>
              <a:t>）　</a:t>
            </a:r>
            <a:endParaRPr lang="en-US" altLang="ja-JP" dirty="0">
              <a:latin typeface="+mn-ea"/>
              <a:ea typeface="+mn-ea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5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BD3B2D-8053-4A50-B27B-3E0A3281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4136"/>
            <a:ext cx="9345337" cy="971646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ラグランジュポイントに</a:t>
            </a:r>
            <a:br>
              <a:rPr kumimoji="1" lang="en-US" altLang="ja-JP" sz="2800" dirty="0"/>
            </a:br>
            <a:r>
              <a:rPr lang="ja-JP" altLang="en-US" sz="2800" dirty="0"/>
              <a:t>主光学系</a:t>
            </a:r>
            <a:r>
              <a:rPr kumimoji="1" lang="ja-JP" altLang="en-US" sz="2800" dirty="0"/>
              <a:t>と</a:t>
            </a:r>
            <a:r>
              <a:rPr lang="ja-JP" altLang="en-US" sz="2800" dirty="0"/>
              <a:t>焦点面機器</a:t>
            </a:r>
            <a:r>
              <a:rPr kumimoji="1" lang="ja-JP" altLang="en-US" sz="2800" dirty="0"/>
              <a:t>をフォーメーションフライト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06A38F32-25CC-4B2C-AED4-4A4CAAADF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139" y="1095782"/>
            <a:ext cx="8200854" cy="5678131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2221223-8E35-4AFB-AEB3-451C7D8C2294}"/>
              </a:ext>
            </a:extLst>
          </p:cNvPr>
          <p:cNvCxnSpPr/>
          <p:nvPr/>
        </p:nvCxnSpPr>
        <p:spPr>
          <a:xfrm flipH="1">
            <a:off x="6434356" y="2172749"/>
            <a:ext cx="1040235" cy="1677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BB5FA5-8808-4106-8541-A3D0C3788D4F}"/>
              </a:ext>
            </a:extLst>
          </p:cNvPr>
          <p:cNvSpPr txBox="1"/>
          <p:nvPr/>
        </p:nvSpPr>
        <p:spPr>
          <a:xfrm>
            <a:off x="3305263" y="2340528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面外方向は安定しない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1F573A33-19E1-4C69-9F32-9849613D2537}"/>
              </a:ext>
            </a:extLst>
          </p:cNvPr>
          <p:cNvCxnSpPr>
            <a:cxnSpLocks/>
          </p:cNvCxnSpPr>
          <p:nvPr/>
        </p:nvCxnSpPr>
        <p:spPr>
          <a:xfrm flipV="1">
            <a:off x="7474591" y="1248371"/>
            <a:ext cx="0" cy="92437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611B1A3-C46E-4B44-B093-89CAEF784B71}"/>
              </a:ext>
            </a:extLst>
          </p:cNvPr>
          <p:cNvCxnSpPr>
            <a:cxnSpLocks/>
          </p:cNvCxnSpPr>
          <p:nvPr/>
        </p:nvCxnSpPr>
        <p:spPr>
          <a:xfrm>
            <a:off x="7474591" y="2172749"/>
            <a:ext cx="604007" cy="26855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C85ED2-A7EB-4A22-A3C4-A752565F832B}"/>
              </a:ext>
            </a:extLst>
          </p:cNvPr>
          <p:cNvSpPr txBox="1"/>
          <p:nvPr/>
        </p:nvSpPr>
        <p:spPr>
          <a:xfrm>
            <a:off x="3234269" y="1087285"/>
            <a:ext cx="484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面内方向は安定</a:t>
            </a:r>
            <a:r>
              <a:rPr kumimoji="1" lang="ja-JP" altLang="en-US" dirty="0">
                <a:solidFill>
                  <a:srgbClr val="FF0000"/>
                </a:solidFill>
              </a:rPr>
              <a:t>（山の頂上の安定だが）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E9670E-0370-4176-B8A8-05468BAB1674}"/>
              </a:ext>
            </a:extLst>
          </p:cNvPr>
          <p:cNvSpPr txBox="1"/>
          <p:nvPr/>
        </p:nvSpPr>
        <p:spPr>
          <a:xfrm>
            <a:off x="2884591" y="4575993"/>
            <a:ext cx="1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約</a:t>
            </a:r>
            <a:r>
              <a:rPr lang="en-US" altLang="ja-JP" dirty="0">
                <a:solidFill>
                  <a:schemeClr val="bg1"/>
                </a:solidFill>
              </a:rPr>
              <a:t>150</a:t>
            </a:r>
            <a:r>
              <a:rPr lang="ja-JP" altLang="en-US" dirty="0">
                <a:solidFill>
                  <a:schemeClr val="bg1"/>
                </a:solidFill>
              </a:rPr>
              <a:t>万</a:t>
            </a:r>
            <a:r>
              <a:rPr lang="en-US" altLang="ja-JP" dirty="0">
                <a:solidFill>
                  <a:schemeClr val="bg1"/>
                </a:solidFill>
              </a:rPr>
              <a:t>km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1F94E8-B644-4C0F-B8B8-F2FC4D4C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6946" y="6404940"/>
            <a:ext cx="3811441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D9A019-633C-4084-9BCD-A83E3646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3C7468-DDA5-4D52-BF84-EE54BE04722A}"/>
              </a:ext>
            </a:extLst>
          </p:cNvPr>
          <p:cNvSpPr txBox="1"/>
          <p:nvPr/>
        </p:nvSpPr>
        <p:spPr>
          <a:xfrm>
            <a:off x="6367420" y="3446101"/>
            <a:ext cx="1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L2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C5B0B9F-5CA3-44F3-AC86-1A329CFC012B}"/>
              </a:ext>
            </a:extLst>
          </p:cNvPr>
          <p:cNvCxnSpPr>
            <a:cxnSpLocks/>
          </p:cNvCxnSpPr>
          <p:nvPr/>
        </p:nvCxnSpPr>
        <p:spPr>
          <a:xfrm flipV="1">
            <a:off x="703453" y="4119513"/>
            <a:ext cx="5982573" cy="547778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6A2610E-0BAA-4597-9BA2-CAF076C5CF04}"/>
              </a:ext>
            </a:extLst>
          </p:cNvPr>
          <p:cNvSpPr txBox="1"/>
          <p:nvPr/>
        </p:nvSpPr>
        <p:spPr>
          <a:xfrm>
            <a:off x="956521" y="4087247"/>
            <a:ext cx="1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地球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7BE1A2-EAD7-417F-BBC7-F0400A9106EB}"/>
              </a:ext>
            </a:extLst>
          </p:cNvPr>
          <p:cNvSpPr txBox="1"/>
          <p:nvPr/>
        </p:nvSpPr>
        <p:spPr>
          <a:xfrm>
            <a:off x="5848524" y="5994716"/>
            <a:ext cx="1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約半年で、１周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2FCCBB8-9048-4CCD-8487-062DED2E0128}"/>
              </a:ext>
            </a:extLst>
          </p:cNvPr>
          <p:cNvSpPr txBox="1"/>
          <p:nvPr/>
        </p:nvSpPr>
        <p:spPr>
          <a:xfrm>
            <a:off x="2631522" y="5480575"/>
            <a:ext cx="335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ハロー軌道は</a:t>
            </a:r>
            <a:r>
              <a:rPr lang="en-US" altLang="ja-JP" dirty="0">
                <a:solidFill>
                  <a:schemeClr val="bg1"/>
                </a:solidFill>
              </a:rPr>
              <a:t>1</a:t>
            </a:r>
            <a:r>
              <a:rPr lang="ja-JP" altLang="en-US" dirty="0">
                <a:solidFill>
                  <a:schemeClr val="bg1"/>
                </a:solidFill>
              </a:rPr>
              <a:t>つではなく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数十万キロの範囲に無数にある</a:t>
            </a:r>
          </a:p>
        </p:txBody>
      </p:sp>
    </p:spTree>
    <p:extLst>
      <p:ext uri="{BB962C8B-B14F-4D97-AF65-F5344CB8AC3E}">
        <p14:creationId xmlns:p14="http://schemas.microsoft.com/office/powerpoint/2010/main" val="312708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107DAFC-D9CD-4FAA-9DC2-2161BD6D2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52" y="1196174"/>
            <a:ext cx="7065133" cy="513391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27ADBB8-52A4-4435-829B-44BFF82B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62"/>
            <a:ext cx="9144000" cy="843401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フォーメーションフライト　必要な制御量</a:t>
            </a:r>
            <a:endParaRPr kumimoji="1" lang="ja-JP" altLang="en-US" sz="3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381110-C8E3-4C8B-92FB-AD80470F41F4}"/>
              </a:ext>
            </a:extLst>
          </p:cNvPr>
          <p:cNvSpPr txBox="1"/>
          <p:nvPr/>
        </p:nvSpPr>
        <p:spPr>
          <a:xfrm>
            <a:off x="1175695" y="3429000"/>
            <a:ext cx="21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C08FA4-5185-4E28-958D-C2AC26CE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8837"/>
            <a:ext cx="9076888" cy="4424103"/>
          </a:xfrm>
        </p:spPr>
        <p:txBody>
          <a:bodyPr/>
          <a:lstStyle/>
          <a:p>
            <a:r>
              <a:rPr lang="en-US" altLang="ja-JP" dirty="0"/>
              <a:t>1</a:t>
            </a:r>
            <a:r>
              <a:rPr kumimoji="1" lang="en-US" altLang="ja-JP" dirty="0"/>
              <a:t>00</a:t>
            </a:r>
            <a:r>
              <a:rPr lang="en-US" altLang="ja-JP" dirty="0"/>
              <a:t>m</a:t>
            </a:r>
            <a:r>
              <a:rPr lang="ja-JP" altLang="en-US" dirty="0"/>
              <a:t>離れたの</a:t>
            </a:r>
            <a:r>
              <a:rPr kumimoji="1" lang="en-US" altLang="ja-JP" dirty="0"/>
              <a:t>1kg</a:t>
            </a:r>
            <a:r>
              <a:rPr kumimoji="1" lang="ja-JP" altLang="en-US" dirty="0"/>
              <a:t>の衛星の位置保持する為に必要な力</a:t>
            </a:r>
            <a:endParaRPr kumimoji="1" lang="ja-JP" altLang="en-US" sz="1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FD283D-8126-4E86-814A-1004C9A0916A}"/>
              </a:ext>
            </a:extLst>
          </p:cNvPr>
          <p:cNvSpPr txBox="1"/>
          <p:nvPr/>
        </p:nvSpPr>
        <p:spPr>
          <a:xfrm>
            <a:off x="4152107" y="6219122"/>
            <a:ext cx="257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秒（全体で</a:t>
            </a:r>
            <a:r>
              <a:rPr kumimoji="1" lang="en-US" altLang="ja-JP" dirty="0"/>
              <a:t>1</a:t>
            </a:r>
            <a:r>
              <a:rPr kumimoji="1" lang="ja-JP" altLang="en-US" dirty="0"/>
              <a:t>年）</a:t>
            </a: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BE9B3402-30BD-4205-BBFA-02758DF5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4102" y="6472403"/>
            <a:ext cx="4015795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8CEF4BB-4DF8-479C-9462-8EE96F8D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958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21F6B0-350D-4EF3-BDC9-2F802EE9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" y="136524"/>
            <a:ext cx="9076887" cy="1021157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/>
              <a:t>磁石</a:t>
            </a:r>
            <a:r>
              <a:rPr kumimoji="1" lang="ja-JP" altLang="en-US" sz="4000" dirty="0">
                <a:solidFill>
                  <a:srgbClr val="FF0000"/>
                </a:solidFill>
              </a:rPr>
              <a:t>だけ</a:t>
            </a:r>
            <a:r>
              <a:rPr kumimoji="1" lang="ja-JP" altLang="en-US" sz="4000" dirty="0"/>
              <a:t>でフォーメーションフライト制御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37D8BB-4FA0-4E17-9F6F-5C5C63DA3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47" y="1733550"/>
            <a:ext cx="8744505" cy="4351338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kumimoji="1" lang="ja-JP" altLang="en-US" sz="4400" dirty="0"/>
              <a:t>通常の電磁石</a:t>
            </a:r>
            <a:endParaRPr lang="en-US" altLang="ja-JP" sz="4400" dirty="0"/>
          </a:p>
          <a:p>
            <a:pPr marL="914400" indent="-914400">
              <a:buFont typeface="+mj-lt"/>
              <a:buAutoNum type="arabicPeriod"/>
            </a:pPr>
            <a:r>
              <a:rPr kumimoji="1" lang="ja-JP" altLang="en-US" sz="4400" dirty="0"/>
              <a:t>前後だけ</a:t>
            </a:r>
            <a:r>
              <a:rPr lang="ja-JP" altLang="en-US" sz="4400" dirty="0"/>
              <a:t>で</a:t>
            </a:r>
            <a:r>
              <a:rPr kumimoji="1" lang="ja-JP" altLang="en-US" sz="4400" dirty="0"/>
              <a:t>なく、縦横も制御</a:t>
            </a:r>
            <a:endParaRPr lang="en-US" altLang="ja-JP" sz="4400" dirty="0"/>
          </a:p>
          <a:p>
            <a:pPr marL="914400" indent="-914400">
              <a:buFont typeface="+mj-lt"/>
              <a:buAutoNum type="arabicPeriod"/>
            </a:pPr>
            <a:r>
              <a:rPr lang="ja-JP" altLang="en-US" sz="4400" dirty="0"/>
              <a:t>姿勢も制御</a:t>
            </a:r>
            <a:endParaRPr kumimoji="1" lang="en-US" altLang="ja-JP" sz="44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16E119-CE2A-4642-BC8B-C0E48338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8482" y="6356350"/>
            <a:ext cx="3827033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C8277F-DEE2-4932-B728-E88473F2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226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5567"/>
            <a:ext cx="9098455" cy="630297"/>
          </a:xfrm>
        </p:spPr>
        <p:txBody>
          <a:bodyPr>
            <a:noAutofit/>
          </a:bodyPr>
          <a:lstStyle/>
          <a:p>
            <a:r>
              <a:rPr lang="en-US" altLang="ja-JP" sz="4800" dirty="0"/>
              <a:t>30</a:t>
            </a:r>
            <a:r>
              <a:rPr lang="ja-JP" altLang="en-US" sz="4800" dirty="0"/>
              <a:t>㎝以下なら通常の電磁石で可能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3583" y="2396932"/>
            <a:ext cx="8685488" cy="3018901"/>
          </a:xfrm>
        </p:spPr>
        <p:txBody>
          <a:bodyPr>
            <a:noAutofit/>
          </a:bodyPr>
          <a:lstStyle/>
          <a:p>
            <a:r>
              <a:rPr lang="ja-JP" altLang="en-US" sz="3600" dirty="0"/>
              <a:t>磁石（双極子）の反発・引合う力は、距離の</a:t>
            </a:r>
            <a:r>
              <a:rPr lang="en-US" altLang="ja-JP" sz="3600" dirty="0"/>
              <a:t>4</a:t>
            </a:r>
            <a:r>
              <a:rPr lang="ja-JP" altLang="en-US" sz="3600" dirty="0"/>
              <a:t>乗に反比例</a:t>
            </a:r>
            <a:endParaRPr lang="en-US" altLang="ja-JP" sz="3600" dirty="0"/>
          </a:p>
          <a:p>
            <a:r>
              <a:rPr lang="ja-JP" altLang="en-US" sz="3600" dirty="0"/>
              <a:t>磁力により、制御可能な距離は、</a:t>
            </a:r>
            <a:r>
              <a:rPr lang="en-US" altLang="ja-JP" sz="3600" dirty="0"/>
              <a:t>30</a:t>
            </a:r>
            <a:r>
              <a:rPr lang="ja-JP" altLang="en-US" sz="3600" dirty="0"/>
              <a:t>センチ程度</a:t>
            </a:r>
            <a:endParaRPr lang="en-US" altLang="ja-JP" sz="3600" dirty="0"/>
          </a:p>
          <a:p>
            <a:r>
              <a:rPr lang="ja-JP" altLang="en-US" sz="3600" dirty="0"/>
              <a:t>長距離には、下のようにバケツリレー式に力を伝える</a:t>
            </a:r>
            <a:endParaRPr lang="en-US" altLang="ja-JP" sz="3600" dirty="0"/>
          </a:p>
          <a:p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2202807" y="1373671"/>
            <a:ext cx="729205" cy="6597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473602" y="1373670"/>
            <a:ext cx="729205" cy="65975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53023" y="1373670"/>
            <a:ext cx="729205" cy="6597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382228" y="1373670"/>
            <a:ext cx="729205" cy="65975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>
            <a:stCxn id="4" idx="3"/>
            <a:endCxn id="7" idx="1"/>
          </p:cNvCxnSpPr>
          <p:nvPr/>
        </p:nvCxnSpPr>
        <p:spPr>
          <a:xfrm flipV="1">
            <a:off x="2932012" y="1703549"/>
            <a:ext cx="1721011" cy="1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325549" y="1276608"/>
            <a:ext cx="134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反発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83583" y="6058604"/>
            <a:ext cx="345068" cy="36460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stCxn id="20" idx="3"/>
            <a:endCxn id="22" idx="1"/>
          </p:cNvCxnSpPr>
          <p:nvPr/>
        </p:nvCxnSpPr>
        <p:spPr>
          <a:xfrm>
            <a:off x="985659" y="6240906"/>
            <a:ext cx="1184594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135529" y="5961542"/>
            <a:ext cx="134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反発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40591" y="6058604"/>
            <a:ext cx="345068" cy="3646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521477" y="6058603"/>
            <a:ext cx="345068" cy="36460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170253" y="6058604"/>
            <a:ext cx="345068" cy="3646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2863648" y="6240906"/>
            <a:ext cx="1184594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4042457" y="6058604"/>
            <a:ext cx="345068" cy="36460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>
            <a:stCxn id="36" idx="3"/>
            <a:endCxn id="38" idx="1"/>
          </p:cNvCxnSpPr>
          <p:nvPr/>
        </p:nvCxnSpPr>
        <p:spPr>
          <a:xfrm>
            <a:off x="4744533" y="6240906"/>
            <a:ext cx="1184594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4399465" y="6058604"/>
            <a:ext cx="345068" cy="3646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251870" y="6058603"/>
            <a:ext cx="345068" cy="36460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929127" y="6058604"/>
            <a:ext cx="345068" cy="3646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6622522" y="6240906"/>
            <a:ext cx="1184594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7792279" y="6058604"/>
            <a:ext cx="345068" cy="36460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8149287" y="6058604"/>
            <a:ext cx="345068" cy="3646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2BABBA-402C-4F47-818B-BC0A5F86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600" y="6454258"/>
            <a:ext cx="3944797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CD452BE-1490-47E6-B3EA-D28E9B14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690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8357A4E8-9E0D-4C38-854B-D331F6654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84" y="393976"/>
            <a:ext cx="8838009" cy="6464024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B808355-E288-4451-9856-2EE62F70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132983"/>
          </a:xfrm>
        </p:spPr>
        <p:txBody>
          <a:bodyPr/>
          <a:lstStyle/>
          <a:p>
            <a:r>
              <a:rPr kumimoji="1" lang="ja-JP" altLang="en-US" dirty="0"/>
              <a:t>横方向の力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3FE0AD-3B58-4D5A-AC61-95EECF0A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6989" y="6405883"/>
            <a:ext cx="3850022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54EC93-D295-417D-B886-F9B5FFA8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14</a:t>
            </a:fld>
            <a:endParaRPr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E1F5D6B-9725-449A-B5D9-133EC5D97AB6}"/>
              </a:ext>
            </a:extLst>
          </p:cNvPr>
          <p:cNvCxnSpPr>
            <a:cxnSpLocks/>
          </p:cNvCxnSpPr>
          <p:nvPr/>
        </p:nvCxnSpPr>
        <p:spPr>
          <a:xfrm flipH="1" flipV="1">
            <a:off x="3799642" y="245815"/>
            <a:ext cx="417978" cy="204738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163BC4D0-E4EB-4F8E-817D-7BA735D327A9}"/>
              </a:ext>
            </a:extLst>
          </p:cNvPr>
          <p:cNvSpPr/>
          <p:nvPr/>
        </p:nvSpPr>
        <p:spPr>
          <a:xfrm>
            <a:off x="409852" y="1856913"/>
            <a:ext cx="2689934" cy="2108416"/>
          </a:xfrm>
          <a:prstGeom prst="wedgeRoundRectCallout">
            <a:avLst>
              <a:gd name="adj1" fmla="val 82924"/>
              <a:gd name="adj2" fmla="val -7855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</a:rPr>
              <a:t>斜めだけど横方向の力が発生</a:t>
            </a:r>
          </a:p>
        </p:txBody>
      </p:sp>
    </p:spTree>
    <p:extLst>
      <p:ext uri="{BB962C8B-B14F-4D97-AF65-F5344CB8AC3E}">
        <p14:creationId xmlns:p14="http://schemas.microsoft.com/office/powerpoint/2010/main" val="183174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E32766-6EB2-4E26-A849-C4A0C4B3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02"/>
            <a:ext cx="7886700" cy="60799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回折光学系による超大型望遠鏡</a:t>
            </a:r>
            <a:endParaRPr kumimoji="1" lang="ja-JP" altLang="en-US" dirty="0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6A18267C-5120-4EDA-86E8-1AB13F8340D6}"/>
              </a:ext>
            </a:extLst>
          </p:cNvPr>
          <p:cNvSpPr/>
          <p:nvPr/>
        </p:nvSpPr>
        <p:spPr>
          <a:xfrm rot="1625090">
            <a:off x="7773262" y="3733023"/>
            <a:ext cx="251294" cy="3808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EDE15CAA-15FB-4DE7-BD49-98FA078701B6}"/>
              </a:ext>
            </a:extLst>
          </p:cNvPr>
          <p:cNvSpPr/>
          <p:nvPr/>
        </p:nvSpPr>
        <p:spPr>
          <a:xfrm rot="1282607">
            <a:off x="5052853" y="1913195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75ACB296-E248-4710-9810-7CB5A6B90AE5}"/>
              </a:ext>
            </a:extLst>
          </p:cNvPr>
          <p:cNvSpPr/>
          <p:nvPr/>
        </p:nvSpPr>
        <p:spPr>
          <a:xfrm rot="1282607">
            <a:off x="5124451" y="2002803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761C603C-ABE0-4BB5-AFBE-4FAF289DF1D6}"/>
              </a:ext>
            </a:extLst>
          </p:cNvPr>
          <p:cNvSpPr/>
          <p:nvPr/>
        </p:nvSpPr>
        <p:spPr>
          <a:xfrm rot="1282607">
            <a:off x="5191081" y="2124282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6C498BE7-2A4C-48B6-9143-A4435B463F2B}"/>
              </a:ext>
            </a:extLst>
          </p:cNvPr>
          <p:cNvSpPr/>
          <p:nvPr/>
        </p:nvSpPr>
        <p:spPr>
          <a:xfrm rot="1282607">
            <a:off x="5490260" y="1673718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4D972515-4677-4F08-B43B-D76683B36E7F}"/>
              </a:ext>
            </a:extLst>
          </p:cNvPr>
          <p:cNvSpPr/>
          <p:nvPr/>
        </p:nvSpPr>
        <p:spPr>
          <a:xfrm rot="1282607">
            <a:off x="5547165" y="1782575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4212EE8-CE7E-45EF-B976-63092D5DCF08}"/>
              </a:ext>
            </a:extLst>
          </p:cNvPr>
          <p:cNvSpPr/>
          <p:nvPr/>
        </p:nvSpPr>
        <p:spPr>
          <a:xfrm rot="1282607">
            <a:off x="5602418" y="1893864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F7662EEE-A667-47F8-A494-50669CB79959}"/>
              </a:ext>
            </a:extLst>
          </p:cNvPr>
          <p:cNvSpPr/>
          <p:nvPr/>
        </p:nvSpPr>
        <p:spPr>
          <a:xfrm rot="1282607">
            <a:off x="5248061" y="2352663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00A58482-5743-4CB1-B47F-930C4D710994}"/>
              </a:ext>
            </a:extLst>
          </p:cNvPr>
          <p:cNvSpPr/>
          <p:nvPr/>
        </p:nvSpPr>
        <p:spPr>
          <a:xfrm rot="1282607">
            <a:off x="5324474" y="2436192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094155B2-DB2D-4670-9149-C911B3397BD1}"/>
              </a:ext>
            </a:extLst>
          </p:cNvPr>
          <p:cNvSpPr/>
          <p:nvPr/>
        </p:nvSpPr>
        <p:spPr>
          <a:xfrm rot="1282607">
            <a:off x="5391494" y="2534764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6D3A54AF-C6D2-4C21-81D5-1698F1E05601}"/>
              </a:ext>
            </a:extLst>
          </p:cNvPr>
          <p:cNvSpPr/>
          <p:nvPr/>
        </p:nvSpPr>
        <p:spPr>
          <a:xfrm rot="1282607">
            <a:off x="4807805" y="2545015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FE5D9188-4E58-46A9-83AB-0E2F60AEA123}"/>
              </a:ext>
            </a:extLst>
          </p:cNvPr>
          <p:cNvSpPr/>
          <p:nvPr/>
        </p:nvSpPr>
        <p:spPr>
          <a:xfrm rot="1282607">
            <a:off x="4896651" y="2615012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3D4A44AE-1F7B-4321-AF7E-08FFF963E2FA}"/>
              </a:ext>
            </a:extLst>
          </p:cNvPr>
          <p:cNvSpPr/>
          <p:nvPr/>
        </p:nvSpPr>
        <p:spPr>
          <a:xfrm rot="1282607">
            <a:off x="4968142" y="2703065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9DD3E969-37A0-4385-8467-3248AA72F09D}"/>
              </a:ext>
            </a:extLst>
          </p:cNvPr>
          <p:cNvSpPr/>
          <p:nvPr/>
        </p:nvSpPr>
        <p:spPr>
          <a:xfrm rot="1282607">
            <a:off x="4985444" y="3016753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179B504B-E3AA-48AC-AC1F-53CAEBB4E318}"/>
              </a:ext>
            </a:extLst>
          </p:cNvPr>
          <p:cNvSpPr/>
          <p:nvPr/>
        </p:nvSpPr>
        <p:spPr>
          <a:xfrm rot="1282607">
            <a:off x="5070167" y="3075223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2A01606D-5831-4D01-AE0E-49AB6F427589}"/>
              </a:ext>
            </a:extLst>
          </p:cNvPr>
          <p:cNvSpPr/>
          <p:nvPr/>
        </p:nvSpPr>
        <p:spPr>
          <a:xfrm rot="1282607">
            <a:off x="5138144" y="3147492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6598E68B-2DB7-4501-BAFF-CC59C27186E6}"/>
              </a:ext>
            </a:extLst>
          </p:cNvPr>
          <p:cNvSpPr/>
          <p:nvPr/>
        </p:nvSpPr>
        <p:spPr>
          <a:xfrm rot="1282607">
            <a:off x="5718936" y="2089297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F0084DAB-DCB8-4FBB-969A-2F86EE06AEF3}"/>
              </a:ext>
            </a:extLst>
          </p:cNvPr>
          <p:cNvSpPr/>
          <p:nvPr/>
        </p:nvSpPr>
        <p:spPr>
          <a:xfrm rot="1282607">
            <a:off x="5781311" y="2191960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280FFEB5-F243-43F4-878E-92859645758A}"/>
              </a:ext>
            </a:extLst>
          </p:cNvPr>
          <p:cNvSpPr/>
          <p:nvPr/>
        </p:nvSpPr>
        <p:spPr>
          <a:xfrm rot="1282607">
            <a:off x="5840579" y="2307801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76B2ACBA-CD52-4A37-8667-75F579AF3F9C}"/>
              </a:ext>
            </a:extLst>
          </p:cNvPr>
          <p:cNvSpPr/>
          <p:nvPr/>
        </p:nvSpPr>
        <p:spPr>
          <a:xfrm rot="1282607">
            <a:off x="5465280" y="2775484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651E9010-959A-4582-89AD-A9FC1EEEC8EA}"/>
              </a:ext>
            </a:extLst>
          </p:cNvPr>
          <p:cNvSpPr/>
          <p:nvPr/>
        </p:nvSpPr>
        <p:spPr>
          <a:xfrm rot="1282607">
            <a:off x="5538452" y="2846132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4D90CFC5-D30E-4EDD-9670-206DE92488C4}"/>
              </a:ext>
            </a:extLst>
          </p:cNvPr>
          <p:cNvSpPr/>
          <p:nvPr/>
        </p:nvSpPr>
        <p:spPr>
          <a:xfrm rot="1226589">
            <a:off x="5619880" y="2946195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BBBDA3BC-E747-4089-AE33-42451FE1E5A4}"/>
              </a:ext>
            </a:extLst>
          </p:cNvPr>
          <p:cNvSpPr/>
          <p:nvPr/>
        </p:nvSpPr>
        <p:spPr>
          <a:xfrm rot="1282607">
            <a:off x="6002215" y="1452678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11F63127-BF31-4317-A442-F4644BD9EC5F}"/>
              </a:ext>
            </a:extLst>
          </p:cNvPr>
          <p:cNvSpPr/>
          <p:nvPr/>
        </p:nvSpPr>
        <p:spPr>
          <a:xfrm rot="1282607">
            <a:off x="6044620" y="1575645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115583A8-6018-4F72-9254-D9E36A4B3C05}"/>
              </a:ext>
            </a:extLst>
          </p:cNvPr>
          <p:cNvSpPr/>
          <p:nvPr/>
        </p:nvSpPr>
        <p:spPr>
          <a:xfrm rot="1282607">
            <a:off x="6105121" y="1690987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FBA53F40-6BA7-4AF0-96B9-6F6F9D2B94A3}"/>
              </a:ext>
            </a:extLst>
          </p:cNvPr>
          <p:cNvSpPr/>
          <p:nvPr/>
        </p:nvSpPr>
        <p:spPr>
          <a:xfrm rot="1282607">
            <a:off x="5150553" y="3516401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8AF15A6D-F203-4645-B1DB-EADF1122E47C}"/>
              </a:ext>
            </a:extLst>
          </p:cNvPr>
          <p:cNvSpPr/>
          <p:nvPr/>
        </p:nvSpPr>
        <p:spPr>
          <a:xfrm rot="1282607">
            <a:off x="5232058" y="3561857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90CF8C73-E493-4859-9938-5486C4679057}"/>
              </a:ext>
            </a:extLst>
          </p:cNvPr>
          <p:cNvSpPr/>
          <p:nvPr/>
        </p:nvSpPr>
        <p:spPr>
          <a:xfrm rot="1282607">
            <a:off x="5310479" y="3630346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FC8F1830-D7BB-4309-9F79-9298A1CB2D4E}"/>
              </a:ext>
            </a:extLst>
          </p:cNvPr>
          <p:cNvSpPr/>
          <p:nvPr/>
        </p:nvSpPr>
        <p:spPr>
          <a:xfrm rot="1282607">
            <a:off x="6200280" y="1978571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6DAD3415-3F89-4C28-90BA-76E3D6FEEF67}"/>
              </a:ext>
            </a:extLst>
          </p:cNvPr>
          <p:cNvSpPr/>
          <p:nvPr/>
        </p:nvSpPr>
        <p:spPr>
          <a:xfrm rot="1282607">
            <a:off x="6237761" y="2077161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5D61D3CB-A792-4A96-A5D4-67AF72630BD5}"/>
              </a:ext>
            </a:extLst>
          </p:cNvPr>
          <p:cNvSpPr/>
          <p:nvPr/>
        </p:nvSpPr>
        <p:spPr>
          <a:xfrm rot="1282607">
            <a:off x="6296978" y="2186071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43655920-C4BF-4C6A-928A-D02600DEA69E}"/>
              </a:ext>
            </a:extLst>
          </p:cNvPr>
          <p:cNvSpPr/>
          <p:nvPr/>
        </p:nvSpPr>
        <p:spPr>
          <a:xfrm rot="1282607">
            <a:off x="5968207" y="2658470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31534A93-6FA7-49E8-B170-ADA46408FF4C}"/>
              </a:ext>
            </a:extLst>
          </p:cNvPr>
          <p:cNvSpPr/>
          <p:nvPr/>
        </p:nvSpPr>
        <p:spPr>
          <a:xfrm rot="1282607">
            <a:off x="6042913" y="2758150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7AEF1979-94CD-46C4-8F6A-0EDD92CFD9E7}"/>
              </a:ext>
            </a:extLst>
          </p:cNvPr>
          <p:cNvSpPr/>
          <p:nvPr/>
        </p:nvSpPr>
        <p:spPr>
          <a:xfrm rot="1282607">
            <a:off x="6096730" y="2856253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82ACE87F-39A4-44EA-8204-3C39D5ED4B54}"/>
              </a:ext>
            </a:extLst>
          </p:cNvPr>
          <p:cNvSpPr/>
          <p:nvPr/>
        </p:nvSpPr>
        <p:spPr>
          <a:xfrm rot="1282607">
            <a:off x="5597420" y="3354821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楕円 90">
            <a:extLst>
              <a:ext uri="{FF2B5EF4-FFF2-40B4-BE49-F238E27FC236}">
                <a16:creationId xmlns:a16="http://schemas.microsoft.com/office/drawing/2014/main" id="{83D800DF-3E8B-45DC-A15A-36B03360F384}"/>
              </a:ext>
            </a:extLst>
          </p:cNvPr>
          <p:cNvSpPr/>
          <p:nvPr/>
        </p:nvSpPr>
        <p:spPr>
          <a:xfrm rot="1282607">
            <a:off x="5672816" y="3385966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AAEF0D0B-1CB6-4E03-8AF1-4AABDE37A1F1}"/>
              </a:ext>
            </a:extLst>
          </p:cNvPr>
          <p:cNvSpPr/>
          <p:nvPr/>
        </p:nvSpPr>
        <p:spPr>
          <a:xfrm rot="1282607">
            <a:off x="5745224" y="3463606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C4D3190F-1C71-4A02-B7AB-3389926E76CC}"/>
              </a:ext>
            </a:extLst>
          </p:cNvPr>
          <p:cNvSpPr/>
          <p:nvPr/>
        </p:nvSpPr>
        <p:spPr>
          <a:xfrm rot="1282607">
            <a:off x="6445244" y="2528765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楕円 94">
            <a:extLst>
              <a:ext uri="{FF2B5EF4-FFF2-40B4-BE49-F238E27FC236}">
                <a16:creationId xmlns:a16="http://schemas.microsoft.com/office/drawing/2014/main" id="{DD2263D1-150A-46E8-892A-5F5DC6F24D70}"/>
              </a:ext>
            </a:extLst>
          </p:cNvPr>
          <p:cNvSpPr/>
          <p:nvPr/>
        </p:nvSpPr>
        <p:spPr>
          <a:xfrm rot="1282607">
            <a:off x="6511006" y="2623462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9B43D9CC-214A-47F6-9EAA-CB73710E59E9}"/>
              </a:ext>
            </a:extLst>
          </p:cNvPr>
          <p:cNvSpPr/>
          <p:nvPr/>
        </p:nvSpPr>
        <p:spPr>
          <a:xfrm rot="1282607">
            <a:off x="6572099" y="2743289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CA347FE3-4A79-4A68-9147-8FD7208AF02F}"/>
              </a:ext>
            </a:extLst>
          </p:cNvPr>
          <p:cNvSpPr/>
          <p:nvPr/>
        </p:nvSpPr>
        <p:spPr>
          <a:xfrm rot="1282607">
            <a:off x="6086745" y="3176753"/>
            <a:ext cx="311872" cy="587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B4CBA371-B190-47BB-B879-99B627F1B41B}"/>
              </a:ext>
            </a:extLst>
          </p:cNvPr>
          <p:cNvSpPr/>
          <p:nvPr/>
        </p:nvSpPr>
        <p:spPr>
          <a:xfrm rot="1282607">
            <a:off x="6161453" y="3196607"/>
            <a:ext cx="239431" cy="4303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B1335F7E-199D-49FE-B19E-B16FC8DA45EA}"/>
              </a:ext>
            </a:extLst>
          </p:cNvPr>
          <p:cNvSpPr/>
          <p:nvPr/>
        </p:nvSpPr>
        <p:spPr>
          <a:xfrm rot="1282607">
            <a:off x="6223658" y="3259418"/>
            <a:ext cx="145063" cy="2559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1170E24-3112-47BE-93AB-44B4DD184A7C}"/>
              </a:ext>
            </a:extLst>
          </p:cNvPr>
          <p:cNvSpPr txBox="1"/>
          <p:nvPr/>
        </p:nvSpPr>
        <p:spPr>
          <a:xfrm>
            <a:off x="8030975" y="4039550"/>
            <a:ext cx="87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受光部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7B27350-5CF5-4DA7-A29A-EA76D021AAB8}"/>
              </a:ext>
            </a:extLst>
          </p:cNvPr>
          <p:cNvCxnSpPr>
            <a:cxnSpLocks/>
          </p:cNvCxnSpPr>
          <p:nvPr/>
        </p:nvCxnSpPr>
        <p:spPr>
          <a:xfrm>
            <a:off x="4177037" y="1000122"/>
            <a:ext cx="1322064" cy="680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9443B4C7-CE0E-4542-8643-96C3D2FB71DB}"/>
              </a:ext>
            </a:extLst>
          </p:cNvPr>
          <p:cNvCxnSpPr>
            <a:cxnSpLocks/>
          </p:cNvCxnSpPr>
          <p:nvPr/>
        </p:nvCxnSpPr>
        <p:spPr>
          <a:xfrm>
            <a:off x="3623946" y="1715273"/>
            <a:ext cx="1322064" cy="680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1098D4B9-09E8-413F-8C7D-6DB8CC53198C}"/>
              </a:ext>
            </a:extLst>
          </p:cNvPr>
          <p:cNvCxnSpPr>
            <a:cxnSpLocks/>
          </p:cNvCxnSpPr>
          <p:nvPr/>
        </p:nvCxnSpPr>
        <p:spPr>
          <a:xfrm>
            <a:off x="3490574" y="2983525"/>
            <a:ext cx="1322064" cy="680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97842BDA-3982-42D4-BD31-D234DF8E549A}"/>
              </a:ext>
            </a:extLst>
          </p:cNvPr>
          <p:cNvCxnSpPr>
            <a:cxnSpLocks/>
          </p:cNvCxnSpPr>
          <p:nvPr/>
        </p:nvCxnSpPr>
        <p:spPr>
          <a:xfrm>
            <a:off x="6568608" y="2167068"/>
            <a:ext cx="1231920" cy="159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43E753F1-EF19-4A41-84D2-5FA168635C8E}"/>
              </a:ext>
            </a:extLst>
          </p:cNvPr>
          <p:cNvCxnSpPr>
            <a:cxnSpLocks/>
          </p:cNvCxnSpPr>
          <p:nvPr/>
        </p:nvCxnSpPr>
        <p:spPr>
          <a:xfrm>
            <a:off x="6417034" y="3191957"/>
            <a:ext cx="1322064" cy="680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6C02655E-1DDA-4EE1-AF18-08727D107125}"/>
              </a:ext>
            </a:extLst>
          </p:cNvPr>
          <p:cNvCxnSpPr>
            <a:cxnSpLocks/>
          </p:cNvCxnSpPr>
          <p:nvPr/>
        </p:nvCxnSpPr>
        <p:spPr>
          <a:xfrm flipV="1">
            <a:off x="5773115" y="3968352"/>
            <a:ext cx="1965983" cy="21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矢印: 右 127">
            <a:extLst>
              <a:ext uri="{FF2B5EF4-FFF2-40B4-BE49-F238E27FC236}">
                <a16:creationId xmlns:a16="http://schemas.microsoft.com/office/drawing/2014/main" id="{384B5705-6277-4924-8878-C86A86169CE3}"/>
              </a:ext>
            </a:extLst>
          </p:cNvPr>
          <p:cNvSpPr/>
          <p:nvPr/>
        </p:nvSpPr>
        <p:spPr>
          <a:xfrm rot="21009551">
            <a:off x="3278328" y="4001746"/>
            <a:ext cx="1743109" cy="153028"/>
          </a:xfrm>
          <a:prstGeom prst="rightArrow">
            <a:avLst>
              <a:gd name="adj1" fmla="val 50000"/>
              <a:gd name="adj2" fmla="val 61359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FBC9EB-8036-4A3D-A885-17AB3725471C}"/>
              </a:ext>
            </a:extLst>
          </p:cNvPr>
          <p:cNvSpPr txBox="1"/>
          <p:nvPr/>
        </p:nvSpPr>
        <p:spPr>
          <a:xfrm>
            <a:off x="4064000" y="747907"/>
            <a:ext cx="4451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誤解されるが、フレネルレンズとは別物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B440DF-5D33-470E-B770-18124DB1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1443" y="6434236"/>
            <a:ext cx="4041113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ADCDDE-EC34-4284-8E50-D665748F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15</a:t>
            </a:fld>
            <a:endParaRPr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D83F0A1-0AA9-458F-AF20-5385A629521F}"/>
              </a:ext>
            </a:extLst>
          </p:cNvPr>
          <p:cNvGrpSpPr/>
          <p:nvPr/>
        </p:nvGrpSpPr>
        <p:grpSpPr>
          <a:xfrm>
            <a:off x="-56494" y="139470"/>
            <a:ext cx="5300660" cy="6237941"/>
            <a:chOff x="205881" y="-1355521"/>
            <a:chExt cx="5300660" cy="6237941"/>
          </a:xfrm>
        </p:grpSpPr>
        <p:sp>
          <p:nvSpPr>
            <p:cNvPr id="101" name="二等辺三角形 100">
              <a:extLst>
                <a:ext uri="{FF2B5EF4-FFF2-40B4-BE49-F238E27FC236}">
                  <a16:creationId xmlns:a16="http://schemas.microsoft.com/office/drawing/2014/main" id="{4AABD71A-C09D-4853-B387-7308C52BDB35}"/>
                </a:ext>
              </a:extLst>
            </p:cNvPr>
            <p:cNvSpPr/>
            <p:nvPr/>
          </p:nvSpPr>
          <p:spPr>
            <a:xfrm rot="1003933">
              <a:off x="1416162" y="3419233"/>
              <a:ext cx="1119512" cy="806569"/>
            </a:xfrm>
            <a:prstGeom prst="triangle">
              <a:avLst>
                <a:gd name="adj" fmla="val 1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D5E70387-CBBE-4F54-9220-8677DC57E1BE}"/>
                </a:ext>
              </a:extLst>
            </p:cNvPr>
            <p:cNvSpPr/>
            <p:nvPr/>
          </p:nvSpPr>
          <p:spPr>
            <a:xfrm rot="1664976">
              <a:off x="205881" y="3561912"/>
              <a:ext cx="2682027" cy="11358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DBAFBF98-3F7E-489E-A53A-96F3B142D0AF}"/>
                </a:ext>
              </a:extLst>
            </p:cNvPr>
            <p:cNvCxnSpPr>
              <a:stCxn id="102" idx="1"/>
              <a:endCxn id="102" idx="7"/>
            </p:cNvCxnSpPr>
            <p:nvPr/>
          </p:nvCxnSpPr>
          <p:spPr>
            <a:xfrm>
              <a:off x="895300" y="3334367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89DDC4B3-40B2-4B1C-81BA-231039F591E3}"/>
                </a:ext>
              </a:extLst>
            </p:cNvPr>
            <p:cNvCxnSpPr/>
            <p:nvPr/>
          </p:nvCxnSpPr>
          <p:spPr>
            <a:xfrm>
              <a:off x="825737" y="3506221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E5C6EA31-7BF1-438A-97E4-E2FE14F17505}"/>
                </a:ext>
              </a:extLst>
            </p:cNvPr>
            <p:cNvCxnSpPr/>
            <p:nvPr/>
          </p:nvCxnSpPr>
          <p:spPr>
            <a:xfrm>
              <a:off x="683795" y="3734073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7C2DE5D3-30FD-49C6-9B94-BDE7062397B3}"/>
                </a:ext>
              </a:extLst>
            </p:cNvPr>
            <p:cNvCxnSpPr/>
            <p:nvPr/>
          </p:nvCxnSpPr>
          <p:spPr>
            <a:xfrm>
              <a:off x="683795" y="4002286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2AB944D1-4ABB-4ABC-ADF2-27B37388F2F4}"/>
                </a:ext>
              </a:extLst>
            </p:cNvPr>
            <p:cNvCxnSpPr>
              <a:cxnSpLocks/>
              <a:stCxn id="102" idx="1"/>
            </p:cNvCxnSpPr>
            <p:nvPr/>
          </p:nvCxnSpPr>
          <p:spPr>
            <a:xfrm flipH="1">
              <a:off x="636445" y="3334367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C6A2E94A-498A-40E8-B34D-799B3EABD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050" y="3547083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75E1AC0B-4A59-4103-B2FA-3F44756486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8159" y="3801351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2FE63DCA-FB2E-4D47-8A8F-A5D51C42D5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984" y="4018316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FD73D905-66A0-46F0-98E7-6759619DA51F}"/>
                </a:ext>
              </a:extLst>
            </p:cNvPr>
            <p:cNvSpPr txBox="1"/>
            <p:nvPr/>
          </p:nvSpPr>
          <p:spPr>
            <a:xfrm>
              <a:off x="2782718" y="4380779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遮光版を兼ねた太陽電池</a:t>
              </a:r>
            </a:p>
          </p:txBody>
        </p:sp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E82E3E01-2031-4432-9521-A35C8A84BEE6}"/>
                </a:ext>
              </a:extLst>
            </p:cNvPr>
            <p:cNvGrpSpPr/>
            <p:nvPr/>
          </p:nvGrpSpPr>
          <p:grpSpPr>
            <a:xfrm>
              <a:off x="2101342" y="-1355521"/>
              <a:ext cx="3141872" cy="4968878"/>
              <a:chOff x="2101342" y="-1355521"/>
              <a:chExt cx="3141872" cy="4968878"/>
            </a:xfrm>
          </p:grpSpPr>
          <p:sp>
            <p:nvSpPr>
              <p:cNvPr id="131" name="楕円 130">
                <a:extLst>
                  <a:ext uri="{FF2B5EF4-FFF2-40B4-BE49-F238E27FC236}">
                    <a16:creationId xmlns:a16="http://schemas.microsoft.com/office/drawing/2014/main" id="{326C19BA-7EAC-4689-A96A-E473EC40E967}"/>
                  </a:ext>
                </a:extLst>
              </p:cNvPr>
              <p:cNvSpPr/>
              <p:nvPr/>
            </p:nvSpPr>
            <p:spPr>
              <a:xfrm rot="1282607">
                <a:off x="2482227" y="1974020"/>
                <a:ext cx="873491" cy="16393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円弧 131">
                <a:extLst>
                  <a:ext uri="{FF2B5EF4-FFF2-40B4-BE49-F238E27FC236}">
                    <a16:creationId xmlns:a16="http://schemas.microsoft.com/office/drawing/2014/main" id="{F3A767B6-185A-481C-B0D9-EA43C1BF16A7}"/>
                  </a:ext>
                </a:extLst>
              </p:cNvPr>
              <p:cNvSpPr/>
              <p:nvPr/>
            </p:nvSpPr>
            <p:spPr>
              <a:xfrm rot="1566517">
                <a:off x="2964661" y="130466"/>
                <a:ext cx="1153708" cy="2403529"/>
              </a:xfrm>
              <a:prstGeom prst="arc">
                <a:avLst>
                  <a:gd name="adj1" fmla="val 4238519"/>
                  <a:gd name="adj2" fmla="val 631149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円弧 132">
                <a:extLst>
                  <a:ext uri="{FF2B5EF4-FFF2-40B4-BE49-F238E27FC236}">
                    <a16:creationId xmlns:a16="http://schemas.microsoft.com/office/drawing/2014/main" id="{9D72AD1C-88A4-4092-97F1-0BE652E600E6}"/>
                  </a:ext>
                </a:extLst>
              </p:cNvPr>
              <p:cNvSpPr/>
              <p:nvPr/>
            </p:nvSpPr>
            <p:spPr>
              <a:xfrm rot="1566517">
                <a:off x="2778947" y="-192122"/>
                <a:ext cx="1651167" cy="2969326"/>
              </a:xfrm>
              <a:prstGeom prst="arc">
                <a:avLst>
                  <a:gd name="adj1" fmla="val 4296230"/>
                  <a:gd name="adj2" fmla="val 6408805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円弧 133">
                <a:extLst>
                  <a:ext uri="{FF2B5EF4-FFF2-40B4-BE49-F238E27FC236}">
                    <a16:creationId xmlns:a16="http://schemas.microsoft.com/office/drawing/2014/main" id="{4212F52E-ADD1-46A1-BDBF-C511C567D253}"/>
                  </a:ext>
                </a:extLst>
              </p:cNvPr>
              <p:cNvSpPr/>
              <p:nvPr/>
            </p:nvSpPr>
            <p:spPr>
              <a:xfrm rot="1566517">
                <a:off x="2559467" y="-736838"/>
                <a:ext cx="2165876" cy="3751807"/>
              </a:xfrm>
              <a:prstGeom prst="arc">
                <a:avLst>
                  <a:gd name="adj1" fmla="val 4434677"/>
                  <a:gd name="adj2" fmla="val 614772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円弧 134">
                <a:extLst>
                  <a:ext uri="{FF2B5EF4-FFF2-40B4-BE49-F238E27FC236}">
                    <a16:creationId xmlns:a16="http://schemas.microsoft.com/office/drawing/2014/main" id="{C795E7CD-B3BD-4E90-B3C2-5BFE9368DE9A}"/>
                  </a:ext>
                </a:extLst>
              </p:cNvPr>
              <p:cNvSpPr/>
              <p:nvPr/>
            </p:nvSpPr>
            <p:spPr>
              <a:xfrm rot="1566517">
                <a:off x="2317939" y="-984873"/>
                <a:ext cx="2761858" cy="4287008"/>
              </a:xfrm>
              <a:prstGeom prst="arc">
                <a:avLst>
                  <a:gd name="adj1" fmla="val 4665399"/>
                  <a:gd name="adj2" fmla="val 5987469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円弧 135">
                <a:extLst>
                  <a:ext uri="{FF2B5EF4-FFF2-40B4-BE49-F238E27FC236}">
                    <a16:creationId xmlns:a16="http://schemas.microsoft.com/office/drawing/2014/main" id="{A721AEFB-3251-4AC1-AB46-1D01250F8FC7}"/>
                  </a:ext>
                </a:extLst>
              </p:cNvPr>
              <p:cNvSpPr/>
              <p:nvPr/>
            </p:nvSpPr>
            <p:spPr>
              <a:xfrm rot="1566517">
                <a:off x="2101342" y="-1355521"/>
                <a:ext cx="3141872" cy="4845006"/>
              </a:xfrm>
              <a:prstGeom prst="arc">
                <a:avLst>
                  <a:gd name="adj1" fmla="val 4665399"/>
                  <a:gd name="adj2" fmla="val 5732708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EB3657-BAFF-445D-8A99-84D4C1BEC6F6}"/>
              </a:ext>
            </a:extLst>
          </p:cNvPr>
          <p:cNvSpPr txBox="1"/>
          <p:nvPr/>
        </p:nvSpPr>
        <p:spPr>
          <a:xfrm>
            <a:off x="3411168" y="4545883"/>
            <a:ext cx="538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１つ１つは、</a:t>
            </a:r>
            <a:r>
              <a:rPr kumimoji="1" lang="en-US" altLang="ja-JP" dirty="0"/>
              <a:t>10cm</a:t>
            </a:r>
            <a:r>
              <a:rPr kumimoji="1" lang="ja-JP" altLang="en-US" dirty="0"/>
              <a:t>程度</a:t>
            </a:r>
            <a:r>
              <a:rPr lang="ja-JP" altLang="en-US" dirty="0"/>
              <a:t>の超小型衛星</a:t>
            </a:r>
            <a:endParaRPr lang="en-US" altLang="ja-JP" dirty="0"/>
          </a:p>
          <a:p>
            <a:r>
              <a:rPr kumimoji="1" lang="ja-JP" altLang="en-US" dirty="0"/>
              <a:t>数百万～数億の衛星がフォーメーションフライト</a:t>
            </a:r>
            <a:endParaRPr kumimoji="1" lang="en-US" altLang="ja-JP" dirty="0"/>
          </a:p>
          <a:p>
            <a:r>
              <a:rPr lang="ja-JP" altLang="en-US" dirty="0"/>
              <a:t>衛星間は、</a:t>
            </a:r>
            <a:r>
              <a:rPr lang="en-US" altLang="ja-JP" dirty="0"/>
              <a:t>30cm</a:t>
            </a:r>
            <a:r>
              <a:rPr lang="ja-JP" altLang="en-US" dirty="0"/>
              <a:t>以内で、電磁石で位置・姿勢制御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93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矢印: 右カーブ 26">
            <a:extLst>
              <a:ext uri="{FF2B5EF4-FFF2-40B4-BE49-F238E27FC236}">
                <a16:creationId xmlns:a16="http://schemas.microsoft.com/office/drawing/2014/main" id="{0997151E-1195-419C-91A1-3DB8A8245998}"/>
              </a:ext>
            </a:extLst>
          </p:cNvPr>
          <p:cNvSpPr/>
          <p:nvPr/>
        </p:nvSpPr>
        <p:spPr>
          <a:xfrm rot="14429294" flipH="1">
            <a:off x="3257826" y="-1400896"/>
            <a:ext cx="1232305" cy="7623241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矢印: 右カーブ 24">
            <a:extLst>
              <a:ext uri="{FF2B5EF4-FFF2-40B4-BE49-F238E27FC236}">
                <a16:creationId xmlns:a16="http://schemas.microsoft.com/office/drawing/2014/main" id="{EADCF7C2-E086-4CA7-903B-DE8FFFEDF84E}"/>
              </a:ext>
            </a:extLst>
          </p:cNvPr>
          <p:cNvSpPr/>
          <p:nvPr/>
        </p:nvSpPr>
        <p:spPr>
          <a:xfrm rot="14429294">
            <a:off x="4504464" y="666061"/>
            <a:ext cx="1467148" cy="7820591"/>
          </a:xfrm>
          <a:prstGeom prst="curv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99C963F-D5DC-42C0-9513-7E18E760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6779"/>
          </a:xfrm>
        </p:spPr>
        <p:txBody>
          <a:bodyPr/>
          <a:lstStyle/>
          <a:p>
            <a:r>
              <a:rPr kumimoji="1" lang="ja-JP" altLang="en-US" dirty="0"/>
              <a:t>実証実験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DFBF58-77F9-45F0-BDC4-6C955472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189" y="6395859"/>
            <a:ext cx="3937622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BF0B63-1C74-4996-9E38-5F14CF5E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C-DEB0-4899-BFD2-7537E32D1C3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39EE0B-1642-470A-9267-DBA6F491FEBD}"/>
              </a:ext>
            </a:extLst>
          </p:cNvPr>
          <p:cNvSpPr/>
          <p:nvPr/>
        </p:nvSpPr>
        <p:spPr>
          <a:xfrm>
            <a:off x="309868" y="4840448"/>
            <a:ext cx="1527321" cy="8053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机上検討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65BF7CD-D159-4DE8-8267-6306C11E580F}"/>
              </a:ext>
            </a:extLst>
          </p:cNvPr>
          <p:cNvSpPr/>
          <p:nvPr/>
        </p:nvSpPr>
        <p:spPr>
          <a:xfrm>
            <a:off x="2269446" y="3816585"/>
            <a:ext cx="1527321" cy="8053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実験室で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実証実験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C487F6EB-9C48-494B-AE68-D9A39A45CA20}"/>
              </a:ext>
            </a:extLst>
          </p:cNvPr>
          <p:cNvSpPr/>
          <p:nvPr/>
        </p:nvSpPr>
        <p:spPr>
          <a:xfrm>
            <a:off x="4145035" y="3026328"/>
            <a:ext cx="1527321" cy="8053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/>
              <a:t>CubeSAT</a:t>
            </a:r>
            <a:r>
              <a:rPr kumimoji="1" lang="ja-JP" altLang="en-US" dirty="0"/>
              <a:t>等で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軌道上実証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D3E9072-C554-4BF5-A242-9C9DD5BFA7F5}"/>
              </a:ext>
            </a:extLst>
          </p:cNvPr>
          <p:cNvSpPr/>
          <p:nvPr/>
        </p:nvSpPr>
        <p:spPr>
          <a:xfrm>
            <a:off x="5873167" y="1981200"/>
            <a:ext cx="1527321" cy="8053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小規模な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望遠鏡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C413124-B808-4D2A-9844-D4C713DDBE9E}"/>
              </a:ext>
            </a:extLst>
          </p:cNvPr>
          <p:cNvSpPr/>
          <p:nvPr/>
        </p:nvSpPr>
        <p:spPr>
          <a:xfrm>
            <a:off x="7298422" y="755708"/>
            <a:ext cx="1719743" cy="805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超大型望遠鏡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8E8D7803-B9F1-4CDA-92B7-0D2EF91F2DAB}"/>
              </a:ext>
            </a:extLst>
          </p:cNvPr>
          <p:cNvSpPr/>
          <p:nvPr/>
        </p:nvSpPr>
        <p:spPr>
          <a:xfrm rot="19884072">
            <a:off x="1893459" y="4554769"/>
            <a:ext cx="385894" cy="333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50178FDD-D3C9-4D0A-8B82-91DE5E16DC38}"/>
              </a:ext>
            </a:extLst>
          </p:cNvPr>
          <p:cNvSpPr/>
          <p:nvPr/>
        </p:nvSpPr>
        <p:spPr>
          <a:xfrm rot="19884072">
            <a:off x="3702872" y="3595354"/>
            <a:ext cx="385894" cy="333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FE90959-5E48-4600-B668-20A7FFBFB819}"/>
              </a:ext>
            </a:extLst>
          </p:cNvPr>
          <p:cNvSpPr/>
          <p:nvPr/>
        </p:nvSpPr>
        <p:spPr>
          <a:xfrm rot="19884072">
            <a:off x="5578462" y="2709015"/>
            <a:ext cx="385894" cy="333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39D4F3D6-31EE-4C69-9660-B64894031C63}"/>
              </a:ext>
            </a:extLst>
          </p:cNvPr>
          <p:cNvSpPr/>
          <p:nvPr/>
        </p:nvSpPr>
        <p:spPr>
          <a:xfrm rot="19364812">
            <a:off x="7207541" y="1591784"/>
            <a:ext cx="385894" cy="333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F65B0C4-05D2-4FEF-9ED5-E3632B46D070}"/>
              </a:ext>
            </a:extLst>
          </p:cNvPr>
          <p:cNvSpPr txBox="1"/>
          <p:nvPr/>
        </p:nvSpPr>
        <p:spPr>
          <a:xfrm>
            <a:off x="330645" y="2875746"/>
            <a:ext cx="25004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回折光学系・疑問点の確認</a:t>
            </a:r>
            <a:endParaRPr kumimoji="1" lang="en-US" altLang="ja-JP" sz="1400" dirty="0"/>
          </a:p>
          <a:p>
            <a:r>
              <a:rPr kumimoji="1" lang="ja-JP" altLang="en-US" sz="1400" dirty="0"/>
              <a:t>・部分</a:t>
            </a:r>
            <a:r>
              <a:rPr kumimoji="1" lang="en-US" altLang="ja-JP" sz="1400" dirty="0"/>
              <a:t>DOE</a:t>
            </a:r>
            <a:r>
              <a:rPr kumimoji="1" lang="ja-JP" altLang="en-US" sz="1400" dirty="0"/>
              <a:t>の角度精度</a:t>
            </a:r>
            <a:endParaRPr kumimoji="1" lang="en-US" altLang="ja-JP" sz="1400" dirty="0"/>
          </a:p>
          <a:p>
            <a:r>
              <a:rPr kumimoji="1" lang="ja-JP" altLang="en-US" sz="1400" dirty="0"/>
              <a:t>・コヒーレント長</a:t>
            </a:r>
            <a:endParaRPr kumimoji="1" lang="en-US" altLang="ja-JP" sz="1400" dirty="0"/>
          </a:p>
          <a:p>
            <a:r>
              <a:rPr kumimoji="1" lang="ja-JP" altLang="en-US" sz="1400" dirty="0"/>
              <a:t>・間隔を開けた時の</a:t>
            </a:r>
            <a:r>
              <a:rPr kumimoji="1" lang="en-US" altLang="ja-JP" sz="1400" dirty="0"/>
              <a:t>PSF</a:t>
            </a:r>
            <a:r>
              <a:rPr kumimoji="1" lang="ja-JP" altLang="en-US" sz="1400" dirty="0"/>
              <a:t>劣化</a:t>
            </a:r>
            <a:endParaRPr kumimoji="1" lang="en-US" altLang="ja-JP" sz="1400" dirty="0"/>
          </a:p>
          <a:p>
            <a:r>
              <a:rPr kumimoji="1" lang="ja-JP" altLang="en-US" sz="1400" dirty="0"/>
              <a:t>・液晶の有効性</a:t>
            </a:r>
            <a:endParaRPr kumimoji="1" lang="en-US" altLang="ja-JP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208C7E5-F893-42BD-905E-F0E70CCB0947}"/>
              </a:ext>
            </a:extLst>
          </p:cNvPr>
          <p:cNvSpPr txBox="1"/>
          <p:nvPr/>
        </p:nvSpPr>
        <p:spPr>
          <a:xfrm>
            <a:off x="2177428" y="4653732"/>
            <a:ext cx="2769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軌道・姿勢制御</a:t>
            </a:r>
            <a:endParaRPr kumimoji="1" lang="en-US" altLang="ja-JP" sz="1400" dirty="0"/>
          </a:p>
          <a:p>
            <a:r>
              <a:rPr kumimoji="1" lang="ja-JP" altLang="en-US" sz="1400" dirty="0"/>
              <a:t>・電磁石で想定する力が発生</a:t>
            </a:r>
            <a:endParaRPr kumimoji="1" lang="en-US" altLang="ja-JP" sz="1400" dirty="0"/>
          </a:p>
          <a:p>
            <a:r>
              <a:rPr kumimoji="1" lang="ja-JP" altLang="en-US" sz="1400" dirty="0"/>
              <a:t>位置・姿勢精度</a:t>
            </a:r>
            <a:endParaRPr kumimoji="1" lang="en-US" altLang="ja-JP" sz="1400" dirty="0"/>
          </a:p>
          <a:p>
            <a:r>
              <a:rPr kumimoji="1" lang="ja-JP" altLang="en-US" sz="1400" dirty="0"/>
              <a:t>・測定方法等</a:t>
            </a:r>
            <a:endParaRPr kumimoji="1" lang="en-US" altLang="ja-JP" sz="1400" dirty="0"/>
          </a:p>
          <a:p>
            <a:r>
              <a:rPr kumimoji="1" lang="ja-JP" altLang="en-US" sz="1400" dirty="0"/>
              <a:t>分散ネットワーク</a:t>
            </a:r>
            <a:endParaRPr kumimoji="1" lang="en-US" altLang="ja-JP" sz="1400" dirty="0"/>
          </a:p>
          <a:p>
            <a:r>
              <a:rPr kumimoji="1" lang="ja-JP" altLang="en-US" sz="1400" dirty="0"/>
              <a:t>・アルゴリズムの確認</a:t>
            </a:r>
            <a:endParaRPr kumimoji="1" lang="en-US" altLang="ja-JP" sz="1400" dirty="0"/>
          </a:p>
          <a:p>
            <a:r>
              <a:rPr kumimoji="1" lang="ja-JP" altLang="en-US" sz="1400" dirty="0"/>
              <a:t>通信</a:t>
            </a:r>
            <a:endParaRPr kumimoji="1" lang="en-US" altLang="ja-JP" sz="1400" dirty="0"/>
          </a:p>
          <a:p>
            <a:r>
              <a:rPr kumimoji="1" lang="ja-JP" altLang="en-US" sz="1400" dirty="0"/>
              <a:t>・デジタルビームフォーミング</a:t>
            </a:r>
            <a:endParaRPr kumimoji="1" lang="en-US" altLang="ja-JP" sz="1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750C190-001A-407E-9283-D42ABF3FCAEF}"/>
              </a:ext>
            </a:extLst>
          </p:cNvPr>
          <p:cNvSpPr txBox="1"/>
          <p:nvPr/>
        </p:nvSpPr>
        <p:spPr>
          <a:xfrm>
            <a:off x="2857130" y="2356484"/>
            <a:ext cx="250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軌道上で最低限の回折画像が</a:t>
            </a:r>
            <a:endParaRPr kumimoji="1" lang="en-US" altLang="ja-JP" sz="1400" dirty="0"/>
          </a:p>
          <a:p>
            <a:r>
              <a:rPr kumimoji="1" lang="ja-JP" altLang="en-US" sz="1400" dirty="0"/>
              <a:t>取得できるか</a:t>
            </a:r>
            <a:endParaRPr kumimoji="1" lang="en-US" altLang="ja-JP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430EF6D-F79F-4965-B4DB-145BA063E5C6}"/>
              </a:ext>
            </a:extLst>
          </p:cNvPr>
          <p:cNvSpPr txBox="1"/>
          <p:nvPr/>
        </p:nvSpPr>
        <p:spPr>
          <a:xfrm>
            <a:off x="4716895" y="3851122"/>
            <a:ext cx="2769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少なくとも</a:t>
            </a:r>
            <a:r>
              <a:rPr kumimoji="1" lang="en-US" altLang="ja-JP" sz="1400" dirty="0"/>
              <a:t>3</a:t>
            </a:r>
            <a:r>
              <a:rPr kumimoji="1" lang="ja-JP" altLang="en-US" sz="1400" dirty="0"/>
              <a:t>つ以上の衛星を</a:t>
            </a:r>
            <a:endParaRPr kumimoji="1" lang="en-US" altLang="ja-JP" sz="1400" dirty="0"/>
          </a:p>
          <a:p>
            <a:r>
              <a:rPr kumimoji="1" lang="ja-JP" altLang="en-US" sz="1400" dirty="0"/>
              <a:t>磁気フォーメーションフライト</a:t>
            </a:r>
            <a:endParaRPr kumimoji="1" lang="en-US" altLang="ja-JP" sz="1400" dirty="0"/>
          </a:p>
          <a:p>
            <a:r>
              <a:rPr kumimoji="1" lang="ja-JP" altLang="en-US" sz="1400" dirty="0"/>
              <a:t>・回折光学実証</a:t>
            </a:r>
            <a:endParaRPr kumimoji="1" lang="en-US" altLang="ja-JP" sz="1400" dirty="0"/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/>
              <a:t>DBF</a:t>
            </a:r>
            <a:r>
              <a:rPr kumimoji="1" lang="ja-JP" altLang="en-US" sz="1400" dirty="0"/>
              <a:t>実証</a:t>
            </a:r>
            <a:endParaRPr kumimoji="1" lang="en-US" altLang="ja-JP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4F3B9D-20E7-4F4C-BDD2-175742C0BBBF}"/>
              </a:ext>
            </a:extLst>
          </p:cNvPr>
          <p:cNvSpPr txBox="1"/>
          <p:nvPr/>
        </p:nvSpPr>
        <p:spPr>
          <a:xfrm>
            <a:off x="5277048" y="1561051"/>
            <a:ext cx="1792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最低限の観測成果</a:t>
            </a:r>
            <a:endParaRPr kumimoji="1" lang="en-US" altLang="ja-JP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2B7E5C4-9DE5-4070-805F-8C681599B50B}"/>
              </a:ext>
            </a:extLst>
          </p:cNvPr>
          <p:cNvSpPr txBox="1"/>
          <p:nvPr/>
        </p:nvSpPr>
        <p:spPr>
          <a:xfrm>
            <a:off x="6213914" y="2918716"/>
            <a:ext cx="179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最低限のミッション達成</a:t>
            </a:r>
            <a:endParaRPr kumimoji="1" lang="en-US" altLang="ja-JP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86CD89-B7DF-4BFC-A75E-B79C7A14636F}"/>
              </a:ext>
            </a:extLst>
          </p:cNvPr>
          <p:cNvSpPr txBox="1"/>
          <p:nvPr/>
        </p:nvSpPr>
        <p:spPr>
          <a:xfrm>
            <a:off x="6020625" y="447931"/>
            <a:ext cx="1792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最大限の観測成果</a:t>
            </a:r>
            <a:endParaRPr kumimoji="1" lang="en-US" altLang="ja-JP" sz="1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4065B89-C9F3-495A-A84B-EF319227795A}"/>
              </a:ext>
            </a:extLst>
          </p:cNvPr>
          <p:cNvSpPr txBox="1"/>
          <p:nvPr/>
        </p:nvSpPr>
        <p:spPr>
          <a:xfrm>
            <a:off x="7400488" y="1746416"/>
            <a:ext cx="179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最大限のミッション達成</a:t>
            </a:r>
            <a:endParaRPr kumimoji="1" lang="en-US" altLang="ja-JP" sz="1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321897-ADFD-4398-8F38-DA5AFA048D7A}"/>
              </a:ext>
            </a:extLst>
          </p:cNvPr>
          <p:cNvSpPr txBox="1"/>
          <p:nvPr/>
        </p:nvSpPr>
        <p:spPr>
          <a:xfrm>
            <a:off x="5133846" y="5296949"/>
            <a:ext cx="324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技術的実証ステップ</a:t>
            </a:r>
            <a:endParaRPr kumimoji="1" lang="en-US" altLang="ja-JP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33BFC97-CC23-41DD-8A3F-EC30A16CF71C}"/>
              </a:ext>
            </a:extLst>
          </p:cNvPr>
          <p:cNvSpPr txBox="1"/>
          <p:nvPr/>
        </p:nvSpPr>
        <p:spPr>
          <a:xfrm>
            <a:off x="1145112" y="1583765"/>
            <a:ext cx="364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ミッション実証ステップ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15731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矢印: 右 257">
            <a:extLst>
              <a:ext uri="{FF2B5EF4-FFF2-40B4-BE49-F238E27FC236}">
                <a16:creationId xmlns:a16="http://schemas.microsoft.com/office/drawing/2014/main" id="{C6F39245-9AC3-42E6-A847-1B5BE91F0D96}"/>
              </a:ext>
            </a:extLst>
          </p:cNvPr>
          <p:cNvSpPr/>
          <p:nvPr/>
        </p:nvSpPr>
        <p:spPr>
          <a:xfrm rot="19927801">
            <a:off x="4689196" y="3458286"/>
            <a:ext cx="4393593" cy="412715"/>
          </a:xfrm>
          <a:prstGeom prst="rightArrow">
            <a:avLst>
              <a:gd name="adj1" fmla="val 50000"/>
              <a:gd name="adj2" fmla="val 14160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99C963F-D5DC-42C0-9513-7E18E760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8" y="-21714"/>
            <a:ext cx="7886700" cy="926779"/>
          </a:xfrm>
        </p:spPr>
        <p:txBody>
          <a:bodyPr/>
          <a:lstStyle/>
          <a:p>
            <a:r>
              <a:rPr kumimoji="1" lang="ja-JP" altLang="en-US" dirty="0"/>
              <a:t>スケール感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DFBF58-77F9-45F0-BDC4-6C955472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4951" y="6356351"/>
            <a:ext cx="3806201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BF0B63-1C74-4996-9E38-5F14CF5E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C-DEB0-4899-BFD2-7537E32D1C3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8E8D7803-B9F1-4CDA-92B7-0D2EF91F2DAB}"/>
              </a:ext>
            </a:extLst>
          </p:cNvPr>
          <p:cNvSpPr/>
          <p:nvPr/>
        </p:nvSpPr>
        <p:spPr>
          <a:xfrm rot="19884072">
            <a:off x="1934964" y="4236317"/>
            <a:ext cx="385894" cy="333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FE90959-5E48-4600-B668-20A7FFBFB819}"/>
              </a:ext>
            </a:extLst>
          </p:cNvPr>
          <p:cNvSpPr/>
          <p:nvPr/>
        </p:nvSpPr>
        <p:spPr>
          <a:xfrm rot="19884072">
            <a:off x="5578462" y="2709015"/>
            <a:ext cx="385894" cy="333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39D4F3D6-31EE-4C69-9660-B64894031C63}"/>
              </a:ext>
            </a:extLst>
          </p:cNvPr>
          <p:cNvSpPr/>
          <p:nvPr/>
        </p:nvSpPr>
        <p:spPr>
          <a:xfrm rot="19364812">
            <a:off x="6896713" y="1924120"/>
            <a:ext cx="385894" cy="333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74ACB9D-4A0E-49B6-BDB0-BCEC28CC6B48}"/>
              </a:ext>
            </a:extLst>
          </p:cNvPr>
          <p:cNvGrpSpPr/>
          <p:nvPr/>
        </p:nvGrpSpPr>
        <p:grpSpPr>
          <a:xfrm>
            <a:off x="6220145" y="12379"/>
            <a:ext cx="2722519" cy="1895837"/>
            <a:chOff x="-592287" y="880060"/>
            <a:chExt cx="4533982" cy="3113709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7043217A-4EA5-4E4F-BB38-95E8A7BD40F8}"/>
                </a:ext>
              </a:extLst>
            </p:cNvPr>
            <p:cNvSpPr/>
            <p:nvPr/>
          </p:nvSpPr>
          <p:spPr>
            <a:xfrm rot="1625090">
              <a:off x="3690401" y="3612961"/>
              <a:ext cx="251294" cy="38080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43BA22E2-516E-4F1D-8FDE-32D62AE4FC1C}"/>
                </a:ext>
              </a:extLst>
            </p:cNvPr>
            <p:cNvSpPr/>
            <p:nvPr/>
          </p:nvSpPr>
          <p:spPr>
            <a:xfrm rot="1282607">
              <a:off x="969992" y="179313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A648955A-F65D-4057-A9A9-928ECC7AF33A}"/>
                </a:ext>
              </a:extLst>
            </p:cNvPr>
            <p:cNvSpPr/>
            <p:nvPr/>
          </p:nvSpPr>
          <p:spPr>
            <a:xfrm rot="1282607">
              <a:off x="1041590" y="1882741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AC954DFB-8AD0-4756-A8F9-528799A3E266}"/>
                </a:ext>
              </a:extLst>
            </p:cNvPr>
            <p:cNvSpPr/>
            <p:nvPr/>
          </p:nvSpPr>
          <p:spPr>
            <a:xfrm rot="1282607">
              <a:off x="1108220" y="2004220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4D0FA1E5-EE51-4EEF-95EF-9073BBC5EC66}"/>
                </a:ext>
              </a:extLst>
            </p:cNvPr>
            <p:cNvSpPr/>
            <p:nvPr/>
          </p:nvSpPr>
          <p:spPr>
            <a:xfrm rot="1282607">
              <a:off x="1407399" y="1553656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59F8F764-AC0C-47D1-A91B-83503B026A14}"/>
                </a:ext>
              </a:extLst>
            </p:cNvPr>
            <p:cNvSpPr/>
            <p:nvPr/>
          </p:nvSpPr>
          <p:spPr>
            <a:xfrm rot="1282607">
              <a:off x="1464304" y="1662513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A4287FB6-2A47-4ABC-A96A-D2EB0528558D}"/>
                </a:ext>
              </a:extLst>
            </p:cNvPr>
            <p:cNvSpPr/>
            <p:nvPr/>
          </p:nvSpPr>
          <p:spPr>
            <a:xfrm rot="1282607">
              <a:off x="1519557" y="1773802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E981CE57-2F54-4693-8F23-A0FE92B63098}"/>
                </a:ext>
              </a:extLst>
            </p:cNvPr>
            <p:cNvSpPr/>
            <p:nvPr/>
          </p:nvSpPr>
          <p:spPr>
            <a:xfrm rot="1282607">
              <a:off x="1165200" y="223260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D5B46FD5-CD0A-428A-9E08-6F76EDAE9A17}"/>
                </a:ext>
              </a:extLst>
            </p:cNvPr>
            <p:cNvSpPr/>
            <p:nvPr/>
          </p:nvSpPr>
          <p:spPr>
            <a:xfrm rot="1282607">
              <a:off x="1241613" y="231613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6504BEE4-CA04-4E79-81CB-6624D07DF3F1}"/>
                </a:ext>
              </a:extLst>
            </p:cNvPr>
            <p:cNvSpPr/>
            <p:nvPr/>
          </p:nvSpPr>
          <p:spPr>
            <a:xfrm rot="1282607">
              <a:off x="1308633" y="2414702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5116ECD5-7EF0-4992-B6D4-F303471F6DBF}"/>
                </a:ext>
              </a:extLst>
            </p:cNvPr>
            <p:cNvSpPr/>
            <p:nvPr/>
          </p:nvSpPr>
          <p:spPr>
            <a:xfrm rot="1282607">
              <a:off x="724944" y="242495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D2095875-D4DC-4AA1-8C8E-FF3B56C5784D}"/>
                </a:ext>
              </a:extLst>
            </p:cNvPr>
            <p:cNvSpPr/>
            <p:nvPr/>
          </p:nvSpPr>
          <p:spPr>
            <a:xfrm rot="1282607">
              <a:off x="813790" y="249495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D7815087-C59C-41B2-B887-A8B83207C432}"/>
                </a:ext>
              </a:extLst>
            </p:cNvPr>
            <p:cNvSpPr/>
            <p:nvPr/>
          </p:nvSpPr>
          <p:spPr>
            <a:xfrm rot="1282607">
              <a:off x="885281" y="2583003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DB404A1B-1202-422B-ABF7-0993A110918A}"/>
                </a:ext>
              </a:extLst>
            </p:cNvPr>
            <p:cNvSpPr/>
            <p:nvPr/>
          </p:nvSpPr>
          <p:spPr>
            <a:xfrm rot="1282607">
              <a:off x="902583" y="289669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CB2B21FA-3A3C-4C69-891E-74E475B45F1A}"/>
                </a:ext>
              </a:extLst>
            </p:cNvPr>
            <p:cNvSpPr/>
            <p:nvPr/>
          </p:nvSpPr>
          <p:spPr>
            <a:xfrm rot="1282607">
              <a:off x="987306" y="2955161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EFE31A17-4FC9-4939-8A22-FDEFE24B2478}"/>
                </a:ext>
              </a:extLst>
            </p:cNvPr>
            <p:cNvSpPr/>
            <p:nvPr/>
          </p:nvSpPr>
          <p:spPr>
            <a:xfrm rot="1282607">
              <a:off x="1055283" y="3027430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09ED1675-F983-4B9B-BA0F-653519AAFEBF}"/>
                </a:ext>
              </a:extLst>
            </p:cNvPr>
            <p:cNvSpPr/>
            <p:nvPr/>
          </p:nvSpPr>
          <p:spPr>
            <a:xfrm rot="1282607">
              <a:off x="1636075" y="1969235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3083BCA1-017F-419F-B1BB-BE1D775F44E1}"/>
                </a:ext>
              </a:extLst>
            </p:cNvPr>
            <p:cNvSpPr/>
            <p:nvPr/>
          </p:nvSpPr>
          <p:spPr>
            <a:xfrm rot="1282607">
              <a:off x="1698450" y="2071898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567AFB17-3C83-4A88-BEC5-FCA342582971}"/>
                </a:ext>
              </a:extLst>
            </p:cNvPr>
            <p:cNvSpPr/>
            <p:nvPr/>
          </p:nvSpPr>
          <p:spPr>
            <a:xfrm rot="1282607">
              <a:off x="1757718" y="2187739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873D1D3C-B4C5-4D60-8635-7A51EFE85F89}"/>
                </a:ext>
              </a:extLst>
            </p:cNvPr>
            <p:cNvSpPr/>
            <p:nvPr/>
          </p:nvSpPr>
          <p:spPr>
            <a:xfrm rot="1282607">
              <a:off x="1382419" y="2655422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AADC6C0E-E25C-49C0-AEF7-4E570C41D685}"/>
                </a:ext>
              </a:extLst>
            </p:cNvPr>
            <p:cNvSpPr/>
            <p:nvPr/>
          </p:nvSpPr>
          <p:spPr>
            <a:xfrm rot="1282607">
              <a:off x="1455591" y="272607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6916F8AD-BB18-45AB-B8CC-D656F5CDCB8A}"/>
                </a:ext>
              </a:extLst>
            </p:cNvPr>
            <p:cNvSpPr/>
            <p:nvPr/>
          </p:nvSpPr>
          <p:spPr>
            <a:xfrm rot="1226589">
              <a:off x="1537019" y="2826133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7A0CB4CA-053F-4402-846F-9B1868C28F6D}"/>
                </a:ext>
              </a:extLst>
            </p:cNvPr>
            <p:cNvSpPr/>
            <p:nvPr/>
          </p:nvSpPr>
          <p:spPr>
            <a:xfrm rot="1282607">
              <a:off x="1919354" y="1332616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F753DA24-AE5C-4400-A3BB-F28BE35273C6}"/>
                </a:ext>
              </a:extLst>
            </p:cNvPr>
            <p:cNvSpPr/>
            <p:nvPr/>
          </p:nvSpPr>
          <p:spPr>
            <a:xfrm rot="1282607">
              <a:off x="1961759" y="1455583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AC40AA4A-A796-4406-A870-288B8FBEDB9B}"/>
                </a:ext>
              </a:extLst>
            </p:cNvPr>
            <p:cNvSpPr/>
            <p:nvPr/>
          </p:nvSpPr>
          <p:spPr>
            <a:xfrm rot="1282607">
              <a:off x="2022260" y="1570925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EC7091AC-84FC-4885-9C5A-25941CB7FDBD}"/>
                </a:ext>
              </a:extLst>
            </p:cNvPr>
            <p:cNvSpPr/>
            <p:nvPr/>
          </p:nvSpPr>
          <p:spPr>
            <a:xfrm rot="1282607">
              <a:off x="1067692" y="339633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AC588FDC-0799-4A97-B2DD-C2364F61F40D}"/>
                </a:ext>
              </a:extLst>
            </p:cNvPr>
            <p:cNvSpPr/>
            <p:nvPr/>
          </p:nvSpPr>
          <p:spPr>
            <a:xfrm rot="1282607">
              <a:off x="1149197" y="3441795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8601A68E-AA88-4D43-9A32-AB633BE6ADBA}"/>
                </a:ext>
              </a:extLst>
            </p:cNvPr>
            <p:cNvSpPr/>
            <p:nvPr/>
          </p:nvSpPr>
          <p:spPr>
            <a:xfrm rot="1282607">
              <a:off x="1227618" y="3510284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41540465-0C20-4E5D-9531-168E76BABB1E}"/>
                </a:ext>
              </a:extLst>
            </p:cNvPr>
            <p:cNvSpPr/>
            <p:nvPr/>
          </p:nvSpPr>
          <p:spPr>
            <a:xfrm rot="1282607">
              <a:off x="2117419" y="185850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5035DB01-3680-483D-9EE8-DD1F9EBAABAA}"/>
                </a:ext>
              </a:extLst>
            </p:cNvPr>
            <p:cNvSpPr/>
            <p:nvPr/>
          </p:nvSpPr>
          <p:spPr>
            <a:xfrm rot="1282607">
              <a:off x="2154900" y="1957099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E3EBCBD0-6785-454E-96B2-78315C9E16AD}"/>
                </a:ext>
              </a:extLst>
            </p:cNvPr>
            <p:cNvSpPr/>
            <p:nvPr/>
          </p:nvSpPr>
          <p:spPr>
            <a:xfrm rot="1282607">
              <a:off x="2214117" y="2066009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E913411F-AF28-4CA5-918E-7C0DF146AED7}"/>
                </a:ext>
              </a:extLst>
            </p:cNvPr>
            <p:cNvSpPr/>
            <p:nvPr/>
          </p:nvSpPr>
          <p:spPr>
            <a:xfrm rot="1282607">
              <a:off x="1885346" y="2538408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E9AF3920-7593-4D2D-9EB5-820F0E4EAFDC}"/>
                </a:ext>
              </a:extLst>
            </p:cNvPr>
            <p:cNvSpPr/>
            <p:nvPr/>
          </p:nvSpPr>
          <p:spPr>
            <a:xfrm rot="1282607">
              <a:off x="1960052" y="2638088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AAD3F8BB-1C52-4976-B7BF-CDC9760BFCA6}"/>
                </a:ext>
              </a:extLst>
            </p:cNvPr>
            <p:cNvSpPr/>
            <p:nvPr/>
          </p:nvSpPr>
          <p:spPr>
            <a:xfrm rot="1282607">
              <a:off x="2013869" y="2736191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3469A21C-B599-46C3-91AB-E30E9A48269E}"/>
                </a:ext>
              </a:extLst>
            </p:cNvPr>
            <p:cNvSpPr/>
            <p:nvPr/>
          </p:nvSpPr>
          <p:spPr>
            <a:xfrm rot="1282607">
              <a:off x="1514559" y="323475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BA233662-CA2E-4A59-B6E5-FF8B4413B782}"/>
                </a:ext>
              </a:extLst>
            </p:cNvPr>
            <p:cNvSpPr/>
            <p:nvPr/>
          </p:nvSpPr>
          <p:spPr>
            <a:xfrm rot="1282607">
              <a:off x="1589955" y="3265904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9CAE6D61-DCDB-45DD-8CF8-DA408EAD6AB1}"/>
                </a:ext>
              </a:extLst>
            </p:cNvPr>
            <p:cNvSpPr/>
            <p:nvPr/>
          </p:nvSpPr>
          <p:spPr>
            <a:xfrm rot="1282607">
              <a:off x="1662363" y="3343544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2BC01723-A40C-4AC3-9E1C-0F8280419674}"/>
                </a:ext>
              </a:extLst>
            </p:cNvPr>
            <p:cNvSpPr/>
            <p:nvPr/>
          </p:nvSpPr>
          <p:spPr>
            <a:xfrm rot="1282607">
              <a:off x="2362383" y="240870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E75AF351-886B-4A09-A45F-FDF51B3A5CA1}"/>
                </a:ext>
              </a:extLst>
            </p:cNvPr>
            <p:cNvSpPr/>
            <p:nvPr/>
          </p:nvSpPr>
          <p:spPr>
            <a:xfrm rot="1282607">
              <a:off x="2428145" y="250340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980F2933-6469-4BE0-BAD1-D342CB4528AC}"/>
                </a:ext>
              </a:extLst>
            </p:cNvPr>
            <p:cNvSpPr/>
            <p:nvPr/>
          </p:nvSpPr>
          <p:spPr>
            <a:xfrm rot="1282607">
              <a:off x="2489238" y="2623227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9BAEF81F-A3C7-4B1A-B39E-79A164373AD0}"/>
                </a:ext>
              </a:extLst>
            </p:cNvPr>
            <p:cNvSpPr/>
            <p:nvPr/>
          </p:nvSpPr>
          <p:spPr>
            <a:xfrm rot="1282607">
              <a:off x="2003884" y="305669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AE4A1391-4A47-44A9-9DF6-E617BFDDE360}"/>
                </a:ext>
              </a:extLst>
            </p:cNvPr>
            <p:cNvSpPr/>
            <p:nvPr/>
          </p:nvSpPr>
          <p:spPr>
            <a:xfrm rot="1282607">
              <a:off x="2078592" y="3076545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24447A37-F1B8-48B8-A714-D454419BB180}"/>
                </a:ext>
              </a:extLst>
            </p:cNvPr>
            <p:cNvSpPr/>
            <p:nvPr/>
          </p:nvSpPr>
          <p:spPr>
            <a:xfrm rot="1282607">
              <a:off x="2140797" y="3139356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0F5B4C75-8401-451E-B36F-9BE330510175}"/>
                </a:ext>
              </a:extLst>
            </p:cNvPr>
            <p:cNvCxnSpPr/>
            <p:nvPr/>
          </p:nvCxnSpPr>
          <p:spPr>
            <a:xfrm>
              <a:off x="94176" y="880060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>
              <a:extLst>
                <a:ext uri="{FF2B5EF4-FFF2-40B4-BE49-F238E27FC236}">
                  <a16:creationId xmlns:a16="http://schemas.microsoft.com/office/drawing/2014/main" id="{B1CF048C-4F69-452F-B6C4-A029206451B9}"/>
                </a:ext>
              </a:extLst>
            </p:cNvPr>
            <p:cNvCxnSpPr/>
            <p:nvPr/>
          </p:nvCxnSpPr>
          <p:spPr>
            <a:xfrm>
              <a:off x="-458915" y="1595211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id="{FFF38554-A5E0-458D-9478-5B844A4B6D23}"/>
                </a:ext>
              </a:extLst>
            </p:cNvPr>
            <p:cNvCxnSpPr/>
            <p:nvPr/>
          </p:nvCxnSpPr>
          <p:spPr>
            <a:xfrm>
              <a:off x="-592287" y="2863463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465A88BC-DB85-4D20-9C35-5DCC7244B51B}"/>
                </a:ext>
              </a:extLst>
            </p:cNvPr>
            <p:cNvCxnSpPr>
              <a:cxnSpLocks/>
            </p:cNvCxnSpPr>
            <p:nvPr/>
          </p:nvCxnSpPr>
          <p:spPr>
            <a:xfrm>
              <a:off x="2485747" y="2047006"/>
              <a:ext cx="1231920" cy="15912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932A12A2-DB7E-4B7A-9E77-7F5539570D21}"/>
                </a:ext>
              </a:extLst>
            </p:cNvPr>
            <p:cNvCxnSpPr/>
            <p:nvPr/>
          </p:nvCxnSpPr>
          <p:spPr>
            <a:xfrm>
              <a:off x="2334173" y="3071895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>
              <a:extLst>
                <a:ext uri="{FF2B5EF4-FFF2-40B4-BE49-F238E27FC236}">
                  <a16:creationId xmlns:a16="http://schemas.microsoft.com/office/drawing/2014/main" id="{BC17BE80-C442-4D29-922B-FF671E2C27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0254" y="3848290"/>
              <a:ext cx="1965983" cy="21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61B8384B-9ED9-4FAF-914D-05FEAF89A18E}"/>
              </a:ext>
            </a:extLst>
          </p:cNvPr>
          <p:cNvGrpSpPr/>
          <p:nvPr/>
        </p:nvGrpSpPr>
        <p:grpSpPr>
          <a:xfrm>
            <a:off x="5327919" y="1501801"/>
            <a:ext cx="1816134" cy="1305552"/>
            <a:chOff x="-592287" y="880060"/>
            <a:chExt cx="4533982" cy="3113709"/>
          </a:xfrm>
        </p:grpSpPr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F8B5C7DF-4B72-4210-80B6-DCCAD87F823E}"/>
                </a:ext>
              </a:extLst>
            </p:cNvPr>
            <p:cNvSpPr/>
            <p:nvPr/>
          </p:nvSpPr>
          <p:spPr>
            <a:xfrm rot="1625090">
              <a:off x="3690401" y="3612961"/>
              <a:ext cx="251294" cy="38080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B9C09F39-6513-4EDE-B3E8-BBC25CEF9F8F}"/>
                </a:ext>
              </a:extLst>
            </p:cNvPr>
            <p:cNvSpPr/>
            <p:nvPr/>
          </p:nvSpPr>
          <p:spPr>
            <a:xfrm rot="1282607">
              <a:off x="969992" y="179313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77A0B2DA-3163-4FF8-BA25-4299B0679117}"/>
                </a:ext>
              </a:extLst>
            </p:cNvPr>
            <p:cNvSpPr/>
            <p:nvPr/>
          </p:nvSpPr>
          <p:spPr>
            <a:xfrm rot="1282607">
              <a:off x="1041590" y="1882741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B03D409A-2934-4B6D-88E2-EDB02F916B65}"/>
                </a:ext>
              </a:extLst>
            </p:cNvPr>
            <p:cNvSpPr/>
            <p:nvPr/>
          </p:nvSpPr>
          <p:spPr>
            <a:xfrm rot="1282607">
              <a:off x="1108220" y="2004220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13D85FDE-AF4B-405B-99D3-D19289D3A06B}"/>
                </a:ext>
              </a:extLst>
            </p:cNvPr>
            <p:cNvSpPr/>
            <p:nvPr/>
          </p:nvSpPr>
          <p:spPr>
            <a:xfrm rot="1282607">
              <a:off x="1407399" y="1553656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31702AEE-6DC4-407A-9F8E-D47B61BC081B}"/>
                </a:ext>
              </a:extLst>
            </p:cNvPr>
            <p:cNvSpPr/>
            <p:nvPr/>
          </p:nvSpPr>
          <p:spPr>
            <a:xfrm rot="1282607">
              <a:off x="1464304" y="1662513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8F52FF17-335B-453F-90B8-CA86A07C1C1C}"/>
                </a:ext>
              </a:extLst>
            </p:cNvPr>
            <p:cNvSpPr/>
            <p:nvPr/>
          </p:nvSpPr>
          <p:spPr>
            <a:xfrm rot="1282607">
              <a:off x="1519557" y="1773802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F683B62D-6DA5-44AF-9FBC-D4D3EB48E9CB}"/>
                </a:ext>
              </a:extLst>
            </p:cNvPr>
            <p:cNvSpPr/>
            <p:nvPr/>
          </p:nvSpPr>
          <p:spPr>
            <a:xfrm rot="1282607">
              <a:off x="1165200" y="223260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008C1C58-3F77-4D88-BFE9-7EA86718BB9D}"/>
                </a:ext>
              </a:extLst>
            </p:cNvPr>
            <p:cNvSpPr/>
            <p:nvPr/>
          </p:nvSpPr>
          <p:spPr>
            <a:xfrm rot="1282607">
              <a:off x="1241613" y="231613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10E9C487-5898-46EC-B600-C46550128B5C}"/>
                </a:ext>
              </a:extLst>
            </p:cNvPr>
            <p:cNvSpPr/>
            <p:nvPr/>
          </p:nvSpPr>
          <p:spPr>
            <a:xfrm rot="1282607">
              <a:off x="1308633" y="2414702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AA6D0378-62C9-49BD-9D37-79834ADAA851}"/>
                </a:ext>
              </a:extLst>
            </p:cNvPr>
            <p:cNvSpPr/>
            <p:nvPr/>
          </p:nvSpPr>
          <p:spPr>
            <a:xfrm rot="1282607">
              <a:off x="724944" y="242495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F4032722-5A12-4653-A3F1-BA21DC38B7A1}"/>
                </a:ext>
              </a:extLst>
            </p:cNvPr>
            <p:cNvSpPr/>
            <p:nvPr/>
          </p:nvSpPr>
          <p:spPr>
            <a:xfrm rot="1282607">
              <a:off x="813790" y="249495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CFE54100-37EE-47A1-AF39-F6CBA5BAB1A5}"/>
                </a:ext>
              </a:extLst>
            </p:cNvPr>
            <p:cNvSpPr/>
            <p:nvPr/>
          </p:nvSpPr>
          <p:spPr>
            <a:xfrm rot="1282607">
              <a:off x="885281" y="2583003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C0F9E8F6-43DF-4878-AB71-C3E70306D572}"/>
                </a:ext>
              </a:extLst>
            </p:cNvPr>
            <p:cNvSpPr/>
            <p:nvPr/>
          </p:nvSpPr>
          <p:spPr>
            <a:xfrm rot="1282607">
              <a:off x="902583" y="289669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CDD07C1D-E3C2-47E4-8423-B25984F0D64D}"/>
                </a:ext>
              </a:extLst>
            </p:cNvPr>
            <p:cNvSpPr/>
            <p:nvPr/>
          </p:nvSpPr>
          <p:spPr>
            <a:xfrm rot="1282607">
              <a:off x="987306" y="2955161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75493C9A-8316-4606-A039-1034E1D22125}"/>
                </a:ext>
              </a:extLst>
            </p:cNvPr>
            <p:cNvSpPr/>
            <p:nvPr/>
          </p:nvSpPr>
          <p:spPr>
            <a:xfrm rot="1282607">
              <a:off x="1055283" y="3027430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16C0A91D-490F-4AA7-9136-4EEDD26BCAF1}"/>
                </a:ext>
              </a:extLst>
            </p:cNvPr>
            <p:cNvSpPr/>
            <p:nvPr/>
          </p:nvSpPr>
          <p:spPr>
            <a:xfrm rot="1282607">
              <a:off x="1636075" y="1969235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94312165-9724-4832-90D8-F79C0FC3ECDB}"/>
                </a:ext>
              </a:extLst>
            </p:cNvPr>
            <p:cNvSpPr/>
            <p:nvPr/>
          </p:nvSpPr>
          <p:spPr>
            <a:xfrm rot="1282607">
              <a:off x="1698450" y="2071898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楕円 97">
              <a:extLst>
                <a:ext uri="{FF2B5EF4-FFF2-40B4-BE49-F238E27FC236}">
                  <a16:creationId xmlns:a16="http://schemas.microsoft.com/office/drawing/2014/main" id="{25A67812-5646-4AC7-A420-6AED3B2D0234}"/>
                </a:ext>
              </a:extLst>
            </p:cNvPr>
            <p:cNvSpPr/>
            <p:nvPr/>
          </p:nvSpPr>
          <p:spPr>
            <a:xfrm rot="1282607">
              <a:off x="1757718" y="2187739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2DD2A458-9D84-4A89-8F0E-8AA986C8CD07}"/>
                </a:ext>
              </a:extLst>
            </p:cNvPr>
            <p:cNvSpPr/>
            <p:nvPr/>
          </p:nvSpPr>
          <p:spPr>
            <a:xfrm rot="1282607">
              <a:off x="1382419" y="2655422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33DCA376-7F8E-4274-9199-7D3D2956FDAF}"/>
                </a:ext>
              </a:extLst>
            </p:cNvPr>
            <p:cNvSpPr/>
            <p:nvPr/>
          </p:nvSpPr>
          <p:spPr>
            <a:xfrm rot="1282607">
              <a:off x="1455591" y="272607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703216D3-AA4C-4526-90BC-8E05464B8A0A}"/>
                </a:ext>
              </a:extLst>
            </p:cNvPr>
            <p:cNvSpPr/>
            <p:nvPr/>
          </p:nvSpPr>
          <p:spPr>
            <a:xfrm rot="1226589">
              <a:off x="1537019" y="2826133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71D17615-764E-496D-A537-2562E343FD1D}"/>
                </a:ext>
              </a:extLst>
            </p:cNvPr>
            <p:cNvSpPr/>
            <p:nvPr/>
          </p:nvSpPr>
          <p:spPr>
            <a:xfrm rot="1282607">
              <a:off x="1919354" y="1332616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20BD218C-5C87-4B44-AEC6-E45883E035CA}"/>
                </a:ext>
              </a:extLst>
            </p:cNvPr>
            <p:cNvSpPr/>
            <p:nvPr/>
          </p:nvSpPr>
          <p:spPr>
            <a:xfrm rot="1282607">
              <a:off x="1961759" y="1455583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E69414E9-E2D5-4654-A2E5-77CAC36EB67E}"/>
                </a:ext>
              </a:extLst>
            </p:cNvPr>
            <p:cNvSpPr/>
            <p:nvPr/>
          </p:nvSpPr>
          <p:spPr>
            <a:xfrm rot="1282607">
              <a:off x="2022260" y="1570925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E2FFC57C-7B99-4BC9-94D5-0765EDCB0B71}"/>
                </a:ext>
              </a:extLst>
            </p:cNvPr>
            <p:cNvSpPr/>
            <p:nvPr/>
          </p:nvSpPr>
          <p:spPr>
            <a:xfrm rot="1282607">
              <a:off x="1067692" y="339633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楕円 105">
              <a:extLst>
                <a:ext uri="{FF2B5EF4-FFF2-40B4-BE49-F238E27FC236}">
                  <a16:creationId xmlns:a16="http://schemas.microsoft.com/office/drawing/2014/main" id="{7B55EB55-72ED-4C8E-A21C-323DBA08B61A}"/>
                </a:ext>
              </a:extLst>
            </p:cNvPr>
            <p:cNvSpPr/>
            <p:nvPr/>
          </p:nvSpPr>
          <p:spPr>
            <a:xfrm rot="1282607">
              <a:off x="1149197" y="3441795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EC4020FE-2665-494B-B6AA-14F548243749}"/>
                </a:ext>
              </a:extLst>
            </p:cNvPr>
            <p:cNvSpPr/>
            <p:nvPr/>
          </p:nvSpPr>
          <p:spPr>
            <a:xfrm rot="1282607">
              <a:off x="1227618" y="3510284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5BED6F70-1DC1-4308-93EC-E4A1FB8AAF87}"/>
                </a:ext>
              </a:extLst>
            </p:cNvPr>
            <p:cNvSpPr/>
            <p:nvPr/>
          </p:nvSpPr>
          <p:spPr>
            <a:xfrm rot="1282607">
              <a:off x="2117419" y="185850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楕円 108">
              <a:extLst>
                <a:ext uri="{FF2B5EF4-FFF2-40B4-BE49-F238E27FC236}">
                  <a16:creationId xmlns:a16="http://schemas.microsoft.com/office/drawing/2014/main" id="{2CB6C098-7416-483B-919C-3EC38D436AEB}"/>
                </a:ext>
              </a:extLst>
            </p:cNvPr>
            <p:cNvSpPr/>
            <p:nvPr/>
          </p:nvSpPr>
          <p:spPr>
            <a:xfrm rot="1282607">
              <a:off x="2154900" y="1957099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9817C716-EEA2-4302-BB99-15F57AA4B312}"/>
                </a:ext>
              </a:extLst>
            </p:cNvPr>
            <p:cNvSpPr/>
            <p:nvPr/>
          </p:nvSpPr>
          <p:spPr>
            <a:xfrm rot="1282607">
              <a:off x="2214117" y="2066009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楕円 110">
              <a:extLst>
                <a:ext uri="{FF2B5EF4-FFF2-40B4-BE49-F238E27FC236}">
                  <a16:creationId xmlns:a16="http://schemas.microsoft.com/office/drawing/2014/main" id="{63845EB2-86F9-4E04-A610-D4F67AE70925}"/>
                </a:ext>
              </a:extLst>
            </p:cNvPr>
            <p:cNvSpPr/>
            <p:nvPr/>
          </p:nvSpPr>
          <p:spPr>
            <a:xfrm rot="1282607">
              <a:off x="1885346" y="2538408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楕円 111">
              <a:extLst>
                <a:ext uri="{FF2B5EF4-FFF2-40B4-BE49-F238E27FC236}">
                  <a16:creationId xmlns:a16="http://schemas.microsoft.com/office/drawing/2014/main" id="{08022B68-32C8-4584-B0C3-B75E383808FA}"/>
                </a:ext>
              </a:extLst>
            </p:cNvPr>
            <p:cNvSpPr/>
            <p:nvPr/>
          </p:nvSpPr>
          <p:spPr>
            <a:xfrm rot="1282607">
              <a:off x="1960052" y="2638088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>
              <a:extLst>
                <a:ext uri="{FF2B5EF4-FFF2-40B4-BE49-F238E27FC236}">
                  <a16:creationId xmlns:a16="http://schemas.microsoft.com/office/drawing/2014/main" id="{0E3F2ED3-A8C3-4112-AD83-9C42BEA5BFD9}"/>
                </a:ext>
              </a:extLst>
            </p:cNvPr>
            <p:cNvSpPr/>
            <p:nvPr/>
          </p:nvSpPr>
          <p:spPr>
            <a:xfrm rot="1282607">
              <a:off x="2013869" y="2736191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BD4C9525-6110-4166-B1B9-4077E68F60CE}"/>
                </a:ext>
              </a:extLst>
            </p:cNvPr>
            <p:cNvSpPr/>
            <p:nvPr/>
          </p:nvSpPr>
          <p:spPr>
            <a:xfrm rot="1282607">
              <a:off x="1514559" y="323475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B15F705D-6E07-4F35-B1BA-A517620F6AE9}"/>
                </a:ext>
              </a:extLst>
            </p:cNvPr>
            <p:cNvSpPr/>
            <p:nvPr/>
          </p:nvSpPr>
          <p:spPr>
            <a:xfrm rot="1282607">
              <a:off x="1589955" y="3265904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8E543138-D447-43AA-A7F6-B2367EE829D5}"/>
                </a:ext>
              </a:extLst>
            </p:cNvPr>
            <p:cNvSpPr/>
            <p:nvPr/>
          </p:nvSpPr>
          <p:spPr>
            <a:xfrm rot="1282607">
              <a:off x="1662363" y="3343544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楕円 116">
              <a:extLst>
                <a:ext uri="{FF2B5EF4-FFF2-40B4-BE49-F238E27FC236}">
                  <a16:creationId xmlns:a16="http://schemas.microsoft.com/office/drawing/2014/main" id="{85775CBD-5921-4737-97CE-089D73ECF03C}"/>
                </a:ext>
              </a:extLst>
            </p:cNvPr>
            <p:cNvSpPr/>
            <p:nvPr/>
          </p:nvSpPr>
          <p:spPr>
            <a:xfrm rot="1282607">
              <a:off x="2362383" y="240870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楕円 117">
              <a:extLst>
                <a:ext uri="{FF2B5EF4-FFF2-40B4-BE49-F238E27FC236}">
                  <a16:creationId xmlns:a16="http://schemas.microsoft.com/office/drawing/2014/main" id="{99762B52-A96D-4A20-A867-B0B1DA13DF0F}"/>
                </a:ext>
              </a:extLst>
            </p:cNvPr>
            <p:cNvSpPr/>
            <p:nvPr/>
          </p:nvSpPr>
          <p:spPr>
            <a:xfrm rot="1282607">
              <a:off x="2428145" y="250340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楕円 118">
              <a:extLst>
                <a:ext uri="{FF2B5EF4-FFF2-40B4-BE49-F238E27FC236}">
                  <a16:creationId xmlns:a16="http://schemas.microsoft.com/office/drawing/2014/main" id="{8BC054E8-9623-4ACB-AA83-765224F56C21}"/>
                </a:ext>
              </a:extLst>
            </p:cNvPr>
            <p:cNvSpPr/>
            <p:nvPr/>
          </p:nvSpPr>
          <p:spPr>
            <a:xfrm rot="1282607">
              <a:off x="2489238" y="2623227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楕円 119">
              <a:extLst>
                <a:ext uri="{FF2B5EF4-FFF2-40B4-BE49-F238E27FC236}">
                  <a16:creationId xmlns:a16="http://schemas.microsoft.com/office/drawing/2014/main" id="{D3E69BA9-93E5-4199-836A-E5B661C7D678}"/>
                </a:ext>
              </a:extLst>
            </p:cNvPr>
            <p:cNvSpPr/>
            <p:nvPr/>
          </p:nvSpPr>
          <p:spPr>
            <a:xfrm rot="1282607">
              <a:off x="2003884" y="305669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楕円 120">
              <a:extLst>
                <a:ext uri="{FF2B5EF4-FFF2-40B4-BE49-F238E27FC236}">
                  <a16:creationId xmlns:a16="http://schemas.microsoft.com/office/drawing/2014/main" id="{BB88A68D-C1B6-40AA-92D7-FD0912A0F6AE}"/>
                </a:ext>
              </a:extLst>
            </p:cNvPr>
            <p:cNvSpPr/>
            <p:nvPr/>
          </p:nvSpPr>
          <p:spPr>
            <a:xfrm rot="1282607">
              <a:off x="2078592" y="3076545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楕円 121">
              <a:extLst>
                <a:ext uri="{FF2B5EF4-FFF2-40B4-BE49-F238E27FC236}">
                  <a16:creationId xmlns:a16="http://schemas.microsoft.com/office/drawing/2014/main" id="{AF306F74-DFCD-414D-B66F-6DA6F5D387CD}"/>
                </a:ext>
              </a:extLst>
            </p:cNvPr>
            <p:cNvSpPr/>
            <p:nvPr/>
          </p:nvSpPr>
          <p:spPr>
            <a:xfrm rot="1282607">
              <a:off x="2140797" y="3139356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3" name="直線矢印コネクタ 122">
              <a:extLst>
                <a:ext uri="{FF2B5EF4-FFF2-40B4-BE49-F238E27FC236}">
                  <a16:creationId xmlns:a16="http://schemas.microsoft.com/office/drawing/2014/main" id="{8F264E2E-2369-4166-A726-3A5E48243CC9}"/>
                </a:ext>
              </a:extLst>
            </p:cNvPr>
            <p:cNvCxnSpPr/>
            <p:nvPr/>
          </p:nvCxnSpPr>
          <p:spPr>
            <a:xfrm>
              <a:off x="94176" y="880060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矢印コネクタ 123">
              <a:extLst>
                <a:ext uri="{FF2B5EF4-FFF2-40B4-BE49-F238E27FC236}">
                  <a16:creationId xmlns:a16="http://schemas.microsoft.com/office/drawing/2014/main" id="{E6851B8E-2623-4B07-A45C-189070307EFB}"/>
                </a:ext>
              </a:extLst>
            </p:cNvPr>
            <p:cNvCxnSpPr/>
            <p:nvPr/>
          </p:nvCxnSpPr>
          <p:spPr>
            <a:xfrm>
              <a:off x="-458915" y="1595211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矢印コネクタ 124">
              <a:extLst>
                <a:ext uri="{FF2B5EF4-FFF2-40B4-BE49-F238E27FC236}">
                  <a16:creationId xmlns:a16="http://schemas.microsoft.com/office/drawing/2014/main" id="{3C28B3FE-788F-4DF0-BBC8-0619DD1AA4A6}"/>
                </a:ext>
              </a:extLst>
            </p:cNvPr>
            <p:cNvCxnSpPr/>
            <p:nvPr/>
          </p:nvCxnSpPr>
          <p:spPr>
            <a:xfrm>
              <a:off x="-592287" y="2863463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矢印コネクタ 125">
              <a:extLst>
                <a:ext uri="{FF2B5EF4-FFF2-40B4-BE49-F238E27FC236}">
                  <a16:creationId xmlns:a16="http://schemas.microsoft.com/office/drawing/2014/main" id="{EC2D3B4F-9C7F-417A-A6B2-732B675F944F}"/>
                </a:ext>
              </a:extLst>
            </p:cNvPr>
            <p:cNvCxnSpPr>
              <a:cxnSpLocks/>
            </p:cNvCxnSpPr>
            <p:nvPr/>
          </p:nvCxnSpPr>
          <p:spPr>
            <a:xfrm>
              <a:off x="2485747" y="2047006"/>
              <a:ext cx="1231920" cy="15912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矢印コネクタ 126">
              <a:extLst>
                <a:ext uri="{FF2B5EF4-FFF2-40B4-BE49-F238E27FC236}">
                  <a16:creationId xmlns:a16="http://schemas.microsoft.com/office/drawing/2014/main" id="{7F7E38F6-CC5F-4EB5-9059-B3E72F31CDF8}"/>
                </a:ext>
              </a:extLst>
            </p:cNvPr>
            <p:cNvCxnSpPr/>
            <p:nvPr/>
          </p:nvCxnSpPr>
          <p:spPr>
            <a:xfrm>
              <a:off x="2334173" y="3071895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矢印コネクタ 127">
              <a:extLst>
                <a:ext uri="{FF2B5EF4-FFF2-40B4-BE49-F238E27FC236}">
                  <a16:creationId xmlns:a16="http://schemas.microsoft.com/office/drawing/2014/main" id="{C449199F-BD06-4365-99DC-9BC9143BB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0254" y="3848290"/>
              <a:ext cx="1965983" cy="21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楕円 129">
            <a:extLst>
              <a:ext uri="{FF2B5EF4-FFF2-40B4-BE49-F238E27FC236}">
                <a16:creationId xmlns:a16="http://schemas.microsoft.com/office/drawing/2014/main" id="{9DDD8A0F-3062-4E7D-B64A-81204728D46F}"/>
              </a:ext>
            </a:extLst>
          </p:cNvPr>
          <p:cNvSpPr/>
          <p:nvPr/>
        </p:nvSpPr>
        <p:spPr>
          <a:xfrm rot="1625090">
            <a:off x="5309014" y="3307137"/>
            <a:ext cx="150894" cy="23186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楕円 130">
            <a:extLst>
              <a:ext uri="{FF2B5EF4-FFF2-40B4-BE49-F238E27FC236}">
                <a16:creationId xmlns:a16="http://schemas.microsoft.com/office/drawing/2014/main" id="{238F9C30-C33C-43E8-8F43-9B2BADB05206}"/>
              </a:ext>
            </a:extLst>
          </p:cNvPr>
          <p:cNvSpPr/>
          <p:nvPr/>
        </p:nvSpPr>
        <p:spPr>
          <a:xfrm rot="1282607">
            <a:off x="3912102" y="2523818"/>
            <a:ext cx="187270" cy="3575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楕円 131">
            <a:extLst>
              <a:ext uri="{FF2B5EF4-FFF2-40B4-BE49-F238E27FC236}">
                <a16:creationId xmlns:a16="http://schemas.microsoft.com/office/drawing/2014/main" id="{5EB2F37C-03C8-4E44-80A0-32B8487DC9E0}"/>
              </a:ext>
            </a:extLst>
          </p:cNvPr>
          <p:cNvSpPr/>
          <p:nvPr/>
        </p:nvSpPr>
        <p:spPr>
          <a:xfrm rot="1282607">
            <a:off x="3955095" y="2578377"/>
            <a:ext cx="143771" cy="2620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楕円 132">
            <a:extLst>
              <a:ext uri="{FF2B5EF4-FFF2-40B4-BE49-F238E27FC236}">
                <a16:creationId xmlns:a16="http://schemas.microsoft.com/office/drawing/2014/main" id="{6CA61FD8-EF05-4409-81F9-01470AFF3A09}"/>
              </a:ext>
            </a:extLst>
          </p:cNvPr>
          <p:cNvSpPr/>
          <p:nvPr/>
        </p:nvSpPr>
        <p:spPr>
          <a:xfrm rot="1282607">
            <a:off x="3995104" y="2652342"/>
            <a:ext cx="87106" cy="1558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楕円 133">
            <a:extLst>
              <a:ext uri="{FF2B5EF4-FFF2-40B4-BE49-F238E27FC236}">
                <a16:creationId xmlns:a16="http://schemas.microsoft.com/office/drawing/2014/main" id="{D8E86B2B-0A4F-46E0-9B98-59C9625E4BAC}"/>
              </a:ext>
            </a:extLst>
          </p:cNvPr>
          <p:cNvSpPr/>
          <p:nvPr/>
        </p:nvSpPr>
        <p:spPr>
          <a:xfrm rot="1282607">
            <a:off x="4174752" y="2378008"/>
            <a:ext cx="187270" cy="3575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楕円 134">
            <a:extLst>
              <a:ext uri="{FF2B5EF4-FFF2-40B4-BE49-F238E27FC236}">
                <a16:creationId xmlns:a16="http://schemas.microsoft.com/office/drawing/2014/main" id="{990ED241-D041-4D14-BAB3-49664342840F}"/>
              </a:ext>
            </a:extLst>
          </p:cNvPr>
          <p:cNvSpPr/>
          <p:nvPr/>
        </p:nvSpPr>
        <p:spPr>
          <a:xfrm rot="1282607">
            <a:off x="4208922" y="2444287"/>
            <a:ext cx="143771" cy="2620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楕円 135">
            <a:extLst>
              <a:ext uri="{FF2B5EF4-FFF2-40B4-BE49-F238E27FC236}">
                <a16:creationId xmlns:a16="http://schemas.microsoft.com/office/drawing/2014/main" id="{49F8691C-04FA-4CB1-B6F2-2637BCD2FAC3}"/>
              </a:ext>
            </a:extLst>
          </p:cNvPr>
          <p:cNvSpPr/>
          <p:nvPr/>
        </p:nvSpPr>
        <p:spPr>
          <a:xfrm rot="1282607">
            <a:off x="4242099" y="2512048"/>
            <a:ext cx="87106" cy="1558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楕円 136">
            <a:extLst>
              <a:ext uri="{FF2B5EF4-FFF2-40B4-BE49-F238E27FC236}">
                <a16:creationId xmlns:a16="http://schemas.microsoft.com/office/drawing/2014/main" id="{4393E0FC-5480-43F9-A28F-63278605767B}"/>
              </a:ext>
            </a:extLst>
          </p:cNvPr>
          <p:cNvSpPr/>
          <p:nvPr/>
        </p:nvSpPr>
        <p:spPr>
          <a:xfrm rot="1282607">
            <a:off x="4029319" y="2791396"/>
            <a:ext cx="187270" cy="3575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楕円 137">
            <a:extLst>
              <a:ext uri="{FF2B5EF4-FFF2-40B4-BE49-F238E27FC236}">
                <a16:creationId xmlns:a16="http://schemas.microsoft.com/office/drawing/2014/main" id="{60FFF03C-B0E8-4C00-B6AC-AC06687A451C}"/>
              </a:ext>
            </a:extLst>
          </p:cNvPr>
          <p:cNvSpPr/>
          <p:nvPr/>
        </p:nvSpPr>
        <p:spPr>
          <a:xfrm rot="1282607">
            <a:off x="4075202" y="2842254"/>
            <a:ext cx="143771" cy="2620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楕円 138">
            <a:extLst>
              <a:ext uri="{FF2B5EF4-FFF2-40B4-BE49-F238E27FC236}">
                <a16:creationId xmlns:a16="http://schemas.microsoft.com/office/drawing/2014/main" id="{37CEA606-606A-47C5-8427-C10A829FD772}"/>
              </a:ext>
            </a:extLst>
          </p:cNvPr>
          <p:cNvSpPr/>
          <p:nvPr/>
        </p:nvSpPr>
        <p:spPr>
          <a:xfrm rot="1282607">
            <a:off x="4115446" y="2902271"/>
            <a:ext cx="87106" cy="1558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楕円 145">
            <a:extLst>
              <a:ext uri="{FF2B5EF4-FFF2-40B4-BE49-F238E27FC236}">
                <a16:creationId xmlns:a16="http://schemas.microsoft.com/office/drawing/2014/main" id="{399F6F38-800F-4D02-8961-B53A498D884D}"/>
              </a:ext>
            </a:extLst>
          </p:cNvPr>
          <p:cNvSpPr/>
          <p:nvPr/>
        </p:nvSpPr>
        <p:spPr>
          <a:xfrm rot="1282607">
            <a:off x="4312065" y="2631041"/>
            <a:ext cx="187270" cy="3575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楕円 146">
            <a:extLst>
              <a:ext uri="{FF2B5EF4-FFF2-40B4-BE49-F238E27FC236}">
                <a16:creationId xmlns:a16="http://schemas.microsoft.com/office/drawing/2014/main" id="{74AFAF54-FD35-48EE-9005-3B3BC56AA315}"/>
              </a:ext>
            </a:extLst>
          </p:cNvPr>
          <p:cNvSpPr/>
          <p:nvPr/>
        </p:nvSpPr>
        <p:spPr>
          <a:xfrm rot="1282607">
            <a:off x="4349519" y="2693549"/>
            <a:ext cx="143771" cy="2620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楕円 147">
            <a:extLst>
              <a:ext uri="{FF2B5EF4-FFF2-40B4-BE49-F238E27FC236}">
                <a16:creationId xmlns:a16="http://schemas.microsoft.com/office/drawing/2014/main" id="{B11F9199-8320-49BE-BDDF-C0A6F871BA6E}"/>
              </a:ext>
            </a:extLst>
          </p:cNvPr>
          <p:cNvSpPr/>
          <p:nvPr/>
        </p:nvSpPr>
        <p:spPr>
          <a:xfrm rot="1282607">
            <a:off x="4385108" y="2764081"/>
            <a:ext cx="87106" cy="1558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3" name="直線矢印コネクタ 172">
            <a:extLst>
              <a:ext uri="{FF2B5EF4-FFF2-40B4-BE49-F238E27FC236}">
                <a16:creationId xmlns:a16="http://schemas.microsoft.com/office/drawing/2014/main" id="{52E5AA58-9C25-476D-B4C8-2D84FAB12635}"/>
              </a:ext>
            </a:extLst>
          </p:cNvPr>
          <p:cNvCxnSpPr/>
          <p:nvPr/>
        </p:nvCxnSpPr>
        <p:spPr>
          <a:xfrm>
            <a:off x="3386201" y="1967877"/>
            <a:ext cx="793859" cy="414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矢印コネクタ 173">
            <a:extLst>
              <a:ext uri="{FF2B5EF4-FFF2-40B4-BE49-F238E27FC236}">
                <a16:creationId xmlns:a16="http://schemas.microsoft.com/office/drawing/2014/main" id="{25CBBF05-C5BF-43B8-A893-A24BBBD70D1D}"/>
              </a:ext>
            </a:extLst>
          </p:cNvPr>
          <p:cNvCxnSpPr/>
          <p:nvPr/>
        </p:nvCxnSpPr>
        <p:spPr>
          <a:xfrm>
            <a:off x="3172914" y="2202948"/>
            <a:ext cx="793859" cy="414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74">
            <a:extLst>
              <a:ext uri="{FF2B5EF4-FFF2-40B4-BE49-F238E27FC236}">
                <a16:creationId xmlns:a16="http://schemas.microsoft.com/office/drawing/2014/main" id="{32AA86D7-AE42-4C66-9AB9-1671A4C2976D}"/>
              </a:ext>
            </a:extLst>
          </p:cNvPr>
          <p:cNvCxnSpPr/>
          <p:nvPr/>
        </p:nvCxnSpPr>
        <p:spPr>
          <a:xfrm>
            <a:off x="3150207" y="2634738"/>
            <a:ext cx="793859" cy="414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75">
            <a:extLst>
              <a:ext uri="{FF2B5EF4-FFF2-40B4-BE49-F238E27FC236}">
                <a16:creationId xmlns:a16="http://schemas.microsoft.com/office/drawing/2014/main" id="{BC7AFABC-30EA-4539-B497-CAECF2D9B874}"/>
              </a:ext>
            </a:extLst>
          </p:cNvPr>
          <p:cNvCxnSpPr>
            <a:cxnSpLocks/>
          </p:cNvCxnSpPr>
          <p:nvPr/>
        </p:nvCxnSpPr>
        <p:spPr>
          <a:xfrm>
            <a:off x="4435865" y="2475130"/>
            <a:ext cx="800269" cy="786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矢印コネクタ 176">
            <a:extLst>
              <a:ext uri="{FF2B5EF4-FFF2-40B4-BE49-F238E27FC236}">
                <a16:creationId xmlns:a16="http://schemas.microsoft.com/office/drawing/2014/main" id="{CA445DB1-9C88-4E72-903A-1051E1D9FAE5}"/>
              </a:ext>
            </a:extLst>
          </p:cNvPr>
          <p:cNvCxnSpPr/>
          <p:nvPr/>
        </p:nvCxnSpPr>
        <p:spPr>
          <a:xfrm>
            <a:off x="4381140" y="2931832"/>
            <a:ext cx="793859" cy="414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>
            <a:extLst>
              <a:ext uri="{FF2B5EF4-FFF2-40B4-BE49-F238E27FC236}">
                <a16:creationId xmlns:a16="http://schemas.microsoft.com/office/drawing/2014/main" id="{5A9FA064-F462-4648-B7BD-EA84E35FB315}"/>
              </a:ext>
            </a:extLst>
          </p:cNvPr>
          <p:cNvCxnSpPr>
            <a:cxnSpLocks/>
          </p:cNvCxnSpPr>
          <p:nvPr/>
        </p:nvCxnSpPr>
        <p:spPr>
          <a:xfrm>
            <a:off x="4180060" y="3175523"/>
            <a:ext cx="994939" cy="247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楕円 178">
            <a:extLst>
              <a:ext uri="{FF2B5EF4-FFF2-40B4-BE49-F238E27FC236}">
                <a16:creationId xmlns:a16="http://schemas.microsoft.com/office/drawing/2014/main" id="{8490E555-08AD-4F5A-910D-E87F364E1066}"/>
              </a:ext>
            </a:extLst>
          </p:cNvPr>
          <p:cNvSpPr/>
          <p:nvPr/>
        </p:nvSpPr>
        <p:spPr>
          <a:xfrm rot="1625090">
            <a:off x="3920626" y="4281779"/>
            <a:ext cx="150894" cy="23186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BE9D2965-02BA-4E35-BBC1-15913DCC52ED}"/>
              </a:ext>
            </a:extLst>
          </p:cNvPr>
          <p:cNvSpPr/>
          <p:nvPr/>
        </p:nvSpPr>
        <p:spPr>
          <a:xfrm rot="1282607">
            <a:off x="3005467" y="3455860"/>
            <a:ext cx="187270" cy="3575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3A07FE78-0023-4C06-887D-3412130812A8}"/>
              </a:ext>
            </a:extLst>
          </p:cNvPr>
          <p:cNvSpPr/>
          <p:nvPr/>
        </p:nvSpPr>
        <p:spPr>
          <a:xfrm rot="1282607">
            <a:off x="3039637" y="3522139"/>
            <a:ext cx="143771" cy="2620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DE40FD12-1AAA-4D55-9C3A-562180E2CD9C}"/>
              </a:ext>
            </a:extLst>
          </p:cNvPr>
          <p:cNvSpPr/>
          <p:nvPr/>
        </p:nvSpPr>
        <p:spPr>
          <a:xfrm rot="1282607">
            <a:off x="3072814" y="3589900"/>
            <a:ext cx="87106" cy="1558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楕円 185">
            <a:extLst>
              <a:ext uri="{FF2B5EF4-FFF2-40B4-BE49-F238E27FC236}">
                <a16:creationId xmlns:a16="http://schemas.microsoft.com/office/drawing/2014/main" id="{5D26D96E-6379-42DF-B0BB-AE7A150AAA2D}"/>
              </a:ext>
            </a:extLst>
          </p:cNvPr>
          <p:cNvSpPr/>
          <p:nvPr/>
        </p:nvSpPr>
        <p:spPr>
          <a:xfrm rot="1282607">
            <a:off x="2783710" y="3869078"/>
            <a:ext cx="187270" cy="3575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楕円 186">
            <a:extLst>
              <a:ext uri="{FF2B5EF4-FFF2-40B4-BE49-F238E27FC236}">
                <a16:creationId xmlns:a16="http://schemas.microsoft.com/office/drawing/2014/main" id="{3E3C3F20-E06D-4E75-9FAB-04C43C89D51C}"/>
              </a:ext>
            </a:extLst>
          </p:cNvPr>
          <p:cNvSpPr/>
          <p:nvPr/>
        </p:nvSpPr>
        <p:spPr>
          <a:xfrm rot="1282607">
            <a:off x="2829593" y="3919936"/>
            <a:ext cx="143771" cy="2620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187">
            <a:extLst>
              <a:ext uri="{FF2B5EF4-FFF2-40B4-BE49-F238E27FC236}">
                <a16:creationId xmlns:a16="http://schemas.microsoft.com/office/drawing/2014/main" id="{6A2DDC87-4F70-4815-B083-0CBD5B5A21A8}"/>
              </a:ext>
            </a:extLst>
          </p:cNvPr>
          <p:cNvSpPr/>
          <p:nvPr/>
        </p:nvSpPr>
        <p:spPr>
          <a:xfrm rot="1282607">
            <a:off x="2869837" y="3979953"/>
            <a:ext cx="87106" cy="1558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2" name="直線矢印コネクタ 191">
            <a:extLst>
              <a:ext uri="{FF2B5EF4-FFF2-40B4-BE49-F238E27FC236}">
                <a16:creationId xmlns:a16="http://schemas.microsoft.com/office/drawing/2014/main" id="{8CD8832C-04D7-4FB6-8BCA-6423A2750ED8}"/>
              </a:ext>
            </a:extLst>
          </p:cNvPr>
          <p:cNvCxnSpPr/>
          <p:nvPr/>
        </p:nvCxnSpPr>
        <p:spPr>
          <a:xfrm>
            <a:off x="2053537" y="3121461"/>
            <a:ext cx="793859" cy="414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>
            <a:extLst>
              <a:ext uri="{FF2B5EF4-FFF2-40B4-BE49-F238E27FC236}">
                <a16:creationId xmlns:a16="http://schemas.microsoft.com/office/drawing/2014/main" id="{C1460433-03B4-40F4-A66C-BD4B9C008B48}"/>
              </a:ext>
            </a:extLst>
          </p:cNvPr>
          <p:cNvCxnSpPr/>
          <p:nvPr/>
        </p:nvCxnSpPr>
        <p:spPr>
          <a:xfrm>
            <a:off x="1927397" y="3575915"/>
            <a:ext cx="793859" cy="414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94">
            <a:extLst>
              <a:ext uri="{FF2B5EF4-FFF2-40B4-BE49-F238E27FC236}">
                <a16:creationId xmlns:a16="http://schemas.microsoft.com/office/drawing/2014/main" id="{CF646A9D-9942-47E8-86CF-405ECCADD386}"/>
              </a:ext>
            </a:extLst>
          </p:cNvPr>
          <p:cNvCxnSpPr>
            <a:cxnSpLocks/>
          </p:cNvCxnSpPr>
          <p:nvPr/>
        </p:nvCxnSpPr>
        <p:spPr>
          <a:xfrm>
            <a:off x="3225217" y="3687228"/>
            <a:ext cx="759414" cy="65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96">
            <a:extLst>
              <a:ext uri="{FF2B5EF4-FFF2-40B4-BE49-F238E27FC236}">
                <a16:creationId xmlns:a16="http://schemas.microsoft.com/office/drawing/2014/main" id="{12CD2C0B-F269-4292-A124-670F82083B54}"/>
              </a:ext>
            </a:extLst>
          </p:cNvPr>
          <p:cNvCxnSpPr>
            <a:cxnSpLocks/>
          </p:cNvCxnSpPr>
          <p:nvPr/>
        </p:nvCxnSpPr>
        <p:spPr>
          <a:xfrm>
            <a:off x="2949127" y="4126966"/>
            <a:ext cx="994939" cy="247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矢印: 右 198">
            <a:extLst>
              <a:ext uri="{FF2B5EF4-FFF2-40B4-BE49-F238E27FC236}">
                <a16:creationId xmlns:a16="http://schemas.microsoft.com/office/drawing/2014/main" id="{B5A189F5-8AC6-40A6-A5C4-EEF20F8F2C73}"/>
              </a:ext>
            </a:extLst>
          </p:cNvPr>
          <p:cNvSpPr/>
          <p:nvPr/>
        </p:nvSpPr>
        <p:spPr>
          <a:xfrm rot="19884072">
            <a:off x="3841766" y="3375963"/>
            <a:ext cx="385894" cy="333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8AF80CCA-DB3B-4F3D-B622-E31C7ECCB09C}"/>
              </a:ext>
            </a:extLst>
          </p:cNvPr>
          <p:cNvGrpSpPr/>
          <p:nvPr/>
        </p:nvGrpSpPr>
        <p:grpSpPr>
          <a:xfrm>
            <a:off x="-225796" y="3762036"/>
            <a:ext cx="2722519" cy="1895837"/>
            <a:chOff x="-592287" y="880060"/>
            <a:chExt cx="4533982" cy="3113709"/>
          </a:xfrm>
        </p:grpSpPr>
        <p:sp>
          <p:nvSpPr>
            <p:cNvPr id="201" name="楕円 200">
              <a:extLst>
                <a:ext uri="{FF2B5EF4-FFF2-40B4-BE49-F238E27FC236}">
                  <a16:creationId xmlns:a16="http://schemas.microsoft.com/office/drawing/2014/main" id="{8E7ECCF8-C2A6-460F-BD5C-A8A25537EE2F}"/>
                </a:ext>
              </a:extLst>
            </p:cNvPr>
            <p:cNvSpPr/>
            <p:nvPr/>
          </p:nvSpPr>
          <p:spPr>
            <a:xfrm rot="1625090">
              <a:off x="3690401" y="3612961"/>
              <a:ext cx="251294" cy="38080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楕円 201">
              <a:extLst>
                <a:ext uri="{FF2B5EF4-FFF2-40B4-BE49-F238E27FC236}">
                  <a16:creationId xmlns:a16="http://schemas.microsoft.com/office/drawing/2014/main" id="{75D6DD06-8F21-4A50-97FE-65DE385E01B4}"/>
                </a:ext>
              </a:extLst>
            </p:cNvPr>
            <p:cNvSpPr/>
            <p:nvPr/>
          </p:nvSpPr>
          <p:spPr>
            <a:xfrm rot="1282607">
              <a:off x="969992" y="179313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楕円 202">
              <a:extLst>
                <a:ext uri="{FF2B5EF4-FFF2-40B4-BE49-F238E27FC236}">
                  <a16:creationId xmlns:a16="http://schemas.microsoft.com/office/drawing/2014/main" id="{25477B80-FC49-4DF7-A19D-0B4AE7E613E6}"/>
                </a:ext>
              </a:extLst>
            </p:cNvPr>
            <p:cNvSpPr/>
            <p:nvPr/>
          </p:nvSpPr>
          <p:spPr>
            <a:xfrm rot="1282607">
              <a:off x="1041590" y="1882741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楕円 203">
              <a:extLst>
                <a:ext uri="{FF2B5EF4-FFF2-40B4-BE49-F238E27FC236}">
                  <a16:creationId xmlns:a16="http://schemas.microsoft.com/office/drawing/2014/main" id="{B38D2294-CEDA-4CAD-9F7C-324109C33471}"/>
                </a:ext>
              </a:extLst>
            </p:cNvPr>
            <p:cNvSpPr/>
            <p:nvPr/>
          </p:nvSpPr>
          <p:spPr>
            <a:xfrm rot="1282607">
              <a:off x="1108220" y="2004220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楕円 204">
              <a:extLst>
                <a:ext uri="{FF2B5EF4-FFF2-40B4-BE49-F238E27FC236}">
                  <a16:creationId xmlns:a16="http://schemas.microsoft.com/office/drawing/2014/main" id="{0EE89E37-8680-498B-8CB1-1D965E8FD494}"/>
                </a:ext>
              </a:extLst>
            </p:cNvPr>
            <p:cNvSpPr/>
            <p:nvPr/>
          </p:nvSpPr>
          <p:spPr>
            <a:xfrm rot="1282607">
              <a:off x="1407399" y="1553656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楕円 205">
              <a:extLst>
                <a:ext uri="{FF2B5EF4-FFF2-40B4-BE49-F238E27FC236}">
                  <a16:creationId xmlns:a16="http://schemas.microsoft.com/office/drawing/2014/main" id="{3A6B9596-BFA8-4B4F-9A1A-2F5ADA6BF2B0}"/>
                </a:ext>
              </a:extLst>
            </p:cNvPr>
            <p:cNvSpPr/>
            <p:nvPr/>
          </p:nvSpPr>
          <p:spPr>
            <a:xfrm rot="1282607">
              <a:off x="1464304" y="1662513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楕円 206">
              <a:extLst>
                <a:ext uri="{FF2B5EF4-FFF2-40B4-BE49-F238E27FC236}">
                  <a16:creationId xmlns:a16="http://schemas.microsoft.com/office/drawing/2014/main" id="{3AD3BA9B-C66A-43F8-A2FD-95E32F2C1426}"/>
                </a:ext>
              </a:extLst>
            </p:cNvPr>
            <p:cNvSpPr/>
            <p:nvPr/>
          </p:nvSpPr>
          <p:spPr>
            <a:xfrm rot="1282607">
              <a:off x="1519557" y="1773802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楕円 207">
              <a:extLst>
                <a:ext uri="{FF2B5EF4-FFF2-40B4-BE49-F238E27FC236}">
                  <a16:creationId xmlns:a16="http://schemas.microsoft.com/office/drawing/2014/main" id="{0BD7A515-ECB9-4E4D-9EE7-5A584AE11365}"/>
                </a:ext>
              </a:extLst>
            </p:cNvPr>
            <p:cNvSpPr/>
            <p:nvPr/>
          </p:nvSpPr>
          <p:spPr>
            <a:xfrm rot="1282607">
              <a:off x="1165200" y="223260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楕円 208">
              <a:extLst>
                <a:ext uri="{FF2B5EF4-FFF2-40B4-BE49-F238E27FC236}">
                  <a16:creationId xmlns:a16="http://schemas.microsoft.com/office/drawing/2014/main" id="{C15ABC53-B636-4E24-B11E-7CD739EEBFE3}"/>
                </a:ext>
              </a:extLst>
            </p:cNvPr>
            <p:cNvSpPr/>
            <p:nvPr/>
          </p:nvSpPr>
          <p:spPr>
            <a:xfrm rot="1282607">
              <a:off x="1241613" y="231613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楕円 209">
              <a:extLst>
                <a:ext uri="{FF2B5EF4-FFF2-40B4-BE49-F238E27FC236}">
                  <a16:creationId xmlns:a16="http://schemas.microsoft.com/office/drawing/2014/main" id="{E8149446-9731-4A2E-820D-A684C15CA3D7}"/>
                </a:ext>
              </a:extLst>
            </p:cNvPr>
            <p:cNvSpPr/>
            <p:nvPr/>
          </p:nvSpPr>
          <p:spPr>
            <a:xfrm rot="1282607">
              <a:off x="1308633" y="2414702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楕円 210">
              <a:extLst>
                <a:ext uri="{FF2B5EF4-FFF2-40B4-BE49-F238E27FC236}">
                  <a16:creationId xmlns:a16="http://schemas.microsoft.com/office/drawing/2014/main" id="{7E837139-6C0A-4C54-923C-4AF79C570713}"/>
                </a:ext>
              </a:extLst>
            </p:cNvPr>
            <p:cNvSpPr/>
            <p:nvPr/>
          </p:nvSpPr>
          <p:spPr>
            <a:xfrm rot="1282607">
              <a:off x="724944" y="242495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楕円 211">
              <a:extLst>
                <a:ext uri="{FF2B5EF4-FFF2-40B4-BE49-F238E27FC236}">
                  <a16:creationId xmlns:a16="http://schemas.microsoft.com/office/drawing/2014/main" id="{A4DF5844-3E7C-4ACA-A09B-B5B5C93AB2A9}"/>
                </a:ext>
              </a:extLst>
            </p:cNvPr>
            <p:cNvSpPr/>
            <p:nvPr/>
          </p:nvSpPr>
          <p:spPr>
            <a:xfrm rot="1282607">
              <a:off x="813790" y="249495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楕円 212">
              <a:extLst>
                <a:ext uri="{FF2B5EF4-FFF2-40B4-BE49-F238E27FC236}">
                  <a16:creationId xmlns:a16="http://schemas.microsoft.com/office/drawing/2014/main" id="{28468DE3-FA20-4478-AD42-400B92CB7738}"/>
                </a:ext>
              </a:extLst>
            </p:cNvPr>
            <p:cNvSpPr/>
            <p:nvPr/>
          </p:nvSpPr>
          <p:spPr>
            <a:xfrm rot="1282607">
              <a:off x="885281" y="2583003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楕円 213">
              <a:extLst>
                <a:ext uri="{FF2B5EF4-FFF2-40B4-BE49-F238E27FC236}">
                  <a16:creationId xmlns:a16="http://schemas.microsoft.com/office/drawing/2014/main" id="{9F693868-048E-4A23-B5DC-35404C54A358}"/>
                </a:ext>
              </a:extLst>
            </p:cNvPr>
            <p:cNvSpPr/>
            <p:nvPr/>
          </p:nvSpPr>
          <p:spPr>
            <a:xfrm rot="1282607">
              <a:off x="902583" y="289669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楕円 214">
              <a:extLst>
                <a:ext uri="{FF2B5EF4-FFF2-40B4-BE49-F238E27FC236}">
                  <a16:creationId xmlns:a16="http://schemas.microsoft.com/office/drawing/2014/main" id="{D04F82B2-5155-47A5-9A9D-388C3CD97D15}"/>
                </a:ext>
              </a:extLst>
            </p:cNvPr>
            <p:cNvSpPr/>
            <p:nvPr/>
          </p:nvSpPr>
          <p:spPr>
            <a:xfrm rot="1282607">
              <a:off x="987306" y="2955161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楕円 215">
              <a:extLst>
                <a:ext uri="{FF2B5EF4-FFF2-40B4-BE49-F238E27FC236}">
                  <a16:creationId xmlns:a16="http://schemas.microsoft.com/office/drawing/2014/main" id="{5DFEFD8B-0D83-4F33-A0DF-BA846CC9D108}"/>
                </a:ext>
              </a:extLst>
            </p:cNvPr>
            <p:cNvSpPr/>
            <p:nvPr/>
          </p:nvSpPr>
          <p:spPr>
            <a:xfrm rot="1282607">
              <a:off x="1055283" y="3027430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楕円 216">
              <a:extLst>
                <a:ext uri="{FF2B5EF4-FFF2-40B4-BE49-F238E27FC236}">
                  <a16:creationId xmlns:a16="http://schemas.microsoft.com/office/drawing/2014/main" id="{26BB4107-75C8-4AD5-BD55-DDC43FA1CA5D}"/>
                </a:ext>
              </a:extLst>
            </p:cNvPr>
            <p:cNvSpPr/>
            <p:nvPr/>
          </p:nvSpPr>
          <p:spPr>
            <a:xfrm rot="1282607">
              <a:off x="1636075" y="1969235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楕円 217">
              <a:extLst>
                <a:ext uri="{FF2B5EF4-FFF2-40B4-BE49-F238E27FC236}">
                  <a16:creationId xmlns:a16="http://schemas.microsoft.com/office/drawing/2014/main" id="{A9F8FC93-91E8-4486-A207-22DF57011BDE}"/>
                </a:ext>
              </a:extLst>
            </p:cNvPr>
            <p:cNvSpPr/>
            <p:nvPr/>
          </p:nvSpPr>
          <p:spPr>
            <a:xfrm rot="1282607">
              <a:off x="1698450" y="2071898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楕円 218">
              <a:extLst>
                <a:ext uri="{FF2B5EF4-FFF2-40B4-BE49-F238E27FC236}">
                  <a16:creationId xmlns:a16="http://schemas.microsoft.com/office/drawing/2014/main" id="{98070E61-9ED8-4C7E-80D5-FFDEAD76AF4C}"/>
                </a:ext>
              </a:extLst>
            </p:cNvPr>
            <p:cNvSpPr/>
            <p:nvPr/>
          </p:nvSpPr>
          <p:spPr>
            <a:xfrm rot="1282607">
              <a:off x="1757718" y="2187739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楕円 219">
              <a:extLst>
                <a:ext uri="{FF2B5EF4-FFF2-40B4-BE49-F238E27FC236}">
                  <a16:creationId xmlns:a16="http://schemas.microsoft.com/office/drawing/2014/main" id="{2C993F0B-A98C-468E-B4BB-2C3046827398}"/>
                </a:ext>
              </a:extLst>
            </p:cNvPr>
            <p:cNvSpPr/>
            <p:nvPr/>
          </p:nvSpPr>
          <p:spPr>
            <a:xfrm rot="1282607">
              <a:off x="1382419" y="2655422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楕円 220">
              <a:extLst>
                <a:ext uri="{FF2B5EF4-FFF2-40B4-BE49-F238E27FC236}">
                  <a16:creationId xmlns:a16="http://schemas.microsoft.com/office/drawing/2014/main" id="{2EAB24F0-8226-45EE-8A88-03769C7D6135}"/>
                </a:ext>
              </a:extLst>
            </p:cNvPr>
            <p:cNvSpPr/>
            <p:nvPr/>
          </p:nvSpPr>
          <p:spPr>
            <a:xfrm rot="1282607">
              <a:off x="1455591" y="272607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楕円 221">
              <a:extLst>
                <a:ext uri="{FF2B5EF4-FFF2-40B4-BE49-F238E27FC236}">
                  <a16:creationId xmlns:a16="http://schemas.microsoft.com/office/drawing/2014/main" id="{36432F77-ED2E-4937-9ED2-529376CCE390}"/>
                </a:ext>
              </a:extLst>
            </p:cNvPr>
            <p:cNvSpPr/>
            <p:nvPr/>
          </p:nvSpPr>
          <p:spPr>
            <a:xfrm rot="1226589">
              <a:off x="1537019" y="2826133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楕円 222">
              <a:extLst>
                <a:ext uri="{FF2B5EF4-FFF2-40B4-BE49-F238E27FC236}">
                  <a16:creationId xmlns:a16="http://schemas.microsoft.com/office/drawing/2014/main" id="{4034B07F-2E88-4CEC-B74D-525E2EF3AA5D}"/>
                </a:ext>
              </a:extLst>
            </p:cNvPr>
            <p:cNvSpPr/>
            <p:nvPr/>
          </p:nvSpPr>
          <p:spPr>
            <a:xfrm rot="1282607">
              <a:off x="1919354" y="1332616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楕円 223">
              <a:extLst>
                <a:ext uri="{FF2B5EF4-FFF2-40B4-BE49-F238E27FC236}">
                  <a16:creationId xmlns:a16="http://schemas.microsoft.com/office/drawing/2014/main" id="{985C8933-8D4F-4B94-A3FD-DACE902CC94B}"/>
                </a:ext>
              </a:extLst>
            </p:cNvPr>
            <p:cNvSpPr/>
            <p:nvPr/>
          </p:nvSpPr>
          <p:spPr>
            <a:xfrm rot="1282607">
              <a:off x="1961759" y="1455583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楕円 224">
              <a:extLst>
                <a:ext uri="{FF2B5EF4-FFF2-40B4-BE49-F238E27FC236}">
                  <a16:creationId xmlns:a16="http://schemas.microsoft.com/office/drawing/2014/main" id="{3B8C45A7-4F19-4BCF-B85A-C20D3FFF1FA7}"/>
                </a:ext>
              </a:extLst>
            </p:cNvPr>
            <p:cNvSpPr/>
            <p:nvPr/>
          </p:nvSpPr>
          <p:spPr>
            <a:xfrm rot="1282607">
              <a:off x="2022260" y="1570925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楕円 225">
              <a:extLst>
                <a:ext uri="{FF2B5EF4-FFF2-40B4-BE49-F238E27FC236}">
                  <a16:creationId xmlns:a16="http://schemas.microsoft.com/office/drawing/2014/main" id="{BF8494D9-239C-41B7-BCF2-0B832E814B00}"/>
                </a:ext>
              </a:extLst>
            </p:cNvPr>
            <p:cNvSpPr/>
            <p:nvPr/>
          </p:nvSpPr>
          <p:spPr>
            <a:xfrm rot="1282607">
              <a:off x="1067692" y="339633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楕円 226">
              <a:extLst>
                <a:ext uri="{FF2B5EF4-FFF2-40B4-BE49-F238E27FC236}">
                  <a16:creationId xmlns:a16="http://schemas.microsoft.com/office/drawing/2014/main" id="{0A8543B7-FE49-4491-8698-E21632D179A7}"/>
                </a:ext>
              </a:extLst>
            </p:cNvPr>
            <p:cNvSpPr/>
            <p:nvPr/>
          </p:nvSpPr>
          <p:spPr>
            <a:xfrm rot="1282607">
              <a:off x="1149197" y="3441795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楕円 227">
              <a:extLst>
                <a:ext uri="{FF2B5EF4-FFF2-40B4-BE49-F238E27FC236}">
                  <a16:creationId xmlns:a16="http://schemas.microsoft.com/office/drawing/2014/main" id="{151C687D-D830-4C64-AA3B-495C1B4838EF}"/>
                </a:ext>
              </a:extLst>
            </p:cNvPr>
            <p:cNvSpPr/>
            <p:nvPr/>
          </p:nvSpPr>
          <p:spPr>
            <a:xfrm rot="1282607">
              <a:off x="1227618" y="3510284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楕円 228">
              <a:extLst>
                <a:ext uri="{FF2B5EF4-FFF2-40B4-BE49-F238E27FC236}">
                  <a16:creationId xmlns:a16="http://schemas.microsoft.com/office/drawing/2014/main" id="{05829325-2802-48F3-A7BA-5E83E506CDA8}"/>
                </a:ext>
              </a:extLst>
            </p:cNvPr>
            <p:cNvSpPr/>
            <p:nvPr/>
          </p:nvSpPr>
          <p:spPr>
            <a:xfrm rot="1282607">
              <a:off x="2117419" y="185850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楕円 229">
              <a:extLst>
                <a:ext uri="{FF2B5EF4-FFF2-40B4-BE49-F238E27FC236}">
                  <a16:creationId xmlns:a16="http://schemas.microsoft.com/office/drawing/2014/main" id="{D91D5539-02B3-4C58-BA8B-B5D6A602EC9E}"/>
                </a:ext>
              </a:extLst>
            </p:cNvPr>
            <p:cNvSpPr/>
            <p:nvPr/>
          </p:nvSpPr>
          <p:spPr>
            <a:xfrm rot="1282607">
              <a:off x="2154900" y="1957099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楕円 230">
              <a:extLst>
                <a:ext uri="{FF2B5EF4-FFF2-40B4-BE49-F238E27FC236}">
                  <a16:creationId xmlns:a16="http://schemas.microsoft.com/office/drawing/2014/main" id="{4302403C-A7A1-4FE3-B270-E482DFD389ED}"/>
                </a:ext>
              </a:extLst>
            </p:cNvPr>
            <p:cNvSpPr/>
            <p:nvPr/>
          </p:nvSpPr>
          <p:spPr>
            <a:xfrm rot="1282607">
              <a:off x="2214117" y="2066009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楕円 231">
              <a:extLst>
                <a:ext uri="{FF2B5EF4-FFF2-40B4-BE49-F238E27FC236}">
                  <a16:creationId xmlns:a16="http://schemas.microsoft.com/office/drawing/2014/main" id="{CB927A91-E1A9-4249-845C-EF77BA05D253}"/>
                </a:ext>
              </a:extLst>
            </p:cNvPr>
            <p:cNvSpPr/>
            <p:nvPr/>
          </p:nvSpPr>
          <p:spPr>
            <a:xfrm rot="1282607">
              <a:off x="1885346" y="2538408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楕円 232">
              <a:extLst>
                <a:ext uri="{FF2B5EF4-FFF2-40B4-BE49-F238E27FC236}">
                  <a16:creationId xmlns:a16="http://schemas.microsoft.com/office/drawing/2014/main" id="{B6E739DD-80F9-4B85-A9F1-B8DED16F6AB4}"/>
                </a:ext>
              </a:extLst>
            </p:cNvPr>
            <p:cNvSpPr/>
            <p:nvPr/>
          </p:nvSpPr>
          <p:spPr>
            <a:xfrm rot="1282607">
              <a:off x="1960052" y="2638088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楕円 233">
              <a:extLst>
                <a:ext uri="{FF2B5EF4-FFF2-40B4-BE49-F238E27FC236}">
                  <a16:creationId xmlns:a16="http://schemas.microsoft.com/office/drawing/2014/main" id="{8B3272CD-E6FB-42ED-B729-B3AE7C725AF2}"/>
                </a:ext>
              </a:extLst>
            </p:cNvPr>
            <p:cNvSpPr/>
            <p:nvPr/>
          </p:nvSpPr>
          <p:spPr>
            <a:xfrm rot="1282607">
              <a:off x="2013869" y="2736191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楕円 234">
              <a:extLst>
                <a:ext uri="{FF2B5EF4-FFF2-40B4-BE49-F238E27FC236}">
                  <a16:creationId xmlns:a16="http://schemas.microsoft.com/office/drawing/2014/main" id="{1E4671CA-27E1-4512-A9F4-C76B784953F5}"/>
                </a:ext>
              </a:extLst>
            </p:cNvPr>
            <p:cNvSpPr/>
            <p:nvPr/>
          </p:nvSpPr>
          <p:spPr>
            <a:xfrm rot="1282607">
              <a:off x="1514559" y="323475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楕円 235">
              <a:extLst>
                <a:ext uri="{FF2B5EF4-FFF2-40B4-BE49-F238E27FC236}">
                  <a16:creationId xmlns:a16="http://schemas.microsoft.com/office/drawing/2014/main" id="{C813F481-A048-42DD-9643-1044C57EA52A}"/>
                </a:ext>
              </a:extLst>
            </p:cNvPr>
            <p:cNvSpPr/>
            <p:nvPr/>
          </p:nvSpPr>
          <p:spPr>
            <a:xfrm rot="1282607">
              <a:off x="1589955" y="3265904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楕円 236">
              <a:extLst>
                <a:ext uri="{FF2B5EF4-FFF2-40B4-BE49-F238E27FC236}">
                  <a16:creationId xmlns:a16="http://schemas.microsoft.com/office/drawing/2014/main" id="{8AFB7EF1-AADF-41C7-AA2B-56CA942BA21E}"/>
                </a:ext>
              </a:extLst>
            </p:cNvPr>
            <p:cNvSpPr/>
            <p:nvPr/>
          </p:nvSpPr>
          <p:spPr>
            <a:xfrm rot="1282607">
              <a:off x="1662363" y="3343544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楕円 237">
              <a:extLst>
                <a:ext uri="{FF2B5EF4-FFF2-40B4-BE49-F238E27FC236}">
                  <a16:creationId xmlns:a16="http://schemas.microsoft.com/office/drawing/2014/main" id="{2F30F71B-5B76-4D08-A793-5D4CFB2D5ED3}"/>
                </a:ext>
              </a:extLst>
            </p:cNvPr>
            <p:cNvSpPr/>
            <p:nvPr/>
          </p:nvSpPr>
          <p:spPr>
            <a:xfrm rot="1282607">
              <a:off x="2362383" y="240870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楕円 238">
              <a:extLst>
                <a:ext uri="{FF2B5EF4-FFF2-40B4-BE49-F238E27FC236}">
                  <a16:creationId xmlns:a16="http://schemas.microsoft.com/office/drawing/2014/main" id="{1A58049F-AACC-44CF-B1B8-391CB41E402E}"/>
                </a:ext>
              </a:extLst>
            </p:cNvPr>
            <p:cNvSpPr/>
            <p:nvPr/>
          </p:nvSpPr>
          <p:spPr>
            <a:xfrm rot="1282607">
              <a:off x="2428145" y="250340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楕円 239">
              <a:extLst>
                <a:ext uri="{FF2B5EF4-FFF2-40B4-BE49-F238E27FC236}">
                  <a16:creationId xmlns:a16="http://schemas.microsoft.com/office/drawing/2014/main" id="{6A6017DB-7245-45AF-A88E-37C994512B4D}"/>
                </a:ext>
              </a:extLst>
            </p:cNvPr>
            <p:cNvSpPr/>
            <p:nvPr/>
          </p:nvSpPr>
          <p:spPr>
            <a:xfrm rot="1282607">
              <a:off x="2489238" y="2623227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楕円 240">
              <a:extLst>
                <a:ext uri="{FF2B5EF4-FFF2-40B4-BE49-F238E27FC236}">
                  <a16:creationId xmlns:a16="http://schemas.microsoft.com/office/drawing/2014/main" id="{DDAF3E8A-3754-4B1F-B700-C4A8DAEB0A0A}"/>
                </a:ext>
              </a:extLst>
            </p:cNvPr>
            <p:cNvSpPr/>
            <p:nvPr/>
          </p:nvSpPr>
          <p:spPr>
            <a:xfrm rot="1282607">
              <a:off x="2003884" y="305669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楕円 241">
              <a:extLst>
                <a:ext uri="{FF2B5EF4-FFF2-40B4-BE49-F238E27FC236}">
                  <a16:creationId xmlns:a16="http://schemas.microsoft.com/office/drawing/2014/main" id="{3782C04C-AB80-4B70-8A5C-A41B1390FDBB}"/>
                </a:ext>
              </a:extLst>
            </p:cNvPr>
            <p:cNvSpPr/>
            <p:nvPr/>
          </p:nvSpPr>
          <p:spPr>
            <a:xfrm rot="1282607">
              <a:off x="2078592" y="3076545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楕円 242">
              <a:extLst>
                <a:ext uri="{FF2B5EF4-FFF2-40B4-BE49-F238E27FC236}">
                  <a16:creationId xmlns:a16="http://schemas.microsoft.com/office/drawing/2014/main" id="{24AB5645-8EE6-46F5-8110-4646BBEFAB5B}"/>
                </a:ext>
              </a:extLst>
            </p:cNvPr>
            <p:cNvSpPr/>
            <p:nvPr/>
          </p:nvSpPr>
          <p:spPr>
            <a:xfrm rot="1282607">
              <a:off x="2140797" y="3139356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4" name="直線矢印コネクタ 243">
              <a:extLst>
                <a:ext uri="{FF2B5EF4-FFF2-40B4-BE49-F238E27FC236}">
                  <a16:creationId xmlns:a16="http://schemas.microsoft.com/office/drawing/2014/main" id="{91A45C3E-31A4-493A-A6F4-AFD8D9FF175F}"/>
                </a:ext>
              </a:extLst>
            </p:cNvPr>
            <p:cNvCxnSpPr/>
            <p:nvPr/>
          </p:nvCxnSpPr>
          <p:spPr>
            <a:xfrm>
              <a:off x="94176" y="880060"/>
              <a:ext cx="1322064" cy="68083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矢印コネクタ 244">
              <a:extLst>
                <a:ext uri="{FF2B5EF4-FFF2-40B4-BE49-F238E27FC236}">
                  <a16:creationId xmlns:a16="http://schemas.microsoft.com/office/drawing/2014/main" id="{C4445E91-1F2C-4CF3-94C8-1CE6EB3524C7}"/>
                </a:ext>
              </a:extLst>
            </p:cNvPr>
            <p:cNvCxnSpPr/>
            <p:nvPr/>
          </p:nvCxnSpPr>
          <p:spPr>
            <a:xfrm>
              <a:off x="-458915" y="1595211"/>
              <a:ext cx="1322064" cy="68083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矢印コネクタ 245">
              <a:extLst>
                <a:ext uri="{FF2B5EF4-FFF2-40B4-BE49-F238E27FC236}">
                  <a16:creationId xmlns:a16="http://schemas.microsoft.com/office/drawing/2014/main" id="{27B894B4-4384-434F-9B13-3289247CC036}"/>
                </a:ext>
              </a:extLst>
            </p:cNvPr>
            <p:cNvCxnSpPr/>
            <p:nvPr/>
          </p:nvCxnSpPr>
          <p:spPr>
            <a:xfrm>
              <a:off x="-592287" y="2863463"/>
              <a:ext cx="1322064" cy="68083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矢印コネクタ 246">
              <a:extLst>
                <a:ext uri="{FF2B5EF4-FFF2-40B4-BE49-F238E27FC236}">
                  <a16:creationId xmlns:a16="http://schemas.microsoft.com/office/drawing/2014/main" id="{0AB3F981-7CCC-4AE7-83A2-0384A3D1E73E}"/>
                </a:ext>
              </a:extLst>
            </p:cNvPr>
            <p:cNvCxnSpPr>
              <a:cxnSpLocks/>
            </p:cNvCxnSpPr>
            <p:nvPr/>
          </p:nvCxnSpPr>
          <p:spPr>
            <a:xfrm>
              <a:off x="2485747" y="2047006"/>
              <a:ext cx="1231920" cy="159126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矢印コネクタ 247">
              <a:extLst>
                <a:ext uri="{FF2B5EF4-FFF2-40B4-BE49-F238E27FC236}">
                  <a16:creationId xmlns:a16="http://schemas.microsoft.com/office/drawing/2014/main" id="{1E9B67D0-39E4-4682-A51A-86C0D2E0125A}"/>
                </a:ext>
              </a:extLst>
            </p:cNvPr>
            <p:cNvCxnSpPr/>
            <p:nvPr/>
          </p:nvCxnSpPr>
          <p:spPr>
            <a:xfrm>
              <a:off x="2334173" y="3071895"/>
              <a:ext cx="1322064" cy="68083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矢印コネクタ 248">
              <a:extLst>
                <a:ext uri="{FF2B5EF4-FFF2-40B4-BE49-F238E27FC236}">
                  <a16:creationId xmlns:a16="http://schemas.microsoft.com/office/drawing/2014/main" id="{E0224955-BA8A-4B6D-9EFF-A436E4F91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0254" y="3848290"/>
              <a:ext cx="1965983" cy="2141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ADE98351-FD22-4CA8-B52B-32516E2420C0}"/>
              </a:ext>
            </a:extLst>
          </p:cNvPr>
          <p:cNvSpPr txBox="1"/>
          <p:nvPr/>
        </p:nvSpPr>
        <p:spPr>
          <a:xfrm>
            <a:off x="738111" y="5889072"/>
            <a:ext cx="131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机上検討</a:t>
            </a: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5D7C26D6-3190-4F5B-BAE1-7BBAEBACD199}"/>
              </a:ext>
            </a:extLst>
          </p:cNvPr>
          <p:cNvSpPr txBox="1"/>
          <p:nvPr/>
        </p:nvSpPr>
        <p:spPr>
          <a:xfrm>
            <a:off x="170295" y="3385033"/>
            <a:ext cx="170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コンピュータ</a:t>
            </a:r>
            <a:endParaRPr kumimoji="1" lang="en-US" altLang="ja-JP" sz="1200" dirty="0"/>
          </a:p>
          <a:p>
            <a:r>
              <a:rPr kumimoji="1" lang="ja-JP" altLang="en-US" sz="1200" dirty="0"/>
              <a:t>シミュ</a:t>
            </a:r>
            <a:r>
              <a:rPr kumimoji="1" lang="en-US" altLang="ja-JP" sz="1200" dirty="0"/>
              <a:t>―</a:t>
            </a:r>
            <a:r>
              <a:rPr kumimoji="1" lang="ja-JP" altLang="en-US" sz="1200" dirty="0"/>
              <a:t>レーションによる解析</a:t>
            </a: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5A14A449-06E4-4214-AE1B-4421D2FB6449}"/>
              </a:ext>
            </a:extLst>
          </p:cNvPr>
          <p:cNvSpPr txBox="1"/>
          <p:nvPr/>
        </p:nvSpPr>
        <p:spPr>
          <a:xfrm>
            <a:off x="2488572" y="4655198"/>
            <a:ext cx="138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実験室での</a:t>
            </a:r>
            <a:endParaRPr kumimoji="1" lang="en-US" altLang="ja-JP" dirty="0"/>
          </a:p>
          <a:p>
            <a:r>
              <a:rPr kumimoji="1" lang="ja-JP" altLang="en-US" dirty="0"/>
              <a:t>実証実験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D3269611-1D61-4942-9555-BF7960FD24EE}"/>
              </a:ext>
            </a:extLst>
          </p:cNvPr>
          <p:cNvSpPr txBox="1"/>
          <p:nvPr/>
        </p:nvSpPr>
        <p:spPr>
          <a:xfrm>
            <a:off x="4436245" y="3560249"/>
            <a:ext cx="169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CubeSAT</a:t>
            </a:r>
            <a:r>
              <a:rPr kumimoji="1" lang="ja-JP" altLang="en-US" dirty="0"/>
              <a:t>等での</a:t>
            </a:r>
            <a:endParaRPr kumimoji="1" lang="en-US" altLang="ja-JP" dirty="0"/>
          </a:p>
          <a:p>
            <a:r>
              <a:rPr kumimoji="1" lang="ja-JP" altLang="en-US" dirty="0"/>
              <a:t>軌道上実証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375F763E-2194-449E-BEBE-F0D28B642A30}"/>
              </a:ext>
            </a:extLst>
          </p:cNvPr>
          <p:cNvSpPr txBox="1"/>
          <p:nvPr/>
        </p:nvSpPr>
        <p:spPr>
          <a:xfrm>
            <a:off x="6182202" y="2898123"/>
            <a:ext cx="117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小規模な</a:t>
            </a:r>
            <a:endParaRPr kumimoji="1" lang="en-US" altLang="ja-JP" dirty="0"/>
          </a:p>
          <a:p>
            <a:r>
              <a:rPr kumimoji="1" lang="ja-JP" altLang="en-US" dirty="0"/>
              <a:t>望遠鏡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BB62A4C9-E36C-4E25-8D96-B30450D22CBF}"/>
              </a:ext>
            </a:extLst>
          </p:cNvPr>
          <p:cNvSpPr txBox="1"/>
          <p:nvPr/>
        </p:nvSpPr>
        <p:spPr>
          <a:xfrm>
            <a:off x="7469414" y="1949751"/>
            <a:ext cx="151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巨大望遠鏡</a:t>
            </a: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0F72F859-B350-4631-A6C8-AF2ABC16BE0B}"/>
              </a:ext>
            </a:extLst>
          </p:cNvPr>
          <p:cNvSpPr txBox="1"/>
          <p:nvPr/>
        </p:nvSpPr>
        <p:spPr>
          <a:xfrm>
            <a:off x="647415" y="2705779"/>
            <a:ext cx="243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最低限</a:t>
            </a:r>
            <a:r>
              <a:rPr kumimoji="1" lang="en-US" altLang="ja-JP" sz="1200" dirty="0"/>
              <a:t>2</a:t>
            </a:r>
            <a:r>
              <a:rPr kumimoji="1" lang="ja-JP" altLang="en-US" sz="1200" dirty="0"/>
              <a:t>個以上の光学系の干渉</a:t>
            </a:r>
            <a:endParaRPr kumimoji="1" lang="en-US" altLang="ja-JP" sz="1200" dirty="0"/>
          </a:p>
          <a:p>
            <a:r>
              <a:rPr kumimoji="1" lang="ja-JP" altLang="en-US" sz="1200" dirty="0"/>
              <a:t>口径は数</a:t>
            </a:r>
            <a:r>
              <a:rPr kumimoji="1" lang="en-US" altLang="ja-JP" sz="1200" dirty="0"/>
              <a:t>cm</a:t>
            </a:r>
            <a:r>
              <a:rPr kumimoji="1" lang="ja-JP" altLang="en-US" sz="1200" dirty="0"/>
              <a:t>～数十</a:t>
            </a:r>
            <a:r>
              <a:rPr kumimoji="1" lang="en-US" altLang="ja-JP" sz="1200" dirty="0"/>
              <a:t>cm</a:t>
            </a:r>
            <a:r>
              <a:rPr kumimoji="1" lang="ja-JP" altLang="en-US" sz="1200" dirty="0"/>
              <a:t>程度</a:t>
            </a:r>
            <a:endParaRPr kumimoji="1" lang="en-US" altLang="ja-JP" sz="1200" dirty="0"/>
          </a:p>
          <a:p>
            <a:r>
              <a:rPr lang="ja-JP" altLang="en-US" sz="1200" dirty="0"/>
              <a:t>焦点距離は数ｍ程度</a:t>
            </a:r>
            <a:endParaRPr kumimoji="1" lang="ja-JP" altLang="en-US" sz="1200" dirty="0"/>
          </a:p>
        </p:txBody>
      </p: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E721ABDB-E881-4FE3-AB71-E513C73FA827}"/>
              </a:ext>
            </a:extLst>
          </p:cNvPr>
          <p:cNvSpPr txBox="1"/>
          <p:nvPr/>
        </p:nvSpPr>
        <p:spPr>
          <a:xfrm>
            <a:off x="1702422" y="1719603"/>
            <a:ext cx="233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最低限３個以上の光学系の干渉</a:t>
            </a:r>
            <a:endParaRPr kumimoji="1" lang="en-US" altLang="ja-JP" sz="1200" dirty="0"/>
          </a:p>
          <a:p>
            <a:r>
              <a:rPr kumimoji="1" lang="ja-JP" altLang="en-US" sz="1200" dirty="0"/>
              <a:t>口径は数十</a:t>
            </a:r>
            <a:r>
              <a:rPr kumimoji="1" lang="en-US" altLang="ja-JP" sz="1200" dirty="0"/>
              <a:t>cm</a:t>
            </a:r>
            <a:r>
              <a:rPr kumimoji="1" lang="ja-JP" altLang="en-US" sz="1200" dirty="0"/>
              <a:t>程度</a:t>
            </a:r>
            <a:endParaRPr kumimoji="1" lang="en-US" altLang="ja-JP" sz="1200" dirty="0"/>
          </a:p>
          <a:p>
            <a:r>
              <a:rPr lang="ja-JP" altLang="en-US" sz="1200" dirty="0"/>
              <a:t>焦点距離は数ｍ程度</a:t>
            </a:r>
            <a:endParaRPr kumimoji="1" lang="ja-JP" altLang="en-US" sz="1200" dirty="0"/>
          </a:p>
        </p:txBody>
      </p:sp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AEFCC5F0-C331-4169-9ED5-C4970E6616A1}"/>
              </a:ext>
            </a:extLst>
          </p:cNvPr>
          <p:cNvSpPr txBox="1"/>
          <p:nvPr/>
        </p:nvSpPr>
        <p:spPr>
          <a:xfrm rot="20009949">
            <a:off x="5785153" y="3880744"/>
            <a:ext cx="251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宇宙での実験・観測</a:t>
            </a:r>
          </a:p>
        </p:txBody>
      </p:sp>
      <p:sp>
        <p:nvSpPr>
          <p:cNvPr id="260" name="テキスト ボックス 259">
            <a:extLst>
              <a:ext uri="{FF2B5EF4-FFF2-40B4-BE49-F238E27FC236}">
                <a16:creationId xmlns:a16="http://schemas.microsoft.com/office/drawing/2014/main" id="{33BDDA6C-E8E9-4817-9439-2C1DA07C1160}"/>
              </a:ext>
            </a:extLst>
          </p:cNvPr>
          <p:cNvSpPr txBox="1"/>
          <p:nvPr/>
        </p:nvSpPr>
        <p:spPr>
          <a:xfrm>
            <a:off x="3350235" y="1034388"/>
            <a:ext cx="251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数千～数万個以上の光学系の干渉</a:t>
            </a:r>
            <a:endParaRPr kumimoji="1" lang="en-US" altLang="ja-JP" sz="1200" dirty="0"/>
          </a:p>
          <a:p>
            <a:r>
              <a:rPr kumimoji="1" lang="ja-JP" altLang="en-US" sz="1200" dirty="0"/>
              <a:t>口径は数</a:t>
            </a:r>
            <a:r>
              <a:rPr kumimoji="1" lang="en-US" altLang="ja-JP" sz="1200" dirty="0"/>
              <a:t>m</a:t>
            </a:r>
            <a:r>
              <a:rPr kumimoji="1" lang="ja-JP" altLang="en-US" sz="1200" dirty="0"/>
              <a:t>～数十ｍ程度</a:t>
            </a:r>
            <a:endParaRPr kumimoji="1" lang="en-US" altLang="ja-JP" sz="1200" dirty="0"/>
          </a:p>
          <a:p>
            <a:r>
              <a:rPr lang="ja-JP" altLang="en-US" sz="1200" dirty="0"/>
              <a:t>焦点距離は数十ｍ～数百ｍ程度</a:t>
            </a:r>
            <a:endParaRPr kumimoji="1" lang="ja-JP" altLang="en-US" sz="1200" dirty="0"/>
          </a:p>
        </p:txBody>
      </p:sp>
      <p:sp>
        <p:nvSpPr>
          <p:cNvPr id="262" name="テキスト ボックス 261">
            <a:extLst>
              <a:ext uri="{FF2B5EF4-FFF2-40B4-BE49-F238E27FC236}">
                <a16:creationId xmlns:a16="http://schemas.microsoft.com/office/drawing/2014/main" id="{3F04D336-F347-48CD-9B1B-626BB54EA18D}"/>
              </a:ext>
            </a:extLst>
          </p:cNvPr>
          <p:cNvSpPr txBox="1"/>
          <p:nvPr/>
        </p:nvSpPr>
        <p:spPr>
          <a:xfrm>
            <a:off x="3897374" y="152767"/>
            <a:ext cx="284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数百万～数億個以上の光学系の干渉</a:t>
            </a:r>
            <a:endParaRPr kumimoji="1" lang="en-US" altLang="ja-JP" sz="1200" dirty="0"/>
          </a:p>
          <a:p>
            <a:r>
              <a:rPr kumimoji="1" lang="ja-JP" altLang="en-US" sz="1200" dirty="0"/>
              <a:t>口径は数キロ～数十ｋｍ程度</a:t>
            </a:r>
            <a:endParaRPr kumimoji="1" lang="en-US" altLang="ja-JP" sz="1200" dirty="0"/>
          </a:p>
          <a:p>
            <a:r>
              <a:rPr lang="ja-JP" altLang="en-US" sz="1200" dirty="0"/>
              <a:t>焦点距離は数ｋｍ～数百ｋｍ程度</a:t>
            </a:r>
            <a:endParaRPr kumimoji="1" lang="ja-JP" altLang="en-US" sz="12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630F540-1B2D-4B0D-B980-418D275C3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13" y="4142365"/>
            <a:ext cx="2926684" cy="2552703"/>
          </a:xfrm>
          <a:prstGeom prst="rect">
            <a:avLst/>
          </a:prstGeom>
        </p:spPr>
      </p:pic>
      <p:sp>
        <p:nvSpPr>
          <p:cNvPr id="261" name="四角形: 角を丸くする 260">
            <a:extLst>
              <a:ext uri="{FF2B5EF4-FFF2-40B4-BE49-F238E27FC236}">
                <a16:creationId xmlns:a16="http://schemas.microsoft.com/office/drawing/2014/main" id="{B6189607-85E8-41AD-9BA4-6CE98D50E6C3}"/>
              </a:ext>
            </a:extLst>
          </p:cNvPr>
          <p:cNvSpPr/>
          <p:nvPr/>
        </p:nvSpPr>
        <p:spPr>
          <a:xfrm>
            <a:off x="636030" y="2735156"/>
            <a:ext cx="3588880" cy="174397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2D19A08-49ED-4485-8899-640B5F150A4B}"/>
              </a:ext>
            </a:extLst>
          </p:cNvPr>
          <p:cNvSpPr/>
          <p:nvPr/>
        </p:nvSpPr>
        <p:spPr>
          <a:xfrm>
            <a:off x="1548913" y="1529087"/>
            <a:ext cx="4527628" cy="255536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A66F974-C8F2-4B7C-9FB9-4275D25D0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99" y="4394852"/>
            <a:ext cx="3566588" cy="26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0598C-4194-479A-92AB-35B69A86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398"/>
            <a:ext cx="90170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超々小型衛星をアンテナ素子としたフェーズドアレイアンテナのパターン</a:t>
            </a:r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FB42A205-2672-4FEF-9FC5-E6115F3EC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358" y="1307165"/>
            <a:ext cx="4487069" cy="5364975"/>
          </a:xfr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8213A5-C128-46F2-9FA2-5CBB93AF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F12967-DA06-4F86-B5B9-019EEF74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8D2E0C9-77C4-4A2E-BDC3-A81E365FF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5" y="1307166"/>
            <a:ext cx="3812709" cy="5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56ABE5-00D8-484B-8EC0-84D38EA8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4" y="-71101"/>
            <a:ext cx="8841996" cy="1119725"/>
          </a:xfrm>
        </p:spPr>
        <p:txBody>
          <a:bodyPr/>
          <a:lstStyle/>
          <a:p>
            <a:r>
              <a:rPr kumimoji="1" lang="en-US" altLang="ja-JP" dirty="0" err="1"/>
              <a:t>CubeSAT</a:t>
            </a:r>
            <a:r>
              <a:rPr kumimoji="1" lang="ja-JP" altLang="en-US" dirty="0"/>
              <a:t>等での軌道上実証イメージ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E5143F-C529-4DBF-9C86-4D6CF052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8963" y="6405552"/>
            <a:ext cx="3808078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649D1E-EB71-4436-99A7-EB8F53A7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C-DEB0-4899-BFD2-7537E32D1C38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872C7C1-CDD9-4971-B770-FF9C53137EED}"/>
              </a:ext>
            </a:extLst>
          </p:cNvPr>
          <p:cNvGrpSpPr/>
          <p:nvPr/>
        </p:nvGrpSpPr>
        <p:grpSpPr>
          <a:xfrm>
            <a:off x="304472" y="2175726"/>
            <a:ext cx="1971938" cy="2499919"/>
            <a:chOff x="205881" y="-1355521"/>
            <a:chExt cx="5037333" cy="6237941"/>
          </a:xfrm>
        </p:grpSpPr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9FF7F56D-2A97-4834-9210-9FFAC24BCDFE}"/>
                </a:ext>
              </a:extLst>
            </p:cNvPr>
            <p:cNvSpPr/>
            <p:nvPr/>
          </p:nvSpPr>
          <p:spPr>
            <a:xfrm rot="1003933">
              <a:off x="1416162" y="3419233"/>
              <a:ext cx="1119512" cy="806569"/>
            </a:xfrm>
            <a:prstGeom prst="triangle">
              <a:avLst>
                <a:gd name="adj" fmla="val 1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3AF0A95A-D674-49F4-8689-EAEFD7B8610A}"/>
                </a:ext>
              </a:extLst>
            </p:cNvPr>
            <p:cNvSpPr/>
            <p:nvPr/>
          </p:nvSpPr>
          <p:spPr>
            <a:xfrm rot="1664976">
              <a:off x="205881" y="3561912"/>
              <a:ext cx="2682027" cy="11358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F60A070C-612B-45DD-8DFC-1549612DA413}"/>
                </a:ext>
              </a:extLst>
            </p:cNvPr>
            <p:cNvCxnSpPr>
              <a:stCxn id="7" idx="1"/>
              <a:endCxn id="7" idx="7"/>
            </p:cNvCxnSpPr>
            <p:nvPr/>
          </p:nvCxnSpPr>
          <p:spPr>
            <a:xfrm>
              <a:off x="895300" y="3334367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5F668B8-CE14-4A8E-B69C-DDA14B2F8F3E}"/>
                </a:ext>
              </a:extLst>
            </p:cNvPr>
            <p:cNvCxnSpPr/>
            <p:nvPr/>
          </p:nvCxnSpPr>
          <p:spPr>
            <a:xfrm>
              <a:off x="825737" y="3506221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B6C606F-5B85-4B65-84F0-EE38DA3891CB}"/>
                </a:ext>
              </a:extLst>
            </p:cNvPr>
            <p:cNvCxnSpPr/>
            <p:nvPr/>
          </p:nvCxnSpPr>
          <p:spPr>
            <a:xfrm>
              <a:off x="683795" y="3734073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DA23A96F-CDE6-4D84-89EB-2437B824AD01}"/>
                </a:ext>
              </a:extLst>
            </p:cNvPr>
            <p:cNvCxnSpPr/>
            <p:nvPr/>
          </p:nvCxnSpPr>
          <p:spPr>
            <a:xfrm>
              <a:off x="683795" y="4002286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61DA6979-EBED-47AD-88BD-7CD494D352E1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636445" y="3334367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03D6A0DC-57EC-4D3E-B2DB-E2B4BD104D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050" y="3547083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092DFDCE-44BF-4746-83EF-BD734EB661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8159" y="3801351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DE77824-D4CB-4ECF-ADA1-834E3E33FF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984" y="4018316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32B5A66C-5C3E-451F-A169-88165A876243}"/>
                </a:ext>
              </a:extLst>
            </p:cNvPr>
            <p:cNvGrpSpPr/>
            <p:nvPr/>
          </p:nvGrpSpPr>
          <p:grpSpPr>
            <a:xfrm>
              <a:off x="2101342" y="-1355521"/>
              <a:ext cx="3141872" cy="4968878"/>
              <a:chOff x="2101342" y="-1355521"/>
              <a:chExt cx="3141872" cy="4968878"/>
            </a:xfrm>
          </p:grpSpPr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EBC181DB-6518-4797-AC0B-98A8A5E4035B}"/>
                  </a:ext>
                </a:extLst>
              </p:cNvPr>
              <p:cNvSpPr/>
              <p:nvPr/>
            </p:nvSpPr>
            <p:spPr>
              <a:xfrm rot="1282607">
                <a:off x="2482227" y="1974020"/>
                <a:ext cx="873491" cy="16393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弧 19">
                <a:extLst>
                  <a:ext uri="{FF2B5EF4-FFF2-40B4-BE49-F238E27FC236}">
                    <a16:creationId xmlns:a16="http://schemas.microsoft.com/office/drawing/2014/main" id="{E1A7D8A6-00DB-4E49-B54E-B286C9561739}"/>
                  </a:ext>
                </a:extLst>
              </p:cNvPr>
              <p:cNvSpPr/>
              <p:nvPr/>
            </p:nvSpPr>
            <p:spPr>
              <a:xfrm rot="1566517">
                <a:off x="2964661" y="130466"/>
                <a:ext cx="1153708" cy="2403529"/>
              </a:xfrm>
              <a:prstGeom prst="arc">
                <a:avLst>
                  <a:gd name="adj1" fmla="val 4238519"/>
                  <a:gd name="adj2" fmla="val 631149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弧 20">
                <a:extLst>
                  <a:ext uri="{FF2B5EF4-FFF2-40B4-BE49-F238E27FC236}">
                    <a16:creationId xmlns:a16="http://schemas.microsoft.com/office/drawing/2014/main" id="{6DDB1CE7-E881-4BE9-8DF9-74E13DDBFF61}"/>
                  </a:ext>
                </a:extLst>
              </p:cNvPr>
              <p:cNvSpPr/>
              <p:nvPr/>
            </p:nvSpPr>
            <p:spPr>
              <a:xfrm rot="1566517">
                <a:off x="2778947" y="-192122"/>
                <a:ext cx="1651167" cy="2969326"/>
              </a:xfrm>
              <a:prstGeom prst="arc">
                <a:avLst>
                  <a:gd name="adj1" fmla="val 4296230"/>
                  <a:gd name="adj2" fmla="val 6408805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弧 21">
                <a:extLst>
                  <a:ext uri="{FF2B5EF4-FFF2-40B4-BE49-F238E27FC236}">
                    <a16:creationId xmlns:a16="http://schemas.microsoft.com/office/drawing/2014/main" id="{14EB6BFE-7B17-466F-AEFC-BC232EE4A38F}"/>
                  </a:ext>
                </a:extLst>
              </p:cNvPr>
              <p:cNvSpPr/>
              <p:nvPr/>
            </p:nvSpPr>
            <p:spPr>
              <a:xfrm rot="1566517">
                <a:off x="2559467" y="-736838"/>
                <a:ext cx="2165876" cy="3751807"/>
              </a:xfrm>
              <a:prstGeom prst="arc">
                <a:avLst>
                  <a:gd name="adj1" fmla="val 4434677"/>
                  <a:gd name="adj2" fmla="val 614772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EECAF64A-7398-43DA-AAD4-17194ADA8DBF}"/>
                  </a:ext>
                </a:extLst>
              </p:cNvPr>
              <p:cNvSpPr/>
              <p:nvPr/>
            </p:nvSpPr>
            <p:spPr>
              <a:xfrm rot="1566517">
                <a:off x="2317939" y="-984873"/>
                <a:ext cx="2761858" cy="4287008"/>
              </a:xfrm>
              <a:prstGeom prst="arc">
                <a:avLst>
                  <a:gd name="adj1" fmla="val 4665399"/>
                  <a:gd name="adj2" fmla="val 5987469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27BD19C6-5AEC-4887-8E60-68680A47E673}"/>
                  </a:ext>
                </a:extLst>
              </p:cNvPr>
              <p:cNvSpPr/>
              <p:nvPr/>
            </p:nvSpPr>
            <p:spPr>
              <a:xfrm rot="1566517">
                <a:off x="2101342" y="-1355521"/>
                <a:ext cx="3141872" cy="4845006"/>
              </a:xfrm>
              <a:prstGeom prst="arc">
                <a:avLst>
                  <a:gd name="adj1" fmla="val 4665399"/>
                  <a:gd name="adj2" fmla="val 5732708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DA84477-7EFD-4E6C-A70D-A5A8434B39CF}"/>
              </a:ext>
            </a:extLst>
          </p:cNvPr>
          <p:cNvGrpSpPr/>
          <p:nvPr/>
        </p:nvGrpSpPr>
        <p:grpSpPr>
          <a:xfrm>
            <a:off x="1121637" y="493436"/>
            <a:ext cx="1971938" cy="2499919"/>
            <a:chOff x="205881" y="-1355521"/>
            <a:chExt cx="5037333" cy="6237941"/>
          </a:xfrm>
        </p:grpSpPr>
        <p:sp>
          <p:nvSpPr>
            <p:cNvPr id="27" name="二等辺三角形 26">
              <a:extLst>
                <a:ext uri="{FF2B5EF4-FFF2-40B4-BE49-F238E27FC236}">
                  <a16:creationId xmlns:a16="http://schemas.microsoft.com/office/drawing/2014/main" id="{2990FE77-02BF-4972-B663-360F2FC1D4CC}"/>
                </a:ext>
              </a:extLst>
            </p:cNvPr>
            <p:cNvSpPr/>
            <p:nvPr/>
          </p:nvSpPr>
          <p:spPr>
            <a:xfrm rot="1003933">
              <a:off x="1416162" y="3419233"/>
              <a:ext cx="1119512" cy="806569"/>
            </a:xfrm>
            <a:prstGeom prst="triangle">
              <a:avLst>
                <a:gd name="adj" fmla="val 1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F6D28EA3-D04A-435C-B4A5-571930735C0D}"/>
                </a:ext>
              </a:extLst>
            </p:cNvPr>
            <p:cNvSpPr/>
            <p:nvPr/>
          </p:nvSpPr>
          <p:spPr>
            <a:xfrm rot="1664976">
              <a:off x="205881" y="3561912"/>
              <a:ext cx="2682027" cy="11358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948137B4-9660-4DB1-AC20-4FB04C7AF0C3}"/>
                </a:ext>
              </a:extLst>
            </p:cNvPr>
            <p:cNvCxnSpPr>
              <a:stCxn id="28" idx="1"/>
              <a:endCxn id="28" idx="7"/>
            </p:cNvCxnSpPr>
            <p:nvPr/>
          </p:nvCxnSpPr>
          <p:spPr>
            <a:xfrm>
              <a:off x="895300" y="3334367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19599FF6-08BF-479E-90B5-5AD445ED3275}"/>
                </a:ext>
              </a:extLst>
            </p:cNvPr>
            <p:cNvCxnSpPr/>
            <p:nvPr/>
          </p:nvCxnSpPr>
          <p:spPr>
            <a:xfrm>
              <a:off x="825737" y="3506221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E103D0D1-4460-4B45-A319-398E4AAEF9B4}"/>
                </a:ext>
              </a:extLst>
            </p:cNvPr>
            <p:cNvCxnSpPr/>
            <p:nvPr/>
          </p:nvCxnSpPr>
          <p:spPr>
            <a:xfrm>
              <a:off x="683795" y="3734073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102C892B-A815-403C-8C20-A841784F70B7}"/>
                </a:ext>
              </a:extLst>
            </p:cNvPr>
            <p:cNvCxnSpPr/>
            <p:nvPr/>
          </p:nvCxnSpPr>
          <p:spPr>
            <a:xfrm>
              <a:off x="683795" y="4002286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B2F72CC4-C517-46D8-B160-C204B92EBC08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636445" y="3334367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5A22DB3E-BE1F-4F7B-8441-8D69B37E92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050" y="3547083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A39C3F40-4C05-45C1-AD49-B167892FA3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8159" y="3801351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EA72D8F1-0580-41B2-896E-F605ED8BE1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984" y="4018316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9633B477-EF17-4028-918C-12CE3964E003}"/>
                </a:ext>
              </a:extLst>
            </p:cNvPr>
            <p:cNvGrpSpPr/>
            <p:nvPr/>
          </p:nvGrpSpPr>
          <p:grpSpPr>
            <a:xfrm>
              <a:off x="2101342" y="-1355521"/>
              <a:ext cx="3141872" cy="4968878"/>
              <a:chOff x="2101342" y="-1355521"/>
              <a:chExt cx="3141872" cy="4968878"/>
            </a:xfrm>
          </p:grpSpPr>
          <p:sp>
            <p:nvSpPr>
              <p:cNvPr id="38" name="楕円 37">
                <a:extLst>
                  <a:ext uri="{FF2B5EF4-FFF2-40B4-BE49-F238E27FC236}">
                    <a16:creationId xmlns:a16="http://schemas.microsoft.com/office/drawing/2014/main" id="{8C9BA632-A251-44C8-9CC9-1DD568FE5587}"/>
                  </a:ext>
                </a:extLst>
              </p:cNvPr>
              <p:cNvSpPr/>
              <p:nvPr/>
            </p:nvSpPr>
            <p:spPr>
              <a:xfrm rot="1282607">
                <a:off x="2482227" y="1974020"/>
                <a:ext cx="873491" cy="16393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6D9DBCD7-B315-41CE-B119-BD16E775ACD0}"/>
                  </a:ext>
                </a:extLst>
              </p:cNvPr>
              <p:cNvSpPr/>
              <p:nvPr/>
            </p:nvSpPr>
            <p:spPr>
              <a:xfrm rot="1566517">
                <a:off x="2964661" y="130466"/>
                <a:ext cx="1153708" cy="2403529"/>
              </a:xfrm>
              <a:prstGeom prst="arc">
                <a:avLst>
                  <a:gd name="adj1" fmla="val 4238519"/>
                  <a:gd name="adj2" fmla="val 631149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A93528ED-6F64-4B6D-8B37-B1DC6F761EC7}"/>
                  </a:ext>
                </a:extLst>
              </p:cNvPr>
              <p:cNvSpPr/>
              <p:nvPr/>
            </p:nvSpPr>
            <p:spPr>
              <a:xfrm rot="1566517">
                <a:off x="2778947" y="-192122"/>
                <a:ext cx="1651167" cy="2969326"/>
              </a:xfrm>
              <a:prstGeom prst="arc">
                <a:avLst>
                  <a:gd name="adj1" fmla="val 4296230"/>
                  <a:gd name="adj2" fmla="val 6408805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405EF595-ACB9-4372-B945-3C45C51F8D8E}"/>
                  </a:ext>
                </a:extLst>
              </p:cNvPr>
              <p:cNvSpPr/>
              <p:nvPr/>
            </p:nvSpPr>
            <p:spPr>
              <a:xfrm rot="1566517">
                <a:off x="2559467" y="-736838"/>
                <a:ext cx="2165876" cy="3751807"/>
              </a:xfrm>
              <a:prstGeom prst="arc">
                <a:avLst>
                  <a:gd name="adj1" fmla="val 4434677"/>
                  <a:gd name="adj2" fmla="val 614772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弧 41">
                <a:extLst>
                  <a:ext uri="{FF2B5EF4-FFF2-40B4-BE49-F238E27FC236}">
                    <a16:creationId xmlns:a16="http://schemas.microsoft.com/office/drawing/2014/main" id="{E9B07CD8-80DC-4B55-9DF4-04382D6C877A}"/>
                  </a:ext>
                </a:extLst>
              </p:cNvPr>
              <p:cNvSpPr/>
              <p:nvPr/>
            </p:nvSpPr>
            <p:spPr>
              <a:xfrm rot="1566517">
                <a:off x="2317939" y="-984873"/>
                <a:ext cx="2761858" cy="4287008"/>
              </a:xfrm>
              <a:prstGeom prst="arc">
                <a:avLst>
                  <a:gd name="adj1" fmla="val 4665399"/>
                  <a:gd name="adj2" fmla="val 5987469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弧 42">
                <a:extLst>
                  <a:ext uri="{FF2B5EF4-FFF2-40B4-BE49-F238E27FC236}">
                    <a16:creationId xmlns:a16="http://schemas.microsoft.com/office/drawing/2014/main" id="{6CFFA0D0-E02C-424F-93B1-DF55246BDCE7}"/>
                  </a:ext>
                </a:extLst>
              </p:cNvPr>
              <p:cNvSpPr/>
              <p:nvPr/>
            </p:nvSpPr>
            <p:spPr>
              <a:xfrm rot="1566517">
                <a:off x="2101342" y="-1355521"/>
                <a:ext cx="3141872" cy="4845006"/>
              </a:xfrm>
              <a:prstGeom prst="arc">
                <a:avLst>
                  <a:gd name="adj1" fmla="val 4665399"/>
                  <a:gd name="adj2" fmla="val 5732708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41097A56-078B-48F6-B22F-BFFB5EA63139}"/>
              </a:ext>
            </a:extLst>
          </p:cNvPr>
          <p:cNvGrpSpPr/>
          <p:nvPr/>
        </p:nvGrpSpPr>
        <p:grpSpPr>
          <a:xfrm>
            <a:off x="2419306" y="539992"/>
            <a:ext cx="1971938" cy="2499919"/>
            <a:chOff x="205881" y="-1355521"/>
            <a:chExt cx="5037333" cy="6237941"/>
          </a:xfrm>
        </p:grpSpPr>
        <p:sp>
          <p:nvSpPr>
            <p:cNvPr id="45" name="二等辺三角形 44">
              <a:extLst>
                <a:ext uri="{FF2B5EF4-FFF2-40B4-BE49-F238E27FC236}">
                  <a16:creationId xmlns:a16="http://schemas.microsoft.com/office/drawing/2014/main" id="{5A4806C1-87E8-43F7-9B87-A7F2043D7B32}"/>
                </a:ext>
              </a:extLst>
            </p:cNvPr>
            <p:cNvSpPr/>
            <p:nvPr/>
          </p:nvSpPr>
          <p:spPr>
            <a:xfrm rot="1003933">
              <a:off x="1416162" y="3419233"/>
              <a:ext cx="1119512" cy="806569"/>
            </a:xfrm>
            <a:prstGeom prst="triangle">
              <a:avLst>
                <a:gd name="adj" fmla="val 1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08E681BA-5729-4E03-A959-722CE4DD3C00}"/>
                </a:ext>
              </a:extLst>
            </p:cNvPr>
            <p:cNvSpPr/>
            <p:nvPr/>
          </p:nvSpPr>
          <p:spPr>
            <a:xfrm rot="1664976">
              <a:off x="205881" y="3561912"/>
              <a:ext cx="2682027" cy="11358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BC716C33-F1AD-4294-9B6D-DCFDDC728048}"/>
                </a:ext>
              </a:extLst>
            </p:cNvPr>
            <p:cNvCxnSpPr>
              <a:stCxn id="46" idx="1"/>
              <a:endCxn id="46" idx="7"/>
            </p:cNvCxnSpPr>
            <p:nvPr/>
          </p:nvCxnSpPr>
          <p:spPr>
            <a:xfrm>
              <a:off x="895300" y="3334367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BA17B6E8-7F7D-4559-B877-087892B6E156}"/>
                </a:ext>
              </a:extLst>
            </p:cNvPr>
            <p:cNvCxnSpPr/>
            <p:nvPr/>
          </p:nvCxnSpPr>
          <p:spPr>
            <a:xfrm>
              <a:off x="825737" y="3506221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42FA476E-6940-4A15-A0F1-B82CC2712DC4}"/>
                </a:ext>
              </a:extLst>
            </p:cNvPr>
            <p:cNvCxnSpPr/>
            <p:nvPr/>
          </p:nvCxnSpPr>
          <p:spPr>
            <a:xfrm>
              <a:off x="683795" y="3734073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20BBE7A2-F52D-4DFB-929D-7657B96D83AD}"/>
                </a:ext>
              </a:extLst>
            </p:cNvPr>
            <p:cNvCxnSpPr/>
            <p:nvPr/>
          </p:nvCxnSpPr>
          <p:spPr>
            <a:xfrm>
              <a:off x="683795" y="4002286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60BE8728-36C8-455D-B541-AD824AFD5B38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>
              <a:off x="636445" y="3334367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5708C4E5-8374-47FB-8ADD-7BED153C9D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050" y="3547083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CB225FC5-4DCE-42AA-AF0E-B42B0FA2EF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8159" y="3801351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418E0D97-0FC7-40C6-BDC6-0FE9B73D6B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984" y="4018316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D3649CF4-7E55-4A7B-8686-057CC7529EDC}"/>
                </a:ext>
              </a:extLst>
            </p:cNvPr>
            <p:cNvGrpSpPr/>
            <p:nvPr/>
          </p:nvGrpSpPr>
          <p:grpSpPr>
            <a:xfrm>
              <a:off x="2101342" y="-1355521"/>
              <a:ext cx="3141872" cy="4968878"/>
              <a:chOff x="2101342" y="-1355521"/>
              <a:chExt cx="3141872" cy="4968878"/>
            </a:xfrm>
          </p:grpSpPr>
          <p:sp>
            <p:nvSpPr>
              <p:cNvPr id="56" name="楕円 55">
                <a:extLst>
                  <a:ext uri="{FF2B5EF4-FFF2-40B4-BE49-F238E27FC236}">
                    <a16:creationId xmlns:a16="http://schemas.microsoft.com/office/drawing/2014/main" id="{D7FE1E1E-5C7D-4324-B58A-6D7D5BC1F17B}"/>
                  </a:ext>
                </a:extLst>
              </p:cNvPr>
              <p:cNvSpPr/>
              <p:nvPr/>
            </p:nvSpPr>
            <p:spPr>
              <a:xfrm rot="1282607">
                <a:off x="2482227" y="1974020"/>
                <a:ext cx="873491" cy="16393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弧 56">
                <a:extLst>
                  <a:ext uri="{FF2B5EF4-FFF2-40B4-BE49-F238E27FC236}">
                    <a16:creationId xmlns:a16="http://schemas.microsoft.com/office/drawing/2014/main" id="{ABD45B86-F825-41B8-9A8C-E214C22E695D}"/>
                  </a:ext>
                </a:extLst>
              </p:cNvPr>
              <p:cNvSpPr/>
              <p:nvPr/>
            </p:nvSpPr>
            <p:spPr>
              <a:xfrm rot="1566517">
                <a:off x="2964661" y="130466"/>
                <a:ext cx="1153708" cy="2403529"/>
              </a:xfrm>
              <a:prstGeom prst="arc">
                <a:avLst>
                  <a:gd name="adj1" fmla="val 4238519"/>
                  <a:gd name="adj2" fmla="val 631149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弧 57">
                <a:extLst>
                  <a:ext uri="{FF2B5EF4-FFF2-40B4-BE49-F238E27FC236}">
                    <a16:creationId xmlns:a16="http://schemas.microsoft.com/office/drawing/2014/main" id="{462DBF30-434E-4902-A04C-1BC78FD48CF3}"/>
                  </a:ext>
                </a:extLst>
              </p:cNvPr>
              <p:cNvSpPr/>
              <p:nvPr/>
            </p:nvSpPr>
            <p:spPr>
              <a:xfrm rot="1566517">
                <a:off x="2778947" y="-192122"/>
                <a:ext cx="1651167" cy="2969326"/>
              </a:xfrm>
              <a:prstGeom prst="arc">
                <a:avLst>
                  <a:gd name="adj1" fmla="val 4296230"/>
                  <a:gd name="adj2" fmla="val 6408805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弧 58">
                <a:extLst>
                  <a:ext uri="{FF2B5EF4-FFF2-40B4-BE49-F238E27FC236}">
                    <a16:creationId xmlns:a16="http://schemas.microsoft.com/office/drawing/2014/main" id="{71F1CED4-2E09-4303-B9BE-4DE581647214}"/>
                  </a:ext>
                </a:extLst>
              </p:cNvPr>
              <p:cNvSpPr/>
              <p:nvPr/>
            </p:nvSpPr>
            <p:spPr>
              <a:xfrm rot="1566517">
                <a:off x="2559467" y="-736838"/>
                <a:ext cx="2165876" cy="3751807"/>
              </a:xfrm>
              <a:prstGeom prst="arc">
                <a:avLst>
                  <a:gd name="adj1" fmla="val 4434677"/>
                  <a:gd name="adj2" fmla="val 614772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弧 59">
                <a:extLst>
                  <a:ext uri="{FF2B5EF4-FFF2-40B4-BE49-F238E27FC236}">
                    <a16:creationId xmlns:a16="http://schemas.microsoft.com/office/drawing/2014/main" id="{C9131340-1C3F-42F0-8E45-C134F5935F42}"/>
                  </a:ext>
                </a:extLst>
              </p:cNvPr>
              <p:cNvSpPr/>
              <p:nvPr/>
            </p:nvSpPr>
            <p:spPr>
              <a:xfrm rot="1566517">
                <a:off x="2317939" y="-984873"/>
                <a:ext cx="2761858" cy="4287008"/>
              </a:xfrm>
              <a:prstGeom prst="arc">
                <a:avLst>
                  <a:gd name="adj1" fmla="val 4665399"/>
                  <a:gd name="adj2" fmla="val 5987469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弧 60">
                <a:extLst>
                  <a:ext uri="{FF2B5EF4-FFF2-40B4-BE49-F238E27FC236}">
                    <a16:creationId xmlns:a16="http://schemas.microsoft.com/office/drawing/2014/main" id="{5D01679D-FE80-42B1-8DB4-1C13A7962EF7}"/>
                  </a:ext>
                </a:extLst>
              </p:cNvPr>
              <p:cNvSpPr/>
              <p:nvPr/>
            </p:nvSpPr>
            <p:spPr>
              <a:xfrm rot="1566517">
                <a:off x="2101342" y="-1355521"/>
                <a:ext cx="3141872" cy="4845006"/>
              </a:xfrm>
              <a:prstGeom prst="arc">
                <a:avLst>
                  <a:gd name="adj1" fmla="val 4665399"/>
                  <a:gd name="adj2" fmla="val 5732708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1E31497F-1FCE-47DD-A500-9A8F88C45C51}"/>
              </a:ext>
            </a:extLst>
          </p:cNvPr>
          <p:cNvGrpSpPr/>
          <p:nvPr/>
        </p:nvGrpSpPr>
        <p:grpSpPr>
          <a:xfrm>
            <a:off x="1707240" y="1715514"/>
            <a:ext cx="1971938" cy="2499919"/>
            <a:chOff x="205881" y="-1355521"/>
            <a:chExt cx="5037333" cy="6237941"/>
          </a:xfrm>
        </p:grpSpPr>
        <p:sp>
          <p:nvSpPr>
            <p:cNvPr id="63" name="二等辺三角形 62">
              <a:extLst>
                <a:ext uri="{FF2B5EF4-FFF2-40B4-BE49-F238E27FC236}">
                  <a16:creationId xmlns:a16="http://schemas.microsoft.com/office/drawing/2014/main" id="{13DE38BE-A68D-4F4E-98A6-B9922F3B21C0}"/>
                </a:ext>
              </a:extLst>
            </p:cNvPr>
            <p:cNvSpPr/>
            <p:nvPr/>
          </p:nvSpPr>
          <p:spPr>
            <a:xfrm rot="1003933">
              <a:off x="1416162" y="3419233"/>
              <a:ext cx="1119512" cy="806569"/>
            </a:xfrm>
            <a:prstGeom prst="triangle">
              <a:avLst>
                <a:gd name="adj" fmla="val 1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9746F52E-E48E-4432-B970-1B8664299B57}"/>
                </a:ext>
              </a:extLst>
            </p:cNvPr>
            <p:cNvSpPr/>
            <p:nvPr/>
          </p:nvSpPr>
          <p:spPr>
            <a:xfrm rot="1664976">
              <a:off x="205881" y="3561912"/>
              <a:ext cx="2682027" cy="11358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18A7AAE3-00D7-486D-91DD-233BC9D2A170}"/>
                </a:ext>
              </a:extLst>
            </p:cNvPr>
            <p:cNvCxnSpPr>
              <a:stCxn id="64" idx="1"/>
              <a:endCxn id="64" idx="7"/>
            </p:cNvCxnSpPr>
            <p:nvPr/>
          </p:nvCxnSpPr>
          <p:spPr>
            <a:xfrm>
              <a:off x="895300" y="3334367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07A16BB4-AD3F-4EC1-9D6E-0223C08D27D7}"/>
                </a:ext>
              </a:extLst>
            </p:cNvPr>
            <p:cNvCxnSpPr/>
            <p:nvPr/>
          </p:nvCxnSpPr>
          <p:spPr>
            <a:xfrm>
              <a:off x="825737" y="3506221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1639DA4C-8B82-4831-AFD4-3A0706E7DBDF}"/>
                </a:ext>
              </a:extLst>
            </p:cNvPr>
            <p:cNvCxnSpPr/>
            <p:nvPr/>
          </p:nvCxnSpPr>
          <p:spPr>
            <a:xfrm>
              <a:off x="683795" y="3734073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37EC6F10-E0A4-49E0-B5C1-B138EE9E7937}"/>
                </a:ext>
              </a:extLst>
            </p:cNvPr>
            <p:cNvCxnSpPr/>
            <p:nvPr/>
          </p:nvCxnSpPr>
          <p:spPr>
            <a:xfrm>
              <a:off x="683795" y="4002286"/>
              <a:ext cx="1678370" cy="880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AF0017B2-0CEC-42A9-BBC4-12AE021736B3}"/>
                </a:ext>
              </a:extLst>
            </p:cNvPr>
            <p:cNvCxnSpPr>
              <a:cxnSpLocks/>
              <a:stCxn id="64" idx="1"/>
            </p:cNvCxnSpPr>
            <p:nvPr/>
          </p:nvCxnSpPr>
          <p:spPr>
            <a:xfrm flipH="1">
              <a:off x="636445" y="3334367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AAF28BE7-A1E4-44AD-B28B-9DD6F88C5A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050" y="3547083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157FDFAA-C507-4126-9A6E-A46C3265C0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8159" y="3801351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A43CFA48-BB80-4496-867C-E8AB0C4858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984" y="4018316"/>
              <a:ext cx="258855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401E9C5E-C46A-4743-A956-1076D9582AF0}"/>
                </a:ext>
              </a:extLst>
            </p:cNvPr>
            <p:cNvGrpSpPr/>
            <p:nvPr/>
          </p:nvGrpSpPr>
          <p:grpSpPr>
            <a:xfrm>
              <a:off x="2101342" y="-1355521"/>
              <a:ext cx="3141872" cy="4968878"/>
              <a:chOff x="2101342" y="-1355521"/>
              <a:chExt cx="3141872" cy="4968878"/>
            </a:xfrm>
          </p:grpSpPr>
          <p:sp>
            <p:nvSpPr>
              <p:cNvPr id="74" name="楕円 73">
                <a:extLst>
                  <a:ext uri="{FF2B5EF4-FFF2-40B4-BE49-F238E27FC236}">
                    <a16:creationId xmlns:a16="http://schemas.microsoft.com/office/drawing/2014/main" id="{A14BAA52-F2D1-4C08-A4BC-5892618AE23B}"/>
                  </a:ext>
                </a:extLst>
              </p:cNvPr>
              <p:cNvSpPr/>
              <p:nvPr/>
            </p:nvSpPr>
            <p:spPr>
              <a:xfrm rot="1282607">
                <a:off x="2482227" y="1974020"/>
                <a:ext cx="873491" cy="16393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弧 74">
                <a:extLst>
                  <a:ext uri="{FF2B5EF4-FFF2-40B4-BE49-F238E27FC236}">
                    <a16:creationId xmlns:a16="http://schemas.microsoft.com/office/drawing/2014/main" id="{0C3A2964-7BA2-49E5-89C3-740B46E16D84}"/>
                  </a:ext>
                </a:extLst>
              </p:cNvPr>
              <p:cNvSpPr/>
              <p:nvPr/>
            </p:nvSpPr>
            <p:spPr>
              <a:xfrm rot="1566517">
                <a:off x="2964661" y="130466"/>
                <a:ext cx="1153708" cy="2403529"/>
              </a:xfrm>
              <a:prstGeom prst="arc">
                <a:avLst>
                  <a:gd name="adj1" fmla="val 4238519"/>
                  <a:gd name="adj2" fmla="val 631149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弧 75">
                <a:extLst>
                  <a:ext uri="{FF2B5EF4-FFF2-40B4-BE49-F238E27FC236}">
                    <a16:creationId xmlns:a16="http://schemas.microsoft.com/office/drawing/2014/main" id="{A6A63D6E-6B11-4C01-8509-51F4CCFE5740}"/>
                  </a:ext>
                </a:extLst>
              </p:cNvPr>
              <p:cNvSpPr/>
              <p:nvPr/>
            </p:nvSpPr>
            <p:spPr>
              <a:xfrm rot="1566517">
                <a:off x="2778947" y="-192122"/>
                <a:ext cx="1651167" cy="2969326"/>
              </a:xfrm>
              <a:prstGeom prst="arc">
                <a:avLst>
                  <a:gd name="adj1" fmla="val 4296230"/>
                  <a:gd name="adj2" fmla="val 6408805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円弧 76">
                <a:extLst>
                  <a:ext uri="{FF2B5EF4-FFF2-40B4-BE49-F238E27FC236}">
                    <a16:creationId xmlns:a16="http://schemas.microsoft.com/office/drawing/2014/main" id="{EA7DA379-7982-4A65-A6F9-F87628944944}"/>
                  </a:ext>
                </a:extLst>
              </p:cNvPr>
              <p:cNvSpPr/>
              <p:nvPr/>
            </p:nvSpPr>
            <p:spPr>
              <a:xfrm rot="1566517">
                <a:off x="2559467" y="-736838"/>
                <a:ext cx="2165876" cy="3751807"/>
              </a:xfrm>
              <a:prstGeom prst="arc">
                <a:avLst>
                  <a:gd name="adj1" fmla="val 4434677"/>
                  <a:gd name="adj2" fmla="val 614772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円弧 77">
                <a:extLst>
                  <a:ext uri="{FF2B5EF4-FFF2-40B4-BE49-F238E27FC236}">
                    <a16:creationId xmlns:a16="http://schemas.microsoft.com/office/drawing/2014/main" id="{FA58FACA-54B5-4777-B2C4-2A29CD28B9ED}"/>
                  </a:ext>
                </a:extLst>
              </p:cNvPr>
              <p:cNvSpPr/>
              <p:nvPr/>
            </p:nvSpPr>
            <p:spPr>
              <a:xfrm rot="1566517">
                <a:off x="2317939" y="-984873"/>
                <a:ext cx="2761858" cy="4287008"/>
              </a:xfrm>
              <a:prstGeom prst="arc">
                <a:avLst>
                  <a:gd name="adj1" fmla="val 4665399"/>
                  <a:gd name="adj2" fmla="val 5987469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弧 78">
                <a:extLst>
                  <a:ext uri="{FF2B5EF4-FFF2-40B4-BE49-F238E27FC236}">
                    <a16:creationId xmlns:a16="http://schemas.microsoft.com/office/drawing/2014/main" id="{9CF73ED9-0EAA-4495-B5AE-9A2A5B06E10B}"/>
                  </a:ext>
                </a:extLst>
              </p:cNvPr>
              <p:cNvSpPr/>
              <p:nvPr/>
            </p:nvSpPr>
            <p:spPr>
              <a:xfrm rot="1566517">
                <a:off x="2101342" y="-1355521"/>
                <a:ext cx="3141872" cy="4845006"/>
              </a:xfrm>
              <a:prstGeom prst="arc">
                <a:avLst>
                  <a:gd name="adj1" fmla="val 4665399"/>
                  <a:gd name="adj2" fmla="val 5732708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80" name="直方体 79">
            <a:extLst>
              <a:ext uri="{FF2B5EF4-FFF2-40B4-BE49-F238E27FC236}">
                <a16:creationId xmlns:a16="http://schemas.microsoft.com/office/drawing/2014/main" id="{3BD545BD-A6D7-4E5A-A246-72B376CCB723}"/>
              </a:ext>
            </a:extLst>
          </p:cNvPr>
          <p:cNvSpPr/>
          <p:nvPr/>
        </p:nvSpPr>
        <p:spPr>
          <a:xfrm rot="795998">
            <a:off x="6309731" y="2911523"/>
            <a:ext cx="2220846" cy="2284822"/>
          </a:xfrm>
          <a:prstGeom prst="cub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直方体 80">
            <a:extLst>
              <a:ext uri="{FF2B5EF4-FFF2-40B4-BE49-F238E27FC236}">
                <a16:creationId xmlns:a16="http://schemas.microsoft.com/office/drawing/2014/main" id="{C2F1EA67-0B42-405E-924C-983967C893CC}"/>
              </a:ext>
            </a:extLst>
          </p:cNvPr>
          <p:cNvSpPr/>
          <p:nvPr/>
        </p:nvSpPr>
        <p:spPr>
          <a:xfrm rot="795998">
            <a:off x="6371228" y="3508892"/>
            <a:ext cx="1432330" cy="1541925"/>
          </a:xfrm>
          <a:prstGeom prst="cube">
            <a:avLst>
              <a:gd name="adj" fmla="val 193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24B6AF2C-D46B-4ABD-9DF6-57F9D35BCED0}"/>
              </a:ext>
            </a:extLst>
          </p:cNvPr>
          <p:cNvCxnSpPr>
            <a:cxnSpLocks/>
          </p:cNvCxnSpPr>
          <p:nvPr/>
        </p:nvCxnSpPr>
        <p:spPr>
          <a:xfrm>
            <a:off x="380154" y="1388616"/>
            <a:ext cx="1651280" cy="475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AB7EFF2-491A-42F8-A2AB-00F671917A2B}"/>
              </a:ext>
            </a:extLst>
          </p:cNvPr>
          <p:cNvCxnSpPr>
            <a:cxnSpLocks/>
          </p:cNvCxnSpPr>
          <p:nvPr/>
        </p:nvCxnSpPr>
        <p:spPr>
          <a:xfrm>
            <a:off x="1664747" y="1430491"/>
            <a:ext cx="1651280" cy="475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70223703-B41B-4A6A-85DB-49754C598DDB}"/>
              </a:ext>
            </a:extLst>
          </p:cNvPr>
          <p:cNvCxnSpPr>
            <a:cxnSpLocks/>
          </p:cNvCxnSpPr>
          <p:nvPr/>
        </p:nvCxnSpPr>
        <p:spPr>
          <a:xfrm>
            <a:off x="827791" y="2899287"/>
            <a:ext cx="1651280" cy="475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1823E57A-F26E-47B1-93B0-354A1E4E64E0}"/>
              </a:ext>
            </a:extLst>
          </p:cNvPr>
          <p:cNvCxnSpPr>
            <a:cxnSpLocks/>
          </p:cNvCxnSpPr>
          <p:nvPr/>
        </p:nvCxnSpPr>
        <p:spPr>
          <a:xfrm>
            <a:off x="-542824" y="3050814"/>
            <a:ext cx="1651280" cy="475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3D57A5B9-548C-4638-A8E4-91E55ADBBEC0}"/>
              </a:ext>
            </a:extLst>
          </p:cNvPr>
          <p:cNvCxnSpPr>
            <a:cxnSpLocks/>
          </p:cNvCxnSpPr>
          <p:nvPr/>
        </p:nvCxnSpPr>
        <p:spPr>
          <a:xfrm>
            <a:off x="3728687" y="2051504"/>
            <a:ext cx="2484730" cy="1680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91F15EE4-6E90-4FB9-B66C-DAE24FED5075}"/>
              </a:ext>
            </a:extLst>
          </p:cNvPr>
          <p:cNvCxnSpPr>
            <a:cxnSpLocks/>
          </p:cNvCxnSpPr>
          <p:nvPr/>
        </p:nvCxnSpPr>
        <p:spPr>
          <a:xfrm>
            <a:off x="3048263" y="3597213"/>
            <a:ext cx="3028938" cy="378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AC765BED-F980-4D40-ADC2-1CF7BFB1BCDE}"/>
              </a:ext>
            </a:extLst>
          </p:cNvPr>
          <p:cNvCxnSpPr>
            <a:cxnSpLocks/>
          </p:cNvCxnSpPr>
          <p:nvPr/>
        </p:nvCxnSpPr>
        <p:spPr>
          <a:xfrm>
            <a:off x="1714125" y="3997992"/>
            <a:ext cx="4284003" cy="228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DB63EB1C-5DA5-4FF7-AC74-A2DCC4DE1480}"/>
              </a:ext>
            </a:extLst>
          </p:cNvPr>
          <p:cNvCxnSpPr>
            <a:cxnSpLocks/>
          </p:cNvCxnSpPr>
          <p:nvPr/>
        </p:nvCxnSpPr>
        <p:spPr>
          <a:xfrm>
            <a:off x="2738397" y="2111619"/>
            <a:ext cx="3338804" cy="170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D92DD1B8-DC08-4531-BCAB-E561F8097255}"/>
              </a:ext>
            </a:extLst>
          </p:cNvPr>
          <p:cNvSpPr txBox="1"/>
          <p:nvPr/>
        </p:nvSpPr>
        <p:spPr>
          <a:xfrm>
            <a:off x="198643" y="4835146"/>
            <a:ext cx="50795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少なくとも</a:t>
            </a:r>
            <a:r>
              <a:rPr kumimoji="1" lang="en-US" altLang="ja-JP" sz="1400" dirty="0"/>
              <a:t>3</a:t>
            </a:r>
            <a:r>
              <a:rPr kumimoji="1" lang="ja-JP" altLang="en-US" sz="1400" dirty="0"/>
              <a:t>つ以上の衛星を磁気フォーメーションフライト</a:t>
            </a:r>
            <a:endParaRPr kumimoji="1" lang="en-US" altLang="ja-JP" sz="1400" dirty="0"/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/>
              <a:t>3</a:t>
            </a:r>
            <a:r>
              <a:rPr kumimoji="1" lang="ja-JP" altLang="en-US" sz="1400" dirty="0"/>
              <a:t>つ以上でないと、分散ネットワークにならないから</a:t>
            </a:r>
            <a:endParaRPr kumimoji="1" lang="en-US" altLang="ja-JP" sz="1400" dirty="0"/>
          </a:p>
          <a:p>
            <a:r>
              <a:rPr kumimoji="1" lang="ja-JP" altLang="en-US" sz="1400" dirty="0"/>
              <a:t>・フォーメーションフライトの位置精度要求</a:t>
            </a:r>
            <a:endParaRPr kumimoji="1" lang="en-US" altLang="ja-JP" sz="1400" dirty="0"/>
          </a:p>
          <a:p>
            <a:r>
              <a:rPr kumimoji="1" lang="ja-JP" altLang="en-US" sz="1400" dirty="0"/>
              <a:t>　・回折光学系なら、</a:t>
            </a:r>
            <a:r>
              <a:rPr kumimoji="1" lang="en-US" altLang="ja-JP" sz="1400" dirty="0" err="1"/>
              <a:t>μm</a:t>
            </a:r>
            <a:r>
              <a:rPr kumimoji="1" lang="ja-JP" altLang="en-US" sz="1400" dirty="0"/>
              <a:t>オーダー</a:t>
            </a:r>
            <a:endParaRPr kumimoji="1" lang="en-US" altLang="ja-JP" sz="1400" dirty="0"/>
          </a:p>
          <a:p>
            <a:r>
              <a:rPr kumimoji="1" lang="ja-JP" altLang="en-US" sz="1400" dirty="0"/>
              <a:t>　・</a:t>
            </a:r>
            <a:r>
              <a:rPr kumimoji="1" lang="en-US" altLang="ja-JP" sz="1400" dirty="0"/>
              <a:t>DBF</a:t>
            </a:r>
            <a:r>
              <a:rPr kumimoji="1" lang="ja-JP" altLang="en-US" sz="1400" dirty="0"/>
              <a:t>なら、</a:t>
            </a:r>
            <a:r>
              <a:rPr kumimoji="1" lang="en-US" altLang="ja-JP" sz="1400" dirty="0"/>
              <a:t>cm</a:t>
            </a:r>
            <a:r>
              <a:rPr kumimoji="1" lang="ja-JP" altLang="en-US" sz="1400" dirty="0"/>
              <a:t>オーダー</a:t>
            </a:r>
            <a:endParaRPr kumimoji="1" lang="en-US" altLang="ja-JP" sz="1400" dirty="0"/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/>
              <a:t>DBF</a:t>
            </a:r>
            <a:r>
              <a:rPr kumimoji="1" lang="ja-JP" altLang="en-US" sz="1400" dirty="0"/>
              <a:t>による送受信実験ができれば、半分成功</a:t>
            </a:r>
            <a:endParaRPr kumimoji="1" lang="en-US" altLang="ja-JP" sz="1400" dirty="0"/>
          </a:p>
          <a:p>
            <a:r>
              <a:rPr kumimoji="1" lang="ja-JP" altLang="en-US" sz="1400" dirty="0"/>
              <a:t>・回折光学ができたら、大成功</a:t>
            </a:r>
            <a:endParaRPr kumimoji="1" lang="en-US" altLang="ja-JP" sz="1400" dirty="0"/>
          </a:p>
          <a:p>
            <a:endParaRPr kumimoji="1" lang="en-US" altLang="ja-JP" sz="1400" dirty="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5513B06-EB10-41B0-AF6D-F9704F101CB6}"/>
              </a:ext>
            </a:extLst>
          </p:cNvPr>
          <p:cNvSpPr txBox="1"/>
          <p:nvPr/>
        </p:nvSpPr>
        <p:spPr>
          <a:xfrm>
            <a:off x="5737105" y="1959036"/>
            <a:ext cx="300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/>
              <a:t>CubeSAT</a:t>
            </a:r>
            <a:r>
              <a:rPr kumimoji="1" lang="ja-JP" altLang="en-US" sz="1400" dirty="0"/>
              <a:t>の中に超小型衛星を収納</a:t>
            </a:r>
            <a:endParaRPr kumimoji="1" lang="en-US" altLang="ja-JP" sz="1400" dirty="0"/>
          </a:p>
          <a:p>
            <a:r>
              <a:rPr kumimoji="1" lang="ja-JP" altLang="en-US" sz="1400" dirty="0"/>
              <a:t>軌道上で放出・展開</a:t>
            </a:r>
            <a:endParaRPr kumimoji="1" lang="en-US" altLang="ja-JP" sz="1400" dirty="0"/>
          </a:p>
          <a:p>
            <a:r>
              <a:rPr kumimoji="1" lang="en-US" altLang="ja-JP" sz="1400" dirty="0" err="1"/>
              <a:t>CubeSAT</a:t>
            </a:r>
            <a:r>
              <a:rPr kumimoji="1" lang="ja-JP" altLang="en-US" sz="1400" dirty="0"/>
              <a:t>が地上への通信を中継する</a:t>
            </a:r>
            <a:endParaRPr kumimoji="1" lang="en-US" altLang="ja-JP" sz="1400" dirty="0"/>
          </a:p>
          <a:p>
            <a:endParaRPr kumimoji="1" lang="en-US" altLang="ja-JP" sz="1400" dirty="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F4EA667-E090-48F2-AEDC-2EBB27BCEA24}"/>
              </a:ext>
            </a:extLst>
          </p:cNvPr>
          <p:cNvSpPr txBox="1"/>
          <p:nvPr/>
        </p:nvSpPr>
        <p:spPr>
          <a:xfrm>
            <a:off x="5304840" y="5333873"/>
            <a:ext cx="300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受光部はここにある</a:t>
            </a:r>
            <a:endParaRPr kumimoji="1" lang="en-US" altLang="ja-JP" sz="1400" dirty="0"/>
          </a:p>
        </p:txBody>
      </p: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81A9A221-9DEC-43E5-809D-526182C9400D}"/>
              </a:ext>
            </a:extLst>
          </p:cNvPr>
          <p:cNvCxnSpPr>
            <a:cxnSpLocks/>
          </p:cNvCxnSpPr>
          <p:nvPr/>
        </p:nvCxnSpPr>
        <p:spPr>
          <a:xfrm flipV="1">
            <a:off x="5492298" y="4077175"/>
            <a:ext cx="721119" cy="1201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2223E948-70F9-46FE-9A21-3787B4F41856}"/>
              </a:ext>
            </a:extLst>
          </p:cNvPr>
          <p:cNvSpPr txBox="1"/>
          <p:nvPr/>
        </p:nvSpPr>
        <p:spPr>
          <a:xfrm>
            <a:off x="2462660" y="1268253"/>
            <a:ext cx="300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超小型衛星は直径</a:t>
            </a:r>
            <a:r>
              <a:rPr kumimoji="1" lang="en-US" altLang="ja-JP" sz="1400" dirty="0"/>
              <a:t>3cm</a:t>
            </a:r>
            <a:r>
              <a:rPr kumimoji="1" lang="ja-JP" altLang="en-US" sz="1400" dirty="0"/>
              <a:t>くらい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44023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7BC584-8BC5-42A2-B73C-686C8DB3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3C3712-7D74-4B5D-BE6E-7D234FAA8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「現状の大型衛星と同じミッションを安く」と言うコストダウン競争ばかりをすると宇宙ビジネスが縮退する</a:t>
            </a:r>
            <a:endParaRPr kumimoji="1" lang="en-US" altLang="ja-JP" dirty="0"/>
          </a:p>
          <a:p>
            <a:r>
              <a:rPr lang="ja-JP" altLang="en-US" dirty="0"/>
              <a:t>新しい</a:t>
            </a:r>
            <a:r>
              <a:rPr kumimoji="1" lang="ja-JP" altLang="en-US" dirty="0"/>
              <a:t>ミッション・使い方・ブレークスルーを生む技術に方向性を持たせたい</a:t>
            </a:r>
            <a:endParaRPr kumimoji="1" lang="en-US" altLang="ja-JP" dirty="0"/>
          </a:p>
          <a:p>
            <a:r>
              <a:rPr kumimoji="1" lang="ja-JP" altLang="en-US" dirty="0"/>
              <a:t>多くの人が使えて、改良できるような衛星になり、マーケットが増殖していくようなプラットフォームを目指す</a:t>
            </a:r>
          </a:p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9FF80BA-49C2-4BC6-894E-01EDD97F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1B5642-E5EF-4E71-B749-7D5E53C7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117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85479-7691-4BBA-8976-FE051703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DF392C-660B-46FB-90FF-EFA139665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68D073-9B38-413B-86A3-3A21CB72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8266" y="6356351"/>
            <a:ext cx="3967468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9CDC01-BB6B-4996-B568-7F986B7A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FF6CC20-A939-423F-B3C8-DFB3AC8C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542"/>
            <a:ext cx="9144000" cy="57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6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85479-7691-4BBA-8976-FE051703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DF392C-660B-46FB-90FF-EFA139665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68D073-9B38-413B-86A3-3A21CB72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2765" y="6430393"/>
            <a:ext cx="4118470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9CDC01-BB6B-4996-B568-7F986B7A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FF6CC20-A939-423F-B3C8-DFB3AC8C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542"/>
            <a:ext cx="9144000" cy="57329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95D808-60E4-4666-A1E0-978700B402B1}"/>
              </a:ext>
            </a:extLst>
          </p:cNvPr>
          <p:cNvSpPr txBox="1"/>
          <p:nvPr/>
        </p:nvSpPr>
        <p:spPr>
          <a:xfrm>
            <a:off x="270933" y="1825625"/>
            <a:ext cx="855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err="1">
                <a:solidFill>
                  <a:schemeClr val="bg1"/>
                </a:solidFill>
              </a:rPr>
              <a:t>OurStars</a:t>
            </a:r>
            <a:r>
              <a:rPr kumimoji="1" lang="ja-JP" altLang="en-US" sz="4800" dirty="0">
                <a:solidFill>
                  <a:schemeClr val="bg1"/>
                </a:solidFill>
              </a:rPr>
              <a:t>の</a:t>
            </a:r>
            <a:r>
              <a:rPr kumimoji="1" lang="en-US" altLang="ja-JP" sz="4800" dirty="0">
                <a:solidFill>
                  <a:schemeClr val="bg1"/>
                </a:solidFill>
              </a:rPr>
              <a:t>CTO</a:t>
            </a:r>
            <a:r>
              <a:rPr kumimoji="1" lang="ja-JP" altLang="en-US" sz="4800" dirty="0">
                <a:solidFill>
                  <a:schemeClr val="bg1"/>
                </a:solidFill>
              </a:rPr>
              <a:t>に就任しました</a:t>
            </a:r>
          </a:p>
        </p:txBody>
      </p:sp>
    </p:spTree>
    <p:extLst>
      <p:ext uri="{BB962C8B-B14F-4D97-AF65-F5344CB8AC3E}">
        <p14:creationId xmlns:p14="http://schemas.microsoft.com/office/powerpoint/2010/main" val="226829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85479-7691-4BBA-8976-FE051703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DF392C-660B-46FB-90FF-EFA139665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68D073-9B38-413B-86A3-3A21CB72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8904" y="6415460"/>
            <a:ext cx="4026191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9CDC01-BB6B-4996-B568-7F986B7A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FF6CC20-A939-423F-B3C8-DFB3AC8C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542"/>
            <a:ext cx="9144000" cy="5732915"/>
          </a:xfrm>
          <a:prstGeom prst="rect">
            <a:avLst/>
          </a:prstGeom>
        </p:spPr>
      </p:pic>
      <p:sp>
        <p:nvSpPr>
          <p:cNvPr id="8" name="Google Shape;76;p17">
            <a:extLst>
              <a:ext uri="{FF2B5EF4-FFF2-40B4-BE49-F238E27FC236}">
                <a16:creationId xmlns:a16="http://schemas.microsoft.com/office/drawing/2014/main" id="{999E8C6C-C9BE-426D-8C1E-F3C62CED7870}"/>
              </a:ext>
            </a:extLst>
          </p:cNvPr>
          <p:cNvSpPr/>
          <p:nvPr/>
        </p:nvSpPr>
        <p:spPr>
          <a:xfrm>
            <a:off x="736847" y="681036"/>
            <a:ext cx="5638553" cy="3351533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644E42-9155-466D-B087-598039FEB1B0}"/>
              </a:ext>
            </a:extLst>
          </p:cNvPr>
          <p:cNvSpPr txBox="1"/>
          <p:nvPr/>
        </p:nvSpPr>
        <p:spPr>
          <a:xfrm>
            <a:off x="1617134" y="4032569"/>
            <a:ext cx="6898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</a:rPr>
              <a:t>フォーメーションフライト</a:t>
            </a:r>
          </a:p>
        </p:txBody>
      </p:sp>
    </p:spTree>
    <p:extLst>
      <p:ext uri="{BB962C8B-B14F-4D97-AF65-F5344CB8AC3E}">
        <p14:creationId xmlns:p14="http://schemas.microsoft.com/office/powerpoint/2010/main" val="421577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859EFE-95F4-4C12-8446-1A0662A1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56" y="18256"/>
            <a:ext cx="7886700" cy="904868"/>
          </a:xfrm>
        </p:spPr>
        <p:txBody>
          <a:bodyPr/>
          <a:lstStyle/>
          <a:p>
            <a:r>
              <a:rPr kumimoji="1" lang="en-US" altLang="ja-JP" dirty="0"/>
              <a:t>Zero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D4AA632-770C-4992-B7C6-23C29A94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987" y="6311899"/>
            <a:ext cx="4152026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209EAE-B4E3-460F-A81D-1009B49C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7" name="図 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1265AB0-35DE-4A1B-934D-6CA44EE23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5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95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DC6568-B9DC-459E-95B5-0ADCAD19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31567"/>
            <a:ext cx="7886700" cy="2852737"/>
          </a:xfrm>
        </p:spPr>
        <p:txBody>
          <a:bodyPr/>
          <a:lstStyle/>
          <a:p>
            <a:pPr algn="ctr"/>
            <a:r>
              <a:rPr kumimoji="1" lang="ja-JP" altLang="en-US" dirty="0"/>
              <a:t>ご清聴ありがとう</a:t>
            </a:r>
            <a:br>
              <a:rPr kumimoji="1" lang="en-US" altLang="ja-JP" dirty="0"/>
            </a:br>
            <a:r>
              <a:rPr kumimoji="1" lang="ja-JP" altLang="en-US" dirty="0"/>
              <a:t>ございました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8A94F8-96CA-46CD-A6CA-5D72D4A09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27A7A8-25C8-4975-85C5-3D12F06C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0282" y="6345458"/>
            <a:ext cx="3933912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3DE7959-BE3F-4995-A797-6BAB0D8B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38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417051-5F61-4207-A233-B536F0BE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33" y="18256"/>
            <a:ext cx="7886700" cy="988424"/>
          </a:xfrm>
        </p:spPr>
        <p:txBody>
          <a:bodyPr/>
          <a:lstStyle/>
          <a:p>
            <a:r>
              <a:rPr lang="ja-JP" altLang="en-US" dirty="0"/>
              <a:t>小型衛星・超小型衛星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1EF738-0ABB-499A-A8FE-EBCAF44C0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94" y="1006680"/>
            <a:ext cx="8758106" cy="534967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小型衛星や超小型衛星がブームだが、性能では大型衛星に劣る</a:t>
            </a:r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単体では性能の劣る小型衛星をコンステレーション（距離を空けて並べる）で、性能を補う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超々小型衛星を多数フォーメーションフライト（距離が短い）で群を作り、大型衛星でも実現できないミッションを実現する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5C926E-9289-454A-ABE8-76442A51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6376" y="6367114"/>
            <a:ext cx="4356411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E4D582-A57D-4CCE-8587-23F56E03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4108B0C5-9D60-4748-8D60-D076B0C6D826}"/>
              </a:ext>
            </a:extLst>
          </p:cNvPr>
          <p:cNvSpPr/>
          <p:nvPr/>
        </p:nvSpPr>
        <p:spPr>
          <a:xfrm>
            <a:off x="4240634" y="1761732"/>
            <a:ext cx="687897" cy="6878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53B49F97-FEA6-4EDA-A2AF-ED622B844E1F}"/>
              </a:ext>
            </a:extLst>
          </p:cNvPr>
          <p:cNvSpPr/>
          <p:nvPr/>
        </p:nvSpPr>
        <p:spPr>
          <a:xfrm>
            <a:off x="4240634" y="4064423"/>
            <a:ext cx="687897" cy="6878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FBA2D816-5055-4207-907F-B955B0A6F7AE}"/>
              </a:ext>
            </a:extLst>
          </p:cNvPr>
          <p:cNvSpPr/>
          <p:nvPr/>
        </p:nvSpPr>
        <p:spPr>
          <a:xfrm>
            <a:off x="1384183" y="2088859"/>
            <a:ext cx="1912690" cy="687897"/>
          </a:xfrm>
          <a:prstGeom prst="wedgeRoundRectCallout">
            <a:avLst>
              <a:gd name="adj1" fmla="val 4525"/>
              <a:gd name="adj2" fmla="val 8439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例えば、分解能</a:t>
            </a:r>
          </a:p>
        </p:txBody>
      </p:sp>
    </p:spTree>
    <p:extLst>
      <p:ext uri="{BB962C8B-B14F-4D97-AF65-F5344CB8AC3E}">
        <p14:creationId xmlns:p14="http://schemas.microsoft.com/office/powerpoint/2010/main" val="238429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2F6E192-E4A7-4FF5-B55B-06E914866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5" y="756936"/>
            <a:ext cx="7776594" cy="555554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67C79CF-646B-4023-9ED3-6E4BC5C2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13063"/>
          </a:xfrm>
        </p:spPr>
        <p:txBody>
          <a:bodyPr/>
          <a:lstStyle/>
          <a:p>
            <a:pPr algn="ctr"/>
            <a:r>
              <a:rPr kumimoji="1" lang="en-US" altLang="ja-JP" dirty="0"/>
              <a:t>10pc</a:t>
            </a:r>
            <a:r>
              <a:rPr kumimoji="1" lang="ja-JP" altLang="en-US" dirty="0"/>
              <a:t>内の</a:t>
            </a:r>
            <a:r>
              <a:rPr kumimoji="1" lang="en-US" altLang="ja-JP" dirty="0"/>
              <a:t>G</a:t>
            </a:r>
            <a:r>
              <a:rPr kumimoji="1" lang="ja-JP" altLang="en-US" dirty="0"/>
              <a:t>系列の星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38EB5D-C289-49EB-92C3-780739A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8904" y="6437737"/>
            <a:ext cx="4026191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10EFF0-8801-4134-A3F7-68C3FC4A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4036DB-4ED8-4A28-AFF3-61FFACC05C42}"/>
              </a:ext>
            </a:extLst>
          </p:cNvPr>
          <p:cNvSpPr txBox="1"/>
          <p:nvPr/>
        </p:nvSpPr>
        <p:spPr>
          <a:xfrm>
            <a:off x="406399" y="4588933"/>
            <a:ext cx="862753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１０パーセク（</a:t>
            </a:r>
            <a:r>
              <a:rPr kumimoji="1" lang="en-US" altLang="ja-JP" sz="2400" dirty="0"/>
              <a:t>32.6</a:t>
            </a:r>
            <a:r>
              <a:rPr kumimoji="1" lang="ja-JP" altLang="en-US" sz="2400" dirty="0"/>
              <a:t>光年）以内にある太陽系外の</a:t>
            </a:r>
            <a:endParaRPr kumimoji="1" lang="en-US" altLang="ja-JP" sz="2400" dirty="0"/>
          </a:p>
          <a:p>
            <a:r>
              <a:rPr kumimoji="1" lang="ja-JP" altLang="en-US" sz="2400" dirty="0"/>
              <a:t>地球型惑星を</a:t>
            </a:r>
            <a:r>
              <a:rPr lang="ja-JP" altLang="en-US" sz="2400" dirty="0"/>
              <a:t>直接観測し、陸地・海などの構造まで</a:t>
            </a:r>
            <a:endParaRPr lang="en-US" altLang="ja-JP" sz="2400" dirty="0"/>
          </a:p>
          <a:p>
            <a:r>
              <a:rPr lang="ja-JP" altLang="en-US" sz="2400" dirty="0"/>
              <a:t>識別するには、口径</a:t>
            </a:r>
            <a:r>
              <a:rPr lang="en-US" altLang="ja-JP" sz="2400" dirty="0"/>
              <a:t>75km</a:t>
            </a:r>
            <a:r>
              <a:rPr lang="ja-JP" altLang="en-US" sz="2400" dirty="0"/>
              <a:t>が必要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21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AEDEF7-4664-4547-BC46-E1E4CCDB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98" y="29225"/>
            <a:ext cx="7886700" cy="859497"/>
          </a:xfrm>
        </p:spPr>
        <p:txBody>
          <a:bodyPr/>
          <a:lstStyle/>
          <a:p>
            <a:r>
              <a:rPr lang="ja-JP" altLang="en-US" dirty="0"/>
              <a:t>セグメント</a:t>
            </a:r>
            <a:r>
              <a:rPr kumimoji="1" lang="ja-JP" altLang="en-US" dirty="0"/>
              <a:t>望遠鏡の形式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5D538F-8D09-4E17-B7C0-EC7F1CD42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17" y="821409"/>
            <a:ext cx="7886700" cy="4351338"/>
          </a:xfrm>
        </p:spPr>
        <p:txBody>
          <a:bodyPr/>
          <a:lstStyle/>
          <a:p>
            <a:r>
              <a:rPr kumimoji="1" lang="ja-JP" altLang="en-US" dirty="0"/>
              <a:t>反射式望遠鏡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回折光学性</a:t>
            </a:r>
            <a:endParaRPr lang="en-US" altLang="ja-JP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ACE14A-26F5-4AF5-BE36-AAF4693E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3278" y="6422827"/>
            <a:ext cx="4059747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CBDC19A-D489-4942-BC59-FC67BDF1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5</a:t>
            </a:fld>
            <a:endParaRPr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BA4088A-7E45-404D-8921-7A0F68BAD6C6}"/>
              </a:ext>
            </a:extLst>
          </p:cNvPr>
          <p:cNvGrpSpPr/>
          <p:nvPr/>
        </p:nvGrpSpPr>
        <p:grpSpPr>
          <a:xfrm rot="5400000">
            <a:off x="5366608" y="1702354"/>
            <a:ext cx="2243357" cy="1916188"/>
            <a:chOff x="1075538" y="1405155"/>
            <a:chExt cx="2243357" cy="1916188"/>
          </a:xfrm>
        </p:grpSpPr>
        <p:sp>
          <p:nvSpPr>
            <p:cNvPr id="7" name="六角形 6">
              <a:extLst>
                <a:ext uri="{FF2B5EF4-FFF2-40B4-BE49-F238E27FC236}">
                  <a16:creationId xmlns:a16="http://schemas.microsoft.com/office/drawing/2014/main" id="{8A60A8F4-0555-4CB1-9BAE-1508C1562A38}"/>
                </a:ext>
              </a:extLst>
            </p:cNvPr>
            <p:cNvSpPr/>
            <p:nvPr/>
          </p:nvSpPr>
          <p:spPr>
            <a:xfrm>
              <a:off x="1526796" y="2189524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六角形 7">
              <a:extLst>
                <a:ext uri="{FF2B5EF4-FFF2-40B4-BE49-F238E27FC236}">
                  <a16:creationId xmlns:a16="http://schemas.microsoft.com/office/drawing/2014/main" id="{8065214D-013C-46E2-AC7D-02BFC64E39EE}"/>
                </a:ext>
              </a:extLst>
            </p:cNvPr>
            <p:cNvSpPr/>
            <p:nvPr/>
          </p:nvSpPr>
          <p:spPr>
            <a:xfrm>
              <a:off x="1526796" y="1670805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六角形 8">
              <a:extLst>
                <a:ext uri="{FF2B5EF4-FFF2-40B4-BE49-F238E27FC236}">
                  <a16:creationId xmlns:a16="http://schemas.microsoft.com/office/drawing/2014/main" id="{150FD92C-0865-45D0-AC89-38627058A8B3}"/>
                </a:ext>
              </a:extLst>
            </p:cNvPr>
            <p:cNvSpPr/>
            <p:nvPr/>
          </p:nvSpPr>
          <p:spPr>
            <a:xfrm>
              <a:off x="1526796" y="2678884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六角形 9">
              <a:extLst>
                <a:ext uri="{FF2B5EF4-FFF2-40B4-BE49-F238E27FC236}">
                  <a16:creationId xmlns:a16="http://schemas.microsoft.com/office/drawing/2014/main" id="{F753FA26-8EC0-4E9F-B79A-595E88A64369}"/>
                </a:ext>
              </a:extLst>
            </p:cNvPr>
            <p:cNvSpPr/>
            <p:nvPr/>
          </p:nvSpPr>
          <p:spPr>
            <a:xfrm>
              <a:off x="1956033" y="2407639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六角形 10">
              <a:extLst>
                <a:ext uri="{FF2B5EF4-FFF2-40B4-BE49-F238E27FC236}">
                  <a16:creationId xmlns:a16="http://schemas.microsoft.com/office/drawing/2014/main" id="{0BAD8F38-A12E-42D2-8000-C51548658CF1}"/>
                </a:ext>
              </a:extLst>
            </p:cNvPr>
            <p:cNvSpPr/>
            <p:nvPr/>
          </p:nvSpPr>
          <p:spPr>
            <a:xfrm>
              <a:off x="1956033" y="1888920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六角形 11">
              <a:extLst>
                <a:ext uri="{FF2B5EF4-FFF2-40B4-BE49-F238E27FC236}">
                  <a16:creationId xmlns:a16="http://schemas.microsoft.com/office/drawing/2014/main" id="{4E505702-AAD0-4CE8-BBDD-4EB1817D20F7}"/>
                </a:ext>
              </a:extLst>
            </p:cNvPr>
            <p:cNvSpPr/>
            <p:nvPr/>
          </p:nvSpPr>
          <p:spPr>
            <a:xfrm>
              <a:off x="1956033" y="1405155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六角形 12">
              <a:extLst>
                <a:ext uri="{FF2B5EF4-FFF2-40B4-BE49-F238E27FC236}">
                  <a16:creationId xmlns:a16="http://schemas.microsoft.com/office/drawing/2014/main" id="{5A68A883-607D-4F99-8266-B29C89BC45BF}"/>
                </a:ext>
              </a:extLst>
            </p:cNvPr>
            <p:cNvSpPr/>
            <p:nvPr/>
          </p:nvSpPr>
          <p:spPr>
            <a:xfrm>
              <a:off x="2394358" y="2189524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六角形 13">
              <a:extLst>
                <a:ext uri="{FF2B5EF4-FFF2-40B4-BE49-F238E27FC236}">
                  <a16:creationId xmlns:a16="http://schemas.microsoft.com/office/drawing/2014/main" id="{30826AF0-5DFE-4F83-9265-174F28428A07}"/>
                </a:ext>
              </a:extLst>
            </p:cNvPr>
            <p:cNvSpPr/>
            <p:nvPr/>
          </p:nvSpPr>
          <p:spPr>
            <a:xfrm>
              <a:off x="2394358" y="1670805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六角形 14">
              <a:extLst>
                <a:ext uri="{FF2B5EF4-FFF2-40B4-BE49-F238E27FC236}">
                  <a16:creationId xmlns:a16="http://schemas.microsoft.com/office/drawing/2014/main" id="{950BBCF8-E77D-4673-A0C1-6531B1DF2A86}"/>
                </a:ext>
              </a:extLst>
            </p:cNvPr>
            <p:cNvSpPr/>
            <p:nvPr/>
          </p:nvSpPr>
          <p:spPr>
            <a:xfrm>
              <a:off x="2422671" y="2652319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六角形 15">
              <a:extLst>
                <a:ext uri="{FF2B5EF4-FFF2-40B4-BE49-F238E27FC236}">
                  <a16:creationId xmlns:a16="http://schemas.microsoft.com/office/drawing/2014/main" id="{1F5BB990-D030-4727-BB71-1DD5545E18A8}"/>
                </a:ext>
              </a:extLst>
            </p:cNvPr>
            <p:cNvSpPr/>
            <p:nvPr/>
          </p:nvSpPr>
          <p:spPr>
            <a:xfrm>
              <a:off x="2823944" y="2372685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六角形 16">
              <a:extLst>
                <a:ext uri="{FF2B5EF4-FFF2-40B4-BE49-F238E27FC236}">
                  <a16:creationId xmlns:a16="http://schemas.microsoft.com/office/drawing/2014/main" id="{7B320EEA-ADD9-4F97-9E46-D03DFE0BC21D}"/>
                </a:ext>
              </a:extLst>
            </p:cNvPr>
            <p:cNvSpPr/>
            <p:nvPr/>
          </p:nvSpPr>
          <p:spPr>
            <a:xfrm>
              <a:off x="2823944" y="1853966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六角形 17">
              <a:extLst>
                <a:ext uri="{FF2B5EF4-FFF2-40B4-BE49-F238E27FC236}">
                  <a16:creationId xmlns:a16="http://schemas.microsoft.com/office/drawing/2014/main" id="{7AA73552-D4F9-4C68-BF74-66AC4B22BB74}"/>
                </a:ext>
              </a:extLst>
            </p:cNvPr>
            <p:cNvSpPr/>
            <p:nvPr/>
          </p:nvSpPr>
          <p:spPr>
            <a:xfrm>
              <a:off x="1974734" y="2885113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六角形 18">
              <a:extLst>
                <a:ext uri="{FF2B5EF4-FFF2-40B4-BE49-F238E27FC236}">
                  <a16:creationId xmlns:a16="http://schemas.microsoft.com/office/drawing/2014/main" id="{6B95F716-0019-483D-8BFE-11DF8CCBFBDB}"/>
                </a:ext>
              </a:extLst>
            </p:cNvPr>
            <p:cNvSpPr/>
            <p:nvPr/>
          </p:nvSpPr>
          <p:spPr>
            <a:xfrm>
              <a:off x="1075538" y="2416727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六角形 19">
              <a:extLst>
                <a:ext uri="{FF2B5EF4-FFF2-40B4-BE49-F238E27FC236}">
                  <a16:creationId xmlns:a16="http://schemas.microsoft.com/office/drawing/2014/main" id="{4E9CE28F-09FE-4706-A488-E53E60622FCA}"/>
                </a:ext>
              </a:extLst>
            </p:cNvPr>
            <p:cNvSpPr/>
            <p:nvPr/>
          </p:nvSpPr>
          <p:spPr>
            <a:xfrm>
              <a:off x="1075538" y="1932962"/>
              <a:ext cx="494951" cy="43623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楕円 20">
            <a:extLst>
              <a:ext uri="{FF2B5EF4-FFF2-40B4-BE49-F238E27FC236}">
                <a16:creationId xmlns:a16="http://schemas.microsoft.com/office/drawing/2014/main" id="{6988DC7C-F62C-45D1-BC9E-0648FB9513F7}"/>
              </a:ext>
            </a:extLst>
          </p:cNvPr>
          <p:cNvSpPr/>
          <p:nvPr/>
        </p:nvSpPr>
        <p:spPr>
          <a:xfrm>
            <a:off x="3003710" y="2407661"/>
            <a:ext cx="251294" cy="3808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75024ADC-F3C7-4A43-AAEA-81FC8D330B10}"/>
              </a:ext>
            </a:extLst>
          </p:cNvPr>
          <p:cNvGrpSpPr/>
          <p:nvPr/>
        </p:nvGrpSpPr>
        <p:grpSpPr>
          <a:xfrm rot="19884474">
            <a:off x="753522" y="3318653"/>
            <a:ext cx="4533982" cy="3113709"/>
            <a:chOff x="-592287" y="880060"/>
            <a:chExt cx="4533982" cy="3113709"/>
          </a:xfrm>
        </p:grpSpPr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DA746F11-77CB-46E5-9CC3-8DD03EA60CA8}"/>
                </a:ext>
              </a:extLst>
            </p:cNvPr>
            <p:cNvSpPr/>
            <p:nvPr/>
          </p:nvSpPr>
          <p:spPr>
            <a:xfrm rot="1625090">
              <a:off x="3690401" y="3612961"/>
              <a:ext cx="251294" cy="38080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FCECFAE3-1319-45F8-B9D7-41C4A72BBA62}"/>
                </a:ext>
              </a:extLst>
            </p:cNvPr>
            <p:cNvSpPr/>
            <p:nvPr/>
          </p:nvSpPr>
          <p:spPr>
            <a:xfrm rot="1282607">
              <a:off x="969992" y="179313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50579160-9027-41AF-981A-F984692B4F5A}"/>
                </a:ext>
              </a:extLst>
            </p:cNvPr>
            <p:cNvSpPr/>
            <p:nvPr/>
          </p:nvSpPr>
          <p:spPr>
            <a:xfrm rot="1282607">
              <a:off x="1041590" y="1882741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FFB87A22-472F-4508-9E6C-A1DA01009383}"/>
                </a:ext>
              </a:extLst>
            </p:cNvPr>
            <p:cNvSpPr/>
            <p:nvPr/>
          </p:nvSpPr>
          <p:spPr>
            <a:xfrm rot="1282607">
              <a:off x="1108220" y="2004220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6B971EC2-1E1E-45EC-AB70-5EF8339E24BA}"/>
                </a:ext>
              </a:extLst>
            </p:cNvPr>
            <p:cNvSpPr/>
            <p:nvPr/>
          </p:nvSpPr>
          <p:spPr>
            <a:xfrm rot="1282607">
              <a:off x="1407399" y="1553656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BEA186DF-3D9A-496E-83E5-B101D1F58C69}"/>
                </a:ext>
              </a:extLst>
            </p:cNvPr>
            <p:cNvSpPr/>
            <p:nvPr/>
          </p:nvSpPr>
          <p:spPr>
            <a:xfrm rot="1282607">
              <a:off x="1464304" y="1662513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D154E3B5-FE19-462F-822D-FF0BEA3A37B4}"/>
                </a:ext>
              </a:extLst>
            </p:cNvPr>
            <p:cNvSpPr/>
            <p:nvPr/>
          </p:nvSpPr>
          <p:spPr>
            <a:xfrm rot="1282607">
              <a:off x="1519557" y="1773802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DB57DDCA-F5E9-4A42-B9F1-1856153BC176}"/>
                </a:ext>
              </a:extLst>
            </p:cNvPr>
            <p:cNvSpPr/>
            <p:nvPr/>
          </p:nvSpPr>
          <p:spPr>
            <a:xfrm rot="1282607">
              <a:off x="1165200" y="223260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6EF28ECF-1BDC-4B5E-BD28-1031589D783A}"/>
                </a:ext>
              </a:extLst>
            </p:cNvPr>
            <p:cNvSpPr/>
            <p:nvPr/>
          </p:nvSpPr>
          <p:spPr>
            <a:xfrm rot="1282607">
              <a:off x="1241613" y="231613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E5F10035-1593-4E39-9388-2F508FDC640C}"/>
                </a:ext>
              </a:extLst>
            </p:cNvPr>
            <p:cNvSpPr/>
            <p:nvPr/>
          </p:nvSpPr>
          <p:spPr>
            <a:xfrm rot="1282607">
              <a:off x="1308633" y="2414702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5876C96B-829D-4920-8E78-F39AB9C600A0}"/>
                </a:ext>
              </a:extLst>
            </p:cNvPr>
            <p:cNvSpPr/>
            <p:nvPr/>
          </p:nvSpPr>
          <p:spPr>
            <a:xfrm rot="1282607">
              <a:off x="724944" y="242495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EEEA3820-E08B-4254-AC02-763F743D6A79}"/>
                </a:ext>
              </a:extLst>
            </p:cNvPr>
            <p:cNvSpPr/>
            <p:nvPr/>
          </p:nvSpPr>
          <p:spPr>
            <a:xfrm rot="1282607">
              <a:off x="813790" y="249495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538F4C37-23D5-4B1F-8DDC-A5D5369D0D58}"/>
                </a:ext>
              </a:extLst>
            </p:cNvPr>
            <p:cNvSpPr/>
            <p:nvPr/>
          </p:nvSpPr>
          <p:spPr>
            <a:xfrm rot="1282607">
              <a:off x="885281" y="2583003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7A7B46E9-5CBC-4112-B914-77B4FDD2A61B}"/>
                </a:ext>
              </a:extLst>
            </p:cNvPr>
            <p:cNvSpPr/>
            <p:nvPr/>
          </p:nvSpPr>
          <p:spPr>
            <a:xfrm rot="1282607">
              <a:off x="902583" y="289669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F986963B-931C-48A7-9C87-C0F19255F273}"/>
                </a:ext>
              </a:extLst>
            </p:cNvPr>
            <p:cNvSpPr/>
            <p:nvPr/>
          </p:nvSpPr>
          <p:spPr>
            <a:xfrm rot="1282607">
              <a:off x="987306" y="2955161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43F09C40-52F4-4D94-B553-8E2B0259A73D}"/>
                </a:ext>
              </a:extLst>
            </p:cNvPr>
            <p:cNvSpPr/>
            <p:nvPr/>
          </p:nvSpPr>
          <p:spPr>
            <a:xfrm rot="1282607">
              <a:off x="1055283" y="3027430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7206C56C-C436-47F8-BC1F-5552AD18FA13}"/>
                </a:ext>
              </a:extLst>
            </p:cNvPr>
            <p:cNvSpPr/>
            <p:nvPr/>
          </p:nvSpPr>
          <p:spPr>
            <a:xfrm rot="1282607">
              <a:off x="1636075" y="1969235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53E2EA47-8CE8-48C0-BFE6-A1B6BE75A6C7}"/>
                </a:ext>
              </a:extLst>
            </p:cNvPr>
            <p:cNvSpPr/>
            <p:nvPr/>
          </p:nvSpPr>
          <p:spPr>
            <a:xfrm rot="1282607">
              <a:off x="1698450" y="2071898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99D2EF41-9832-497F-9C6C-6509DF225977}"/>
                </a:ext>
              </a:extLst>
            </p:cNvPr>
            <p:cNvSpPr/>
            <p:nvPr/>
          </p:nvSpPr>
          <p:spPr>
            <a:xfrm rot="1282607">
              <a:off x="1757718" y="2187739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7BF362E2-E466-41AB-B2DA-4B04E0429C6F}"/>
                </a:ext>
              </a:extLst>
            </p:cNvPr>
            <p:cNvSpPr/>
            <p:nvPr/>
          </p:nvSpPr>
          <p:spPr>
            <a:xfrm rot="1282607">
              <a:off x="1382419" y="2655422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53520B05-4907-4C90-A1A2-72D26CF3E183}"/>
                </a:ext>
              </a:extLst>
            </p:cNvPr>
            <p:cNvSpPr/>
            <p:nvPr/>
          </p:nvSpPr>
          <p:spPr>
            <a:xfrm rot="1282607">
              <a:off x="1455591" y="272607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C96CA348-8308-40E7-87A4-1E8F05F7C20C}"/>
                </a:ext>
              </a:extLst>
            </p:cNvPr>
            <p:cNvSpPr/>
            <p:nvPr/>
          </p:nvSpPr>
          <p:spPr>
            <a:xfrm rot="1226589">
              <a:off x="1537019" y="2826133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30EAC6E8-1BDE-4C3B-BE4F-84031F34A1FA}"/>
                </a:ext>
              </a:extLst>
            </p:cNvPr>
            <p:cNvSpPr/>
            <p:nvPr/>
          </p:nvSpPr>
          <p:spPr>
            <a:xfrm rot="1282607">
              <a:off x="1919354" y="1332616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F8668DA7-368A-4578-83EC-1B841627387A}"/>
                </a:ext>
              </a:extLst>
            </p:cNvPr>
            <p:cNvSpPr/>
            <p:nvPr/>
          </p:nvSpPr>
          <p:spPr>
            <a:xfrm rot="1282607">
              <a:off x="1961759" y="1455583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ECFA6FE8-96FB-4D4A-9AE5-F3E86912127C}"/>
                </a:ext>
              </a:extLst>
            </p:cNvPr>
            <p:cNvSpPr/>
            <p:nvPr/>
          </p:nvSpPr>
          <p:spPr>
            <a:xfrm rot="1282607">
              <a:off x="2022260" y="1570925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楕円 97">
              <a:extLst>
                <a:ext uri="{FF2B5EF4-FFF2-40B4-BE49-F238E27FC236}">
                  <a16:creationId xmlns:a16="http://schemas.microsoft.com/office/drawing/2014/main" id="{7EDFB6AD-89C2-4A9E-8A5A-274CC4E37576}"/>
                </a:ext>
              </a:extLst>
            </p:cNvPr>
            <p:cNvSpPr/>
            <p:nvPr/>
          </p:nvSpPr>
          <p:spPr>
            <a:xfrm rot="1282607">
              <a:off x="1067692" y="339633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AC5D5F42-9C16-4529-B8F6-1345988ABDF6}"/>
                </a:ext>
              </a:extLst>
            </p:cNvPr>
            <p:cNvSpPr/>
            <p:nvPr/>
          </p:nvSpPr>
          <p:spPr>
            <a:xfrm rot="1282607">
              <a:off x="1149197" y="3441795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29AFA894-E671-40EC-B721-2D2B2BBC2E2F}"/>
                </a:ext>
              </a:extLst>
            </p:cNvPr>
            <p:cNvSpPr/>
            <p:nvPr/>
          </p:nvSpPr>
          <p:spPr>
            <a:xfrm rot="1282607">
              <a:off x="1227618" y="3510284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062B1BF2-C6BC-4327-B8A5-8AC549785461}"/>
                </a:ext>
              </a:extLst>
            </p:cNvPr>
            <p:cNvSpPr/>
            <p:nvPr/>
          </p:nvSpPr>
          <p:spPr>
            <a:xfrm rot="1282607">
              <a:off x="2117419" y="185850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A6FBE7A4-EE86-4DE0-AD4B-48028E032EB3}"/>
                </a:ext>
              </a:extLst>
            </p:cNvPr>
            <p:cNvSpPr/>
            <p:nvPr/>
          </p:nvSpPr>
          <p:spPr>
            <a:xfrm rot="1282607">
              <a:off x="2154900" y="1957099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3685925E-16B8-4D21-B9CD-72DEB9D2A299}"/>
                </a:ext>
              </a:extLst>
            </p:cNvPr>
            <p:cNvSpPr/>
            <p:nvPr/>
          </p:nvSpPr>
          <p:spPr>
            <a:xfrm rot="1282607">
              <a:off x="2214117" y="2066009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5EF630A4-FF8F-4113-A13A-A24599670E7D}"/>
                </a:ext>
              </a:extLst>
            </p:cNvPr>
            <p:cNvSpPr/>
            <p:nvPr/>
          </p:nvSpPr>
          <p:spPr>
            <a:xfrm rot="1282607">
              <a:off x="1885346" y="2538408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A421A925-7667-493F-A841-6807E7D3DD73}"/>
                </a:ext>
              </a:extLst>
            </p:cNvPr>
            <p:cNvSpPr/>
            <p:nvPr/>
          </p:nvSpPr>
          <p:spPr>
            <a:xfrm rot="1282607">
              <a:off x="1960052" y="2638088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楕円 105">
              <a:extLst>
                <a:ext uri="{FF2B5EF4-FFF2-40B4-BE49-F238E27FC236}">
                  <a16:creationId xmlns:a16="http://schemas.microsoft.com/office/drawing/2014/main" id="{D73B9CA5-B370-415C-9D4C-234EF8626D6D}"/>
                </a:ext>
              </a:extLst>
            </p:cNvPr>
            <p:cNvSpPr/>
            <p:nvPr/>
          </p:nvSpPr>
          <p:spPr>
            <a:xfrm rot="1282607">
              <a:off x="2013869" y="2736191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FBF40A34-6953-4B3F-AB84-BB5812D75780}"/>
                </a:ext>
              </a:extLst>
            </p:cNvPr>
            <p:cNvSpPr/>
            <p:nvPr/>
          </p:nvSpPr>
          <p:spPr>
            <a:xfrm rot="1282607">
              <a:off x="1514559" y="3234759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DD8132E2-CB72-4F09-9843-943351DF8B06}"/>
                </a:ext>
              </a:extLst>
            </p:cNvPr>
            <p:cNvSpPr/>
            <p:nvPr/>
          </p:nvSpPr>
          <p:spPr>
            <a:xfrm rot="1282607">
              <a:off x="1589955" y="3265904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楕円 108">
              <a:extLst>
                <a:ext uri="{FF2B5EF4-FFF2-40B4-BE49-F238E27FC236}">
                  <a16:creationId xmlns:a16="http://schemas.microsoft.com/office/drawing/2014/main" id="{E7B01D0F-CB4D-4645-AB5B-A82251EE8A93}"/>
                </a:ext>
              </a:extLst>
            </p:cNvPr>
            <p:cNvSpPr/>
            <p:nvPr/>
          </p:nvSpPr>
          <p:spPr>
            <a:xfrm rot="1282607">
              <a:off x="1662363" y="3343544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6FD8FB23-5047-4129-BFC5-E970339B56BD}"/>
                </a:ext>
              </a:extLst>
            </p:cNvPr>
            <p:cNvSpPr/>
            <p:nvPr/>
          </p:nvSpPr>
          <p:spPr>
            <a:xfrm rot="1282607">
              <a:off x="2362383" y="2408703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楕円 110">
              <a:extLst>
                <a:ext uri="{FF2B5EF4-FFF2-40B4-BE49-F238E27FC236}">
                  <a16:creationId xmlns:a16="http://schemas.microsoft.com/office/drawing/2014/main" id="{23794AB0-605B-4C5B-9604-2111555FEFF4}"/>
                </a:ext>
              </a:extLst>
            </p:cNvPr>
            <p:cNvSpPr/>
            <p:nvPr/>
          </p:nvSpPr>
          <p:spPr>
            <a:xfrm rot="1282607">
              <a:off x="2428145" y="2503400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楕円 111">
              <a:extLst>
                <a:ext uri="{FF2B5EF4-FFF2-40B4-BE49-F238E27FC236}">
                  <a16:creationId xmlns:a16="http://schemas.microsoft.com/office/drawing/2014/main" id="{2D6CDC1E-946B-49D2-9A10-C374F65DFE7E}"/>
                </a:ext>
              </a:extLst>
            </p:cNvPr>
            <p:cNvSpPr/>
            <p:nvPr/>
          </p:nvSpPr>
          <p:spPr>
            <a:xfrm rot="1282607">
              <a:off x="2489238" y="2623227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>
              <a:extLst>
                <a:ext uri="{FF2B5EF4-FFF2-40B4-BE49-F238E27FC236}">
                  <a16:creationId xmlns:a16="http://schemas.microsoft.com/office/drawing/2014/main" id="{2502DE37-B10E-4F8F-83CF-58038010CBEB}"/>
                </a:ext>
              </a:extLst>
            </p:cNvPr>
            <p:cNvSpPr/>
            <p:nvPr/>
          </p:nvSpPr>
          <p:spPr>
            <a:xfrm rot="1282607">
              <a:off x="2003884" y="3056691"/>
              <a:ext cx="311872" cy="5872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6892351A-31CF-4397-8EAD-3C4FB37DDFB2}"/>
                </a:ext>
              </a:extLst>
            </p:cNvPr>
            <p:cNvSpPr/>
            <p:nvPr/>
          </p:nvSpPr>
          <p:spPr>
            <a:xfrm rot="1282607">
              <a:off x="2078592" y="3076545"/>
              <a:ext cx="239431" cy="4303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C8371235-E4A5-4F9B-AB10-785E71E69888}"/>
                </a:ext>
              </a:extLst>
            </p:cNvPr>
            <p:cNvSpPr/>
            <p:nvPr/>
          </p:nvSpPr>
          <p:spPr>
            <a:xfrm rot="1282607">
              <a:off x="2140797" y="3139356"/>
              <a:ext cx="145063" cy="2559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8E280C74-E431-499D-A43B-5720B51D2629}"/>
                </a:ext>
              </a:extLst>
            </p:cNvPr>
            <p:cNvCxnSpPr/>
            <p:nvPr/>
          </p:nvCxnSpPr>
          <p:spPr>
            <a:xfrm>
              <a:off x="94176" y="880060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矢印コネクタ 117">
              <a:extLst>
                <a:ext uri="{FF2B5EF4-FFF2-40B4-BE49-F238E27FC236}">
                  <a16:creationId xmlns:a16="http://schemas.microsoft.com/office/drawing/2014/main" id="{37A9FD50-D7CF-400A-A574-35842C7F9668}"/>
                </a:ext>
              </a:extLst>
            </p:cNvPr>
            <p:cNvCxnSpPr/>
            <p:nvPr/>
          </p:nvCxnSpPr>
          <p:spPr>
            <a:xfrm>
              <a:off x="-458915" y="1595211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矢印コネクタ 118">
              <a:extLst>
                <a:ext uri="{FF2B5EF4-FFF2-40B4-BE49-F238E27FC236}">
                  <a16:creationId xmlns:a16="http://schemas.microsoft.com/office/drawing/2014/main" id="{8B0BDD08-21AC-46CD-9C06-15946604B53B}"/>
                </a:ext>
              </a:extLst>
            </p:cNvPr>
            <p:cNvCxnSpPr/>
            <p:nvPr/>
          </p:nvCxnSpPr>
          <p:spPr>
            <a:xfrm>
              <a:off x="-592287" y="2863463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矢印コネクタ 119">
              <a:extLst>
                <a:ext uri="{FF2B5EF4-FFF2-40B4-BE49-F238E27FC236}">
                  <a16:creationId xmlns:a16="http://schemas.microsoft.com/office/drawing/2014/main" id="{63520C48-62F0-4ED4-A176-4EE73074C471}"/>
                </a:ext>
              </a:extLst>
            </p:cNvPr>
            <p:cNvCxnSpPr>
              <a:cxnSpLocks/>
            </p:cNvCxnSpPr>
            <p:nvPr/>
          </p:nvCxnSpPr>
          <p:spPr>
            <a:xfrm>
              <a:off x="2485747" y="2047006"/>
              <a:ext cx="1231920" cy="15912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矢印コネクタ 120">
              <a:extLst>
                <a:ext uri="{FF2B5EF4-FFF2-40B4-BE49-F238E27FC236}">
                  <a16:creationId xmlns:a16="http://schemas.microsoft.com/office/drawing/2014/main" id="{C6E6E9F5-5E13-4BF3-8281-155ED8713F30}"/>
                </a:ext>
              </a:extLst>
            </p:cNvPr>
            <p:cNvCxnSpPr/>
            <p:nvPr/>
          </p:nvCxnSpPr>
          <p:spPr>
            <a:xfrm>
              <a:off x="2334173" y="3071895"/>
              <a:ext cx="1322064" cy="680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矢印コネクタ 121">
              <a:extLst>
                <a:ext uri="{FF2B5EF4-FFF2-40B4-BE49-F238E27FC236}">
                  <a16:creationId xmlns:a16="http://schemas.microsoft.com/office/drawing/2014/main" id="{C47A52D5-8611-4EED-B46D-5699361D5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0254" y="3848290"/>
              <a:ext cx="1965983" cy="21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15FE5843-E5D7-4232-82C8-A3121C2225FD}"/>
              </a:ext>
            </a:extLst>
          </p:cNvPr>
          <p:cNvSpPr txBox="1"/>
          <p:nvPr/>
        </p:nvSpPr>
        <p:spPr>
          <a:xfrm>
            <a:off x="1963270" y="2456420"/>
            <a:ext cx="269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受光部分</a:t>
            </a:r>
          </a:p>
        </p:txBody>
      </p: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E73FF39B-8238-41B5-BB91-B52A7CB85255}"/>
              </a:ext>
            </a:extLst>
          </p:cNvPr>
          <p:cNvCxnSpPr/>
          <p:nvPr/>
        </p:nvCxnSpPr>
        <p:spPr>
          <a:xfrm>
            <a:off x="1977450" y="1786245"/>
            <a:ext cx="29496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15F09A6E-EFF2-4DE2-A53D-A2C5BF43CF9E}"/>
              </a:ext>
            </a:extLst>
          </p:cNvPr>
          <p:cNvCxnSpPr/>
          <p:nvPr/>
        </p:nvCxnSpPr>
        <p:spPr>
          <a:xfrm>
            <a:off x="2005639" y="2205305"/>
            <a:ext cx="29496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562FCD7F-010C-4773-B349-78E50A93F0AC}"/>
              </a:ext>
            </a:extLst>
          </p:cNvPr>
          <p:cNvCxnSpPr/>
          <p:nvPr/>
        </p:nvCxnSpPr>
        <p:spPr>
          <a:xfrm>
            <a:off x="2023617" y="3451548"/>
            <a:ext cx="29496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DA2AF39B-0FA3-46E7-B520-66BC7A6DEEE7}"/>
              </a:ext>
            </a:extLst>
          </p:cNvPr>
          <p:cNvCxnSpPr/>
          <p:nvPr/>
        </p:nvCxnSpPr>
        <p:spPr>
          <a:xfrm>
            <a:off x="2023617" y="3105065"/>
            <a:ext cx="29496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660D8C78-A29D-4536-9096-476B79562D84}"/>
              </a:ext>
            </a:extLst>
          </p:cNvPr>
          <p:cNvCxnSpPr>
            <a:cxnSpLocks/>
          </p:cNvCxnSpPr>
          <p:nvPr/>
        </p:nvCxnSpPr>
        <p:spPr>
          <a:xfrm flipH="1">
            <a:off x="3393880" y="2280551"/>
            <a:ext cx="2095069" cy="2044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310CC497-0893-4A8C-ABC0-BE4AC25CE957}"/>
              </a:ext>
            </a:extLst>
          </p:cNvPr>
          <p:cNvCxnSpPr>
            <a:cxnSpLocks/>
          </p:cNvCxnSpPr>
          <p:nvPr/>
        </p:nvCxnSpPr>
        <p:spPr>
          <a:xfrm flipH="1" flipV="1">
            <a:off x="3405126" y="2655630"/>
            <a:ext cx="2040965" cy="2882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A65B26CD-0031-4C43-A2AB-E044F57AB272}"/>
              </a:ext>
            </a:extLst>
          </p:cNvPr>
          <p:cNvCxnSpPr>
            <a:cxnSpLocks/>
          </p:cNvCxnSpPr>
          <p:nvPr/>
        </p:nvCxnSpPr>
        <p:spPr>
          <a:xfrm flipH="1" flipV="1">
            <a:off x="3405956" y="2869198"/>
            <a:ext cx="2118785" cy="674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42">
            <a:extLst>
              <a:ext uri="{FF2B5EF4-FFF2-40B4-BE49-F238E27FC236}">
                <a16:creationId xmlns:a16="http://schemas.microsoft.com/office/drawing/2014/main" id="{BE0CB171-7F2A-43D0-96E5-F6F190E37A42}"/>
              </a:ext>
            </a:extLst>
          </p:cNvPr>
          <p:cNvCxnSpPr>
            <a:cxnSpLocks/>
          </p:cNvCxnSpPr>
          <p:nvPr/>
        </p:nvCxnSpPr>
        <p:spPr>
          <a:xfrm flipH="1">
            <a:off x="3461233" y="1674968"/>
            <a:ext cx="2433702" cy="6563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DEA0BFFD-4F68-47E0-A5B8-5A0853A80442}"/>
              </a:ext>
            </a:extLst>
          </p:cNvPr>
          <p:cNvSpPr txBox="1"/>
          <p:nvPr/>
        </p:nvSpPr>
        <p:spPr>
          <a:xfrm>
            <a:off x="5757813" y="48306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受光部分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DD58306-BC9C-4157-B908-CE4187B2ECBD}"/>
              </a:ext>
            </a:extLst>
          </p:cNvPr>
          <p:cNvSpPr/>
          <p:nvPr/>
        </p:nvSpPr>
        <p:spPr>
          <a:xfrm>
            <a:off x="5685273" y="5434001"/>
            <a:ext cx="3120060" cy="8392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回折光学の方が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位置精度要求が緩い</a:t>
            </a:r>
          </a:p>
        </p:txBody>
      </p:sp>
    </p:spTree>
    <p:extLst>
      <p:ext uri="{BB962C8B-B14F-4D97-AF65-F5344CB8AC3E}">
        <p14:creationId xmlns:p14="http://schemas.microsoft.com/office/powerpoint/2010/main" val="97583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599688-571D-4545-B2BD-13173626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25478"/>
          </a:xfrm>
        </p:spPr>
        <p:txBody>
          <a:bodyPr/>
          <a:lstStyle/>
          <a:p>
            <a:r>
              <a:rPr kumimoji="1" lang="ja-JP" altLang="en-US" dirty="0"/>
              <a:t>回折光学 </a:t>
            </a:r>
            <a:r>
              <a:rPr kumimoji="1" lang="en-US" altLang="ja-JP" dirty="0"/>
              <a:t>1</a:t>
            </a:r>
            <a:r>
              <a:rPr kumimoji="1" lang="ja-JP" altLang="en-US" dirty="0"/>
              <a:t>枚レンズ と </a:t>
            </a:r>
            <a:r>
              <a:rPr kumimoji="1" lang="en-US" altLang="ja-JP" dirty="0"/>
              <a:t>PSF</a:t>
            </a:r>
            <a:endParaRPr kumimoji="1" lang="ja-JP" altLang="en-US" dirty="0"/>
          </a:p>
        </p:txBody>
      </p:sp>
      <p:pic>
        <p:nvPicPr>
          <p:cNvPr id="7" name="コンテンツ プレースホルダー 6" descr="ファン, スピーカー が含まれている画像&#10;&#10;自動的に生成された説明">
            <a:extLst>
              <a:ext uri="{FF2B5EF4-FFF2-40B4-BE49-F238E27FC236}">
                <a16:creationId xmlns:a16="http://schemas.microsoft.com/office/drawing/2014/main" id="{9AEA26CE-F041-4782-9437-43C641674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1534944"/>
            <a:ext cx="4311941" cy="4311941"/>
          </a:xfr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C9A1E5-DAE6-4D3B-9A47-6949A147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6726" y="6356350"/>
            <a:ext cx="3850547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B318D0-BDC5-43CA-BAC8-4CA9B5BD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9" name="図 8" descr="電子機器 が含まれている画像&#10;&#10;自動的に生成された説明">
            <a:extLst>
              <a:ext uri="{FF2B5EF4-FFF2-40B4-BE49-F238E27FC236}">
                <a16:creationId xmlns:a16="http://schemas.microsoft.com/office/drawing/2014/main" id="{59DBF7DD-A1F8-40A9-8A5D-3A79762B8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55" y="1451054"/>
            <a:ext cx="4395831" cy="439583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95EB69-3396-4A6F-BB02-E3128DBBDD10}"/>
              </a:ext>
            </a:extLst>
          </p:cNvPr>
          <p:cNvSpPr txBox="1"/>
          <p:nvPr/>
        </p:nvSpPr>
        <p:spPr>
          <a:xfrm>
            <a:off x="4603702" y="910879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PSF</a:t>
            </a:r>
            <a:r>
              <a:rPr lang="ja-JP" altLang="en-US" dirty="0"/>
              <a:t> </a:t>
            </a:r>
            <a:r>
              <a:rPr lang="en-US" altLang="ja-JP" dirty="0"/>
              <a:t>:</a:t>
            </a:r>
            <a:r>
              <a:rPr lang="ja-JP" altLang="en-US" dirty="0"/>
              <a:t> ポイント・スプレッド・ファンクション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5DCE3C-3913-4B79-AA80-63EF0549A23A}"/>
              </a:ext>
            </a:extLst>
          </p:cNvPr>
          <p:cNvSpPr txBox="1"/>
          <p:nvPr/>
        </p:nvSpPr>
        <p:spPr>
          <a:xfrm>
            <a:off x="1518408" y="5947121"/>
            <a:ext cx="571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回折光学　　　　　　　　　　　　　　　</a:t>
            </a:r>
            <a:r>
              <a:rPr kumimoji="1" lang="en-US" altLang="ja-JP" sz="2800" dirty="0"/>
              <a:t>PSF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7423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599688-571D-4545-B2BD-13173626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6060" cy="1325563"/>
          </a:xfrm>
        </p:spPr>
        <p:txBody>
          <a:bodyPr/>
          <a:lstStyle/>
          <a:p>
            <a:r>
              <a:rPr lang="ja-JP" altLang="en-US" dirty="0"/>
              <a:t>回折光学 整列した分轄レンズ と</a:t>
            </a:r>
            <a:r>
              <a:rPr lang="en-US" altLang="ja-JP" dirty="0"/>
              <a:t>PSF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C9A1E5-DAE6-4D3B-9A47-6949A147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1951" y="6356351"/>
            <a:ext cx="3842158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B318D0-BDC5-43CA-BAC8-4CA9B5BD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AD053D83-CDD3-4ADA-B9C5-CF78D2067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4" name="図 13" descr="背景パターン&#10;&#10;自動的に生成された説明">
            <a:extLst>
              <a:ext uri="{FF2B5EF4-FFF2-40B4-BE49-F238E27FC236}">
                <a16:creationId xmlns:a16="http://schemas.microsoft.com/office/drawing/2014/main" id="{F0B70FA8-2D59-43AD-9A2A-9E273130F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1511050"/>
            <a:ext cx="4335835" cy="4335835"/>
          </a:xfrm>
          <a:prstGeom prst="rect">
            <a:avLst/>
          </a:prstGeom>
        </p:spPr>
      </p:pic>
      <p:pic>
        <p:nvPicPr>
          <p:cNvPr id="16" name="図 15" descr="電子機器, カメラ, 座る が含まれている画像&#10;&#10;自動的に生成された説明">
            <a:extLst>
              <a:ext uri="{FF2B5EF4-FFF2-40B4-BE49-F238E27FC236}">
                <a16:creationId xmlns:a16="http://schemas.microsoft.com/office/drawing/2014/main" id="{7822EE44-0D4D-48FA-BE25-7AA00E3AE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55" y="1460080"/>
            <a:ext cx="4386805" cy="438680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43D0FB-C018-487E-9E60-0A551A9F42F6}"/>
              </a:ext>
            </a:extLst>
          </p:cNvPr>
          <p:cNvSpPr txBox="1"/>
          <p:nvPr/>
        </p:nvSpPr>
        <p:spPr>
          <a:xfrm>
            <a:off x="1518408" y="5947121"/>
            <a:ext cx="571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回折光学　　　　　　　　　　　　　　　</a:t>
            </a:r>
            <a:r>
              <a:rPr kumimoji="1" lang="en-US" altLang="ja-JP" sz="2800" dirty="0"/>
              <a:t>PSF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143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ー 11" descr="オウム, 探す, 光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E3A34508-2DAD-4EEE-83C3-ACF7593FF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55" y="1451054"/>
            <a:ext cx="4395831" cy="4395831"/>
          </a:xfrm>
        </p:spPr>
      </p:pic>
      <p:pic>
        <p:nvPicPr>
          <p:cNvPr id="6" name="図 5" descr="マイク が含まれている画像&#10;&#10;自動的に生成された説明">
            <a:extLst>
              <a:ext uri="{FF2B5EF4-FFF2-40B4-BE49-F238E27FC236}">
                <a16:creationId xmlns:a16="http://schemas.microsoft.com/office/drawing/2014/main" id="{236FCA56-BB4C-4371-B3C6-D54D78271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" y="1451054"/>
            <a:ext cx="4395831" cy="439583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0599688-571D-4545-B2BD-13173626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回折光学 ランダムに並んだ分轄レンズ と </a:t>
            </a:r>
            <a:r>
              <a:rPr lang="en-US" altLang="ja-JP" sz="3200" dirty="0"/>
              <a:t>PSF</a:t>
            </a:r>
            <a:endParaRPr kumimoji="1" lang="ja-JP" altLang="en-US" sz="32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C9A1E5-DAE6-4D3B-9A47-6949A147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2885" y="6476288"/>
            <a:ext cx="4076524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B318D0-BDC5-43CA-BAC8-4CA9B5BD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59E09A-71B0-46A7-BC3F-511B299D8464}"/>
              </a:ext>
            </a:extLst>
          </p:cNvPr>
          <p:cNvSpPr txBox="1"/>
          <p:nvPr/>
        </p:nvSpPr>
        <p:spPr>
          <a:xfrm>
            <a:off x="0" y="6250005"/>
            <a:ext cx="590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オカルターなどで遮蔽しなくても、主星に</a:t>
            </a:r>
            <a:r>
              <a:rPr kumimoji="1" lang="en-US" altLang="ja-JP" dirty="0"/>
              <a:t>PSF</a:t>
            </a:r>
            <a:r>
              <a:rPr kumimoji="1" lang="ja-JP" altLang="en-US" dirty="0"/>
              <a:t>のヌルポイントを合わせて、消すことができないか、検討中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AD154E-1216-4E7B-94CD-8FDC3A117323}"/>
              </a:ext>
            </a:extLst>
          </p:cNvPr>
          <p:cNvSpPr txBox="1"/>
          <p:nvPr/>
        </p:nvSpPr>
        <p:spPr>
          <a:xfrm>
            <a:off x="1526797" y="5848220"/>
            <a:ext cx="571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回折光学　　　　　　　　　　　　　　　</a:t>
            </a:r>
            <a:r>
              <a:rPr kumimoji="1" lang="en-US" altLang="ja-JP" sz="2800" dirty="0"/>
              <a:t>PSF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8447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1A4576-3359-455F-B64D-613EBAD5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104"/>
            <a:ext cx="7886700" cy="901612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画像を撮像したら、どうなるか？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119133-6FCB-4246-8B18-9490C43D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49" y="950976"/>
            <a:ext cx="7886700" cy="380679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レイトレーシングによるシミュ</a:t>
            </a:r>
            <a:r>
              <a:rPr kumimoji="1" lang="en-US" altLang="ja-JP" dirty="0"/>
              <a:t>―</a:t>
            </a:r>
            <a:r>
              <a:rPr kumimoji="1" lang="ja-JP" altLang="en-US" dirty="0"/>
              <a:t>レーション</a:t>
            </a:r>
          </a:p>
        </p:txBody>
      </p:sp>
      <p:pic>
        <p:nvPicPr>
          <p:cNvPr id="5" name="図 4" descr="鉄道を走っている電車&#10;&#10;自動的に生成された説明">
            <a:extLst>
              <a:ext uri="{FF2B5EF4-FFF2-40B4-BE49-F238E27FC236}">
                <a16:creationId xmlns:a16="http://schemas.microsoft.com/office/drawing/2014/main" id="{BE7A930F-3050-45B5-B71A-7B817B937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2" y="1625367"/>
            <a:ext cx="2447925" cy="26479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4635118-CB06-4166-9B81-9B3EC55D2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07" y="1472825"/>
            <a:ext cx="2203385" cy="220338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6599E8-1CEB-4222-9A00-7A43D7D154DA}"/>
              </a:ext>
            </a:extLst>
          </p:cNvPr>
          <p:cNvSpPr txBox="1"/>
          <p:nvPr/>
        </p:nvSpPr>
        <p:spPr>
          <a:xfrm>
            <a:off x="1105822" y="436416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元画像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B2752226-5B66-4045-940A-41F4144211A7}"/>
              </a:ext>
            </a:extLst>
          </p:cNvPr>
          <p:cNvSpPr/>
          <p:nvPr/>
        </p:nvSpPr>
        <p:spPr>
          <a:xfrm rot="16200000">
            <a:off x="2903311" y="2438595"/>
            <a:ext cx="478172" cy="380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07309F92-43F9-49A7-848B-41934200D6FB}"/>
              </a:ext>
            </a:extLst>
          </p:cNvPr>
          <p:cNvSpPr/>
          <p:nvPr/>
        </p:nvSpPr>
        <p:spPr>
          <a:xfrm rot="16200000">
            <a:off x="5818779" y="2255866"/>
            <a:ext cx="478172" cy="380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29CCF592-DD8C-4C0A-81EE-A2B3C8CCC3A1}"/>
              </a:ext>
            </a:extLst>
          </p:cNvPr>
          <p:cNvSpPr/>
          <p:nvPr/>
        </p:nvSpPr>
        <p:spPr>
          <a:xfrm rot="16200000">
            <a:off x="5920020" y="4791840"/>
            <a:ext cx="478172" cy="380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3A271D-9FA0-49E3-B184-0D47CD6F938E}"/>
              </a:ext>
            </a:extLst>
          </p:cNvPr>
          <p:cNvSpPr txBox="1"/>
          <p:nvPr/>
        </p:nvSpPr>
        <p:spPr>
          <a:xfrm>
            <a:off x="3582250" y="402772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回折光学系</a:t>
            </a:r>
          </a:p>
        </p:txBody>
      </p:sp>
      <p:pic>
        <p:nvPicPr>
          <p:cNvPr id="6" name="図 5" descr="ファン, デバイス, ざる が含まれている画像&#10;&#10;自動的に生成された説明">
            <a:extLst>
              <a:ext uri="{FF2B5EF4-FFF2-40B4-BE49-F238E27FC236}">
                <a16:creationId xmlns:a16="http://schemas.microsoft.com/office/drawing/2014/main" id="{08352120-3C94-48BE-B9D5-9C225FDAA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68" y="3920750"/>
            <a:ext cx="2229791" cy="2229791"/>
          </a:xfrm>
          <a:prstGeom prst="rect">
            <a:avLst/>
          </a:prstGeom>
        </p:spPr>
      </p:pic>
      <p:pic>
        <p:nvPicPr>
          <p:cNvPr id="10" name="図 9" descr="ぼかし, 抽象 が含まれている画像&#10;&#10;自動的に生成された説明">
            <a:extLst>
              <a:ext uri="{FF2B5EF4-FFF2-40B4-BE49-F238E27FC236}">
                <a16:creationId xmlns:a16="http://schemas.microsoft.com/office/drawing/2014/main" id="{377D5484-4984-4DA6-941A-CE80FD53D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53" y="4027723"/>
            <a:ext cx="2015846" cy="2015846"/>
          </a:xfrm>
          <a:prstGeom prst="rect">
            <a:avLst/>
          </a:prstGeom>
        </p:spPr>
      </p:pic>
      <p:sp>
        <p:nvSpPr>
          <p:cNvPr id="21" name="矢印: 下 20">
            <a:extLst>
              <a:ext uri="{FF2B5EF4-FFF2-40B4-BE49-F238E27FC236}">
                <a16:creationId xmlns:a16="http://schemas.microsoft.com/office/drawing/2014/main" id="{760070AD-2EFA-4AC8-8156-095EDB5F3956}"/>
              </a:ext>
            </a:extLst>
          </p:cNvPr>
          <p:cNvSpPr/>
          <p:nvPr/>
        </p:nvSpPr>
        <p:spPr>
          <a:xfrm rot="17695026">
            <a:off x="2958706" y="4185174"/>
            <a:ext cx="478172" cy="380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ED991733-11C9-47E3-A064-9E14F34F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0077" y="6365213"/>
            <a:ext cx="4083844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C7636254-B45C-4A3F-A2E7-828EC1D6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8F06-9C80-4469-8918-79F6116D9A9F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970437C-D482-4282-92B9-FED1F7999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17" y="1331655"/>
            <a:ext cx="2032582" cy="20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3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23774F2162240468EE0D240EBB0A99F" ma:contentTypeVersion="7" ma:contentTypeDescription="新しいドキュメントを作成します。" ma:contentTypeScope="" ma:versionID="c0e6d7958ebfb1afdf66de3c81f612aa">
  <xsd:schema xmlns:xsd="http://www.w3.org/2001/XMLSchema" xmlns:xs="http://www.w3.org/2001/XMLSchema" xmlns:p="http://schemas.microsoft.com/office/2006/metadata/properties" xmlns:ns2="0ee932dc-2e11-4cde-b3a6-272f30dce50d" targetNamespace="http://schemas.microsoft.com/office/2006/metadata/properties" ma:root="true" ma:fieldsID="1cfad4c921093cfdd107b8fb3ae2ad8c" ns2:_="">
    <xsd:import namespace="0ee932dc-2e11-4cde-b3a6-272f30dce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932dc-2e11-4cde-b3a6-272f30dce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46B96A-B9C2-4B9B-A5CC-CC3CBF259CA0}"/>
</file>

<file path=customXml/itemProps2.xml><?xml version="1.0" encoding="utf-8"?>
<ds:datastoreItem xmlns:ds="http://schemas.openxmlformats.org/officeDocument/2006/customXml" ds:itemID="{B90043E8-360A-4703-9461-F055758AB499}"/>
</file>

<file path=customXml/itemProps3.xml><?xml version="1.0" encoding="utf-8"?>
<ds:datastoreItem xmlns:ds="http://schemas.openxmlformats.org/officeDocument/2006/customXml" ds:itemID="{A9AF9CFB-8B23-4AAD-8FD0-FEF963EDA17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908</Words>
  <Application>Microsoft Office PowerPoint</Application>
  <PresentationFormat>画面に合わせる (4:3)</PresentationFormat>
  <Paragraphs>175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游ゴシック</vt:lpstr>
      <vt:lpstr>Arial</vt:lpstr>
      <vt:lpstr>Calibri</vt:lpstr>
      <vt:lpstr>Calibri Light</vt:lpstr>
      <vt:lpstr>Office テーマ</vt:lpstr>
      <vt:lpstr>超々小型衛星 フォーメーションフライト 　アーキテクチャ</vt:lpstr>
      <vt:lpstr>概要</vt:lpstr>
      <vt:lpstr>小型衛星・超小型衛星</vt:lpstr>
      <vt:lpstr>10pc内のG系列の星</vt:lpstr>
      <vt:lpstr>セグメント望遠鏡の形式</vt:lpstr>
      <vt:lpstr>回折光学 1枚レンズ と PSF</vt:lpstr>
      <vt:lpstr>回折光学 整列した分轄レンズ とPSF</vt:lpstr>
      <vt:lpstr>回折光学 ランダムに並んだ分轄レンズ と PSF</vt:lpstr>
      <vt:lpstr>画像を撮像したら、どうなるか？</vt:lpstr>
      <vt:lpstr>ラグランジュポイントに 主光学系と焦点面機器をフォーメーションフライト</vt:lpstr>
      <vt:lpstr>フォーメーションフライト　必要な制御量</vt:lpstr>
      <vt:lpstr>磁石だけでフォーメーションフライト制御</vt:lpstr>
      <vt:lpstr>30㎝以下なら通常の電磁石で可能</vt:lpstr>
      <vt:lpstr>横方向の力</vt:lpstr>
      <vt:lpstr>回折光学系による超大型望遠鏡</vt:lpstr>
      <vt:lpstr>実証実験</vt:lpstr>
      <vt:lpstr>スケール感</vt:lpstr>
      <vt:lpstr>超々小型衛星をアンテナ素子としたフェーズドアレイアンテナのパターン</vt:lpstr>
      <vt:lpstr>CubeSAT等での軌道上実証イメージ</vt:lpstr>
      <vt:lpstr>PowerPoint プレゼンテーション</vt:lpstr>
      <vt:lpstr>PowerPoint プレゼンテーション</vt:lpstr>
      <vt:lpstr>PowerPoint プレゼンテーション</vt:lpstr>
      <vt:lpstr>Zero</vt:lpstr>
      <vt:lpstr>ご清聴ありがとう ございました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渋谷　洋介</dc:creator>
  <cp:lastModifiedBy>野田　篤司</cp:lastModifiedBy>
  <cp:revision>8</cp:revision>
  <dcterms:created xsi:type="dcterms:W3CDTF">2022-01-05T08:03:41Z</dcterms:created>
  <dcterms:modified xsi:type="dcterms:W3CDTF">2022-01-17T00:47:53Z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0x010100023774F2162240468EE0D240EBB0A99F</vt:lpwstr>
  </property>
</Properties>
</file>